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9" r:id="rId4"/>
    <p:sldId id="257" r:id="rId5"/>
    <p:sldId id="266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702" autoAdjust="0"/>
  </p:normalViewPr>
  <p:slideViewPr>
    <p:cSldViewPr>
      <p:cViewPr varScale="1">
        <p:scale>
          <a:sx n="66" d="100"/>
          <a:sy n="66" d="100"/>
        </p:scale>
        <p:origin x="-432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C5BFA-88F7-40F2-826B-C4D61E430D6F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43EDE-0D90-48A9-B8F4-26817BDC09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7746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C5BFA-88F7-40F2-826B-C4D61E430D6F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43EDE-0D90-48A9-B8F4-26817BDC09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24359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C5BFA-88F7-40F2-826B-C4D61E430D6F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43EDE-0D90-48A9-B8F4-26817BDC09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29233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C5BFA-88F7-40F2-826B-C4D61E430D6F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43EDE-0D90-48A9-B8F4-26817BDC09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61084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C5BFA-88F7-40F2-826B-C4D61E430D6F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43EDE-0D90-48A9-B8F4-26817BDC09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23678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C5BFA-88F7-40F2-826B-C4D61E430D6F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43EDE-0D90-48A9-B8F4-26817BDC09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92512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C5BFA-88F7-40F2-826B-C4D61E430D6F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43EDE-0D90-48A9-B8F4-26817BDC09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34423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C5BFA-88F7-40F2-826B-C4D61E430D6F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43EDE-0D90-48A9-B8F4-26817BDC09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10148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C5BFA-88F7-40F2-826B-C4D61E430D6F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43EDE-0D90-48A9-B8F4-26817BDC09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66594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C5BFA-88F7-40F2-826B-C4D61E430D6F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43EDE-0D90-48A9-B8F4-26817BDC09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87074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6C5BFA-88F7-40F2-826B-C4D61E430D6F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943EDE-0D90-48A9-B8F4-26817BDC09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3220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6C5BFA-88F7-40F2-826B-C4D61E430D6F}" type="datetimeFigureOut">
              <a:rPr lang="cs-CZ" smtClean="0"/>
              <a:pPr/>
              <a:t>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943EDE-0D90-48A9-B8F4-26817BDC09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85067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erchandising.cz/ferda_lic.html" TargetMode="External"/><Relationship Id="rId2" Type="http://schemas.openxmlformats.org/officeDocument/2006/relationships/hyperlink" Target="http://www.radio.cz/cz/rubrika/cestujeme/jicin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futuramania.cz/simpsonovi" TargetMode="External"/><Relationship Id="rId4" Type="http://schemas.openxmlformats.org/officeDocument/2006/relationships/hyperlink" Target="http://www.wallpaper.cz/spolecnost/film/snehurkaasedmtrpasliku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Podnadpis 2"/>
          <p:cNvSpPr>
            <a:spLocks noGrp="1"/>
          </p:cNvSpPr>
          <p:nvPr>
            <p:ph type="subTitle" idx="4294967295"/>
          </p:nvPr>
        </p:nvSpPr>
        <p:spPr>
          <a:xfrm>
            <a:off x="468313" y="3429000"/>
            <a:ext cx="7854950" cy="1806575"/>
          </a:xfrm>
        </p:spPr>
        <p:txBody>
          <a:bodyPr lIns="0" rIns="18288">
            <a:normAutofit fontScale="92500" lnSpcReduction="10000"/>
          </a:bodyPr>
          <a:lstStyle/>
          <a:p>
            <a:pPr marL="0" indent="0" algn="ctr">
              <a:buNone/>
            </a:pPr>
            <a:r>
              <a:rPr lang="cs-CZ" sz="1800" dirty="0"/>
              <a:t>Bubliny</a:t>
            </a:r>
            <a:r>
              <a:rPr lang="cs-CZ" sz="1800" dirty="0" smtClean="0"/>
              <a:t>, matematika</a:t>
            </a:r>
            <a:r>
              <a:rPr lang="cs-CZ" sz="1800" dirty="0"/>
              <a:t>, 1. </a:t>
            </a:r>
            <a:r>
              <a:rPr lang="cs-CZ" sz="1800" dirty="0" smtClean="0"/>
              <a:t>ročník</a:t>
            </a:r>
          </a:p>
          <a:p>
            <a:pPr marL="0" indent="0" algn="ctr" eaLnBrk="1" hangingPunct="1">
              <a:buFontTx/>
              <a:buNone/>
            </a:pPr>
            <a:r>
              <a:rPr lang="cs-CZ" sz="1800" dirty="0" smtClean="0"/>
              <a:t>VY_32_INOVACE_22_Bubliny</a:t>
            </a:r>
          </a:p>
          <a:p>
            <a:pPr marL="0" indent="0" algn="ctr" eaLnBrk="1" hangingPunct="1">
              <a:buFontTx/>
              <a:buNone/>
            </a:pPr>
            <a:r>
              <a:rPr lang="cs-CZ" sz="1800" dirty="0" smtClean="0"/>
              <a:t>Autor: Hana Štrosová, Základní škola a Mateřská škola </a:t>
            </a:r>
            <a:r>
              <a:rPr lang="cs-CZ" sz="1800" dirty="0" err="1" smtClean="0"/>
              <a:t>Jivina</a:t>
            </a:r>
            <a:r>
              <a:rPr lang="cs-CZ" sz="1800" dirty="0" smtClean="0"/>
              <a:t> </a:t>
            </a:r>
          </a:p>
          <a:p>
            <a:pPr marL="0" indent="0" algn="ctr" eaLnBrk="1" hangingPunct="1">
              <a:buFontTx/>
              <a:buNone/>
            </a:pPr>
            <a:r>
              <a:rPr lang="cs-CZ" sz="1800" dirty="0" smtClean="0"/>
              <a:t>Vytvořeno v rámci v projektu „EU peníze školám“ </a:t>
            </a:r>
          </a:p>
          <a:p>
            <a:pPr marL="0" indent="0" algn="ctr" eaLnBrk="1" hangingPunct="1">
              <a:buFontTx/>
              <a:buNone/>
            </a:pPr>
            <a:r>
              <a:rPr lang="cs-CZ" sz="1800" b="1" dirty="0" smtClean="0"/>
              <a:t>OP VK oblast podpory 1.4 s názvem Zlepšení podmínek pro vzdělávání na základních školách</a:t>
            </a:r>
            <a:endParaRPr lang="cs-CZ" sz="1800" dirty="0" smtClean="0"/>
          </a:p>
        </p:txBody>
      </p:sp>
      <p:pic>
        <p:nvPicPr>
          <p:cNvPr id="2051" name="Obrázek 3" descr="logo_EU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00338" y="1412875"/>
            <a:ext cx="502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Text Box 5"/>
          <p:cNvSpPr txBox="1">
            <a:spLocks noChangeArrowheads="1"/>
          </p:cNvSpPr>
          <p:nvPr/>
        </p:nvSpPr>
        <p:spPr bwMode="auto">
          <a:xfrm>
            <a:off x="1547813" y="2349500"/>
            <a:ext cx="69119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16632"/>
            <a:ext cx="7772400" cy="1470025"/>
          </a:xfrm>
        </p:spPr>
        <p:txBody>
          <a:bodyPr/>
          <a:lstStyle/>
          <a:p>
            <a:r>
              <a:rPr lang="cs-CZ" dirty="0" smtClean="0"/>
              <a:t>Kolik bublinek vyfoukla           Zlatá rybka??????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1700808"/>
            <a:ext cx="7768952" cy="4824536"/>
          </a:xfrm>
        </p:spPr>
        <p:txBody>
          <a:bodyPr/>
          <a:lstStyle/>
          <a:p>
            <a:pPr algn="l"/>
            <a:r>
              <a:rPr lang="cs-CZ" dirty="0" smtClean="0"/>
              <a:t>Odpověď:</a:t>
            </a:r>
          </a:p>
          <a:p>
            <a:pPr algn="l"/>
            <a:endParaRPr lang="cs-CZ" dirty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Jakou barvu mají bubliny???</a:t>
            </a:r>
          </a:p>
          <a:p>
            <a:pPr algn="l"/>
            <a:endParaRPr lang="cs-CZ" dirty="0"/>
          </a:p>
          <a:p>
            <a:pPr algn="l"/>
            <a:r>
              <a:rPr lang="cs-CZ" dirty="0" smtClean="0"/>
              <a:t>Odpověď:                                                 </a:t>
            </a:r>
            <a:endParaRPr lang="cs-CZ" dirty="0"/>
          </a:p>
          <a:p>
            <a:pPr algn="l"/>
            <a:endParaRPr lang="cs-CZ" dirty="0" smtClean="0"/>
          </a:p>
          <a:p>
            <a:pPr algn="l"/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484784"/>
            <a:ext cx="2381250" cy="2381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 3"/>
          <p:cNvSpPr/>
          <p:nvPr/>
        </p:nvSpPr>
        <p:spPr>
          <a:xfrm>
            <a:off x="3995936" y="3068960"/>
            <a:ext cx="72008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4716016" y="2132856"/>
            <a:ext cx="504056" cy="54255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4968044" y="3140968"/>
            <a:ext cx="468052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563888" y="2204864"/>
            <a:ext cx="720080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4355976" y="1556792"/>
            <a:ext cx="432048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5652120" y="1340768"/>
            <a:ext cx="576064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3329862" y="1530134"/>
            <a:ext cx="46805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220072" y="1988840"/>
            <a:ext cx="288032" cy="2880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4968044" y="1484784"/>
            <a:ext cx="252028" cy="36938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6732240" y="1340768"/>
            <a:ext cx="504056" cy="51340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3185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6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2" fill="hold">
                      <p:stCondLst>
                        <p:cond delay="indefinite"/>
                      </p:stCondLst>
                      <p:childTnLst>
                        <p:par>
                          <p:cTn id="203" fill="hold">
                            <p:stCondLst>
                              <p:cond delay="0"/>
                            </p:stCondLst>
                            <p:childTnLst>
                              <p:par>
                                <p:cTn id="20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6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9" fill="hold">
                      <p:stCondLst>
                        <p:cond delay="indefinite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6" fill="hold">
                      <p:stCondLst>
                        <p:cond delay="indefinite"/>
                      </p:stCondLst>
                      <p:childTnLst>
                        <p:par>
                          <p:cTn id="217" fill="hold">
                            <p:stCondLst>
                              <p:cond delay="0"/>
                            </p:stCondLst>
                            <p:childTnLst>
                              <p:par>
                                <p:cTn id="21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0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0" grpId="1" animBg="1"/>
      <p:bldP spid="11" grpId="0" animBg="1"/>
      <p:bldP spid="12" grpId="0" animBg="1"/>
      <p:bldP spid="1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Najdi 6 rozdílů                                      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56792"/>
            <a:ext cx="4038600" cy="4569371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526818"/>
            <a:ext cx="4176464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526818"/>
            <a:ext cx="3528392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4851591" y="1973892"/>
            <a:ext cx="936104" cy="1872208"/>
          </a:xfrm>
          <a:prstGeom prst="wedgeEllipse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ásobení 5"/>
          <p:cNvSpPr/>
          <p:nvPr/>
        </p:nvSpPr>
        <p:spPr>
          <a:xfrm>
            <a:off x="6408204" y="3140968"/>
            <a:ext cx="684076" cy="1152128"/>
          </a:xfrm>
          <a:prstGeom prst="mathMultiply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ukončení 6"/>
          <p:cNvSpPr/>
          <p:nvPr/>
        </p:nvSpPr>
        <p:spPr>
          <a:xfrm flipH="1" flipV="1">
            <a:off x="5940153" y="2060849"/>
            <a:ext cx="144016" cy="144016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5328084" y="1561036"/>
            <a:ext cx="45719" cy="45719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2339752" y="2909996"/>
            <a:ext cx="648072" cy="1095068"/>
          </a:xfrm>
          <a:prstGeom prst="smileyFace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lunce 9"/>
          <p:cNvSpPr/>
          <p:nvPr/>
        </p:nvSpPr>
        <p:spPr>
          <a:xfrm>
            <a:off x="7596336" y="1340768"/>
            <a:ext cx="576064" cy="633124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ěsíc 10"/>
          <p:cNvSpPr/>
          <p:nvPr/>
        </p:nvSpPr>
        <p:spPr>
          <a:xfrm>
            <a:off x="683568" y="1561036"/>
            <a:ext cx="792088" cy="1348960"/>
          </a:xfrm>
          <a:prstGeom prst="moo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ěticípá hvězda 11"/>
          <p:cNvSpPr/>
          <p:nvPr/>
        </p:nvSpPr>
        <p:spPr>
          <a:xfrm>
            <a:off x="7452320" y="4653136"/>
            <a:ext cx="936104" cy="1080120"/>
          </a:xfrm>
          <a:prstGeom prst="star5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ěticípá hvězda 12"/>
          <p:cNvSpPr/>
          <p:nvPr/>
        </p:nvSpPr>
        <p:spPr>
          <a:xfrm>
            <a:off x="4851591" y="5013176"/>
            <a:ext cx="656513" cy="720080"/>
          </a:xfrm>
          <a:prstGeom prst="star5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2014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 jakých pohádek jsou tyto obrázky???? Spočítej postavy.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                                                      </a:t>
            </a:r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56792"/>
            <a:ext cx="2304256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861048"/>
            <a:ext cx="2448272" cy="19335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700808"/>
            <a:ext cx="1697853" cy="16978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221088"/>
            <a:ext cx="2342428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5590" y="1468850"/>
            <a:ext cx="1356749" cy="16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87035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500" tmFilter="0, 0; .2, .5; .8, .5; 1, 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9" dur="250" autoRev="1" fill="hold"/>
                                        <p:tgtEl>
                                          <p:spTgt spid="307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1"/>
            <a:ext cx="7772400" cy="1008111"/>
          </a:xfrm>
        </p:spPr>
        <p:txBody>
          <a:bodyPr/>
          <a:lstStyle/>
          <a:p>
            <a:r>
              <a:rPr lang="cs-CZ" sz="2000" dirty="0" smtClean="0"/>
              <a:t>Základní</a:t>
            </a:r>
            <a:r>
              <a:rPr lang="cs-CZ" dirty="0" smtClean="0"/>
              <a:t> </a:t>
            </a:r>
            <a:r>
              <a:rPr lang="cs-CZ" sz="2000" dirty="0" smtClean="0"/>
              <a:t>údaje o DUM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1556792"/>
            <a:ext cx="6480720" cy="3312368"/>
          </a:xfrm>
        </p:spPr>
        <p:txBody>
          <a:bodyPr>
            <a:normAutofit fontScale="85000" lnSpcReduction="20000"/>
          </a:bodyPr>
          <a:lstStyle/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100" dirty="0">
                <a:solidFill>
                  <a:schemeClr val="tx1"/>
                </a:solidFill>
              </a:rPr>
              <a:t>Autor DUM: </a:t>
            </a:r>
            <a:r>
              <a:rPr lang="cs-CZ" sz="2100" dirty="0" smtClean="0">
                <a:solidFill>
                  <a:schemeClr val="tx1"/>
                </a:solidFill>
              </a:rPr>
              <a:t>Hana Štrosová, </a:t>
            </a:r>
            <a:r>
              <a:rPr lang="cs-CZ" sz="2100" dirty="0">
                <a:solidFill>
                  <a:schemeClr val="tx1"/>
                </a:solidFill>
              </a:rPr>
              <a:t>Základní škola a Mateřská škola Jivina, Jivina 9 294 14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100" dirty="0">
                <a:solidFill>
                  <a:schemeClr val="tx1"/>
                </a:solidFill>
                <a:cs typeface="Times New Roman" pitchFamily="18" charset="0"/>
              </a:rPr>
              <a:t>Období vytvoření DUM: 1. a 2. pololetí </a:t>
            </a:r>
            <a:r>
              <a:rPr lang="cs-CZ" sz="2100" dirty="0" err="1">
                <a:solidFill>
                  <a:schemeClr val="tx1"/>
                </a:solidFill>
                <a:cs typeface="Times New Roman" pitchFamily="18" charset="0"/>
              </a:rPr>
              <a:t>šk</a:t>
            </a:r>
            <a:r>
              <a:rPr lang="cs-CZ" sz="2100" dirty="0">
                <a:solidFill>
                  <a:schemeClr val="tx1"/>
                </a:solidFill>
                <a:cs typeface="Times New Roman" pitchFamily="18" charset="0"/>
              </a:rPr>
              <a:t>. roku 2010/2011</a:t>
            </a: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100" dirty="0">
                <a:solidFill>
                  <a:schemeClr val="tx1"/>
                </a:solidFill>
                <a:cs typeface="Times New Roman" pitchFamily="18" charset="0"/>
              </a:rPr>
              <a:t>Ročník: </a:t>
            </a:r>
            <a:r>
              <a:rPr lang="cs-CZ" sz="2100" dirty="0" smtClean="0">
                <a:solidFill>
                  <a:schemeClr val="tx1"/>
                </a:solidFill>
                <a:cs typeface="Times New Roman" pitchFamily="18" charset="0"/>
              </a:rPr>
              <a:t>první</a:t>
            </a:r>
            <a:endParaRPr lang="cs-CZ" sz="21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100" dirty="0">
                <a:solidFill>
                  <a:schemeClr val="tx1"/>
                </a:solidFill>
                <a:cs typeface="Times New Roman" pitchFamily="18" charset="0"/>
              </a:rPr>
              <a:t>Vzdělávací oblast: </a:t>
            </a:r>
            <a:r>
              <a:rPr lang="cs-CZ" sz="2100" dirty="0" smtClean="0">
                <a:solidFill>
                  <a:schemeClr val="tx1"/>
                </a:solidFill>
                <a:cs typeface="Times New Roman" pitchFamily="18" charset="0"/>
              </a:rPr>
              <a:t>Matematika a její aplikace</a:t>
            </a:r>
            <a:endParaRPr lang="cs-CZ" sz="21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100" dirty="0">
                <a:solidFill>
                  <a:schemeClr val="tx1"/>
                </a:solidFill>
                <a:cs typeface="Times New Roman" pitchFamily="18" charset="0"/>
              </a:rPr>
              <a:t>Vzdělávací obor: </a:t>
            </a:r>
            <a:r>
              <a:rPr lang="cs-CZ" sz="2100" dirty="0" smtClean="0">
                <a:solidFill>
                  <a:schemeClr val="tx1"/>
                </a:solidFill>
                <a:cs typeface="Times New Roman" pitchFamily="18" charset="0"/>
              </a:rPr>
              <a:t>matematika</a:t>
            </a:r>
            <a:endParaRPr lang="cs-CZ" sz="21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100" dirty="0">
                <a:solidFill>
                  <a:schemeClr val="tx1"/>
                </a:solidFill>
                <a:cs typeface="Times New Roman" pitchFamily="18" charset="0"/>
              </a:rPr>
              <a:t>Tematický okruh – </a:t>
            </a:r>
            <a:r>
              <a:rPr lang="cs-CZ" sz="2100" dirty="0" smtClean="0">
                <a:solidFill>
                  <a:schemeClr val="tx1"/>
                </a:solidFill>
                <a:cs typeface="Times New Roman" pitchFamily="18" charset="0"/>
              </a:rPr>
              <a:t>Čísla do 100</a:t>
            </a:r>
            <a:endParaRPr lang="cs-CZ" sz="21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100" dirty="0">
                <a:solidFill>
                  <a:schemeClr val="tx1"/>
                </a:solidFill>
                <a:cs typeface="Times New Roman" pitchFamily="18" charset="0"/>
              </a:rPr>
              <a:t>Téma: </a:t>
            </a:r>
            <a:r>
              <a:rPr lang="cs-CZ" sz="2100" dirty="0" smtClean="0">
                <a:solidFill>
                  <a:schemeClr val="tx1"/>
                </a:solidFill>
                <a:cs typeface="Times New Roman" pitchFamily="18" charset="0"/>
              </a:rPr>
              <a:t>Zábavná matematika</a:t>
            </a:r>
            <a:endParaRPr lang="cs-CZ" sz="21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lvl="0" indent="-256032" algn="l">
              <a:spcBef>
                <a:spcPts val="400"/>
              </a:spcBef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100" dirty="0">
                <a:solidFill>
                  <a:schemeClr val="tx1"/>
                </a:solidFill>
                <a:cs typeface="Times New Roman" pitchFamily="18" charset="0"/>
              </a:rPr>
              <a:t>DUM byl vytvořen jako doprovodný materiál pro procvičování v předmětu </a:t>
            </a:r>
            <a:r>
              <a:rPr lang="cs-CZ" sz="2100" dirty="0" smtClean="0">
                <a:solidFill>
                  <a:schemeClr val="tx1"/>
                </a:solidFill>
                <a:cs typeface="Times New Roman" pitchFamily="18" charset="0"/>
              </a:rPr>
              <a:t>matematika v prvním ročníku ZŠ. Je určen k prezentaci pomocí </a:t>
            </a:r>
            <a:r>
              <a:rPr lang="cs-CZ" sz="2100" smtClean="0">
                <a:solidFill>
                  <a:schemeClr val="tx1"/>
                </a:solidFill>
                <a:cs typeface="Times New Roman" pitchFamily="18" charset="0"/>
              </a:rPr>
              <a:t>datového </a:t>
            </a:r>
            <a:r>
              <a:rPr lang="cs-CZ" sz="2100" smtClean="0">
                <a:solidFill>
                  <a:schemeClr val="tx1"/>
                </a:solidFill>
                <a:cs typeface="Times New Roman" pitchFamily="18" charset="0"/>
              </a:rPr>
              <a:t>projektoru </a:t>
            </a:r>
            <a:r>
              <a:rPr lang="cs-CZ" sz="2100" dirty="0">
                <a:solidFill>
                  <a:schemeClr val="tx1"/>
                </a:solidFill>
                <a:cs typeface="Times New Roman" pitchFamily="18" charset="0"/>
              </a:rPr>
              <a:t>nebo předvedení na monitorech žáků.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2986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u="sng" dirty="0" smtClean="0"/>
              <a:t>Zdroje: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radio.cz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/rubrika/cestujeme/</a:t>
            </a:r>
            <a:r>
              <a:rPr lang="cs-CZ" dirty="0" err="1" smtClean="0">
                <a:hlinkClick r:id="rId2"/>
              </a:rPr>
              <a:t>jicin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merchandising.cz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ferda</a:t>
            </a:r>
            <a:r>
              <a:rPr lang="cs-CZ" dirty="0" smtClean="0">
                <a:hlinkClick r:id="rId3"/>
              </a:rPr>
              <a:t>_</a:t>
            </a:r>
            <a:r>
              <a:rPr lang="cs-CZ" dirty="0" err="1" smtClean="0">
                <a:hlinkClick r:id="rId3"/>
              </a:rPr>
              <a:t>lic.html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wallpaper.cz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spolecnost</a:t>
            </a:r>
            <a:r>
              <a:rPr lang="cs-CZ" dirty="0" smtClean="0">
                <a:hlinkClick r:id="rId4"/>
              </a:rPr>
              <a:t>/film/</a:t>
            </a:r>
            <a:r>
              <a:rPr lang="cs-CZ" dirty="0" err="1" smtClean="0">
                <a:hlinkClick r:id="rId4"/>
              </a:rPr>
              <a:t>snehurkaasedmtrpasliku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http://futuramania.cz/simpsonovi</a:t>
            </a:r>
            <a:endParaRPr lang="cs-CZ" dirty="0" smtClean="0"/>
          </a:p>
          <a:p>
            <a:r>
              <a:rPr lang="cs-CZ" dirty="0" smtClean="0"/>
              <a:t>http://www.</a:t>
            </a:r>
            <a:r>
              <a:rPr lang="cs-CZ" dirty="0" err="1" smtClean="0"/>
              <a:t>haleman.estranky.cz</a:t>
            </a:r>
            <a:r>
              <a:rPr lang="cs-CZ" dirty="0" smtClean="0"/>
              <a:t>/fotoalbum/ryby.-.</a:t>
            </a:r>
            <a:r>
              <a:rPr lang="cs-CZ" dirty="0" err="1" smtClean="0"/>
              <a:t>html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266</TotalTime>
  <Words>160</Words>
  <Application>Microsoft Office PowerPoint</Application>
  <PresentationFormat>Předvádění na obrazovce (4:3)</PresentationFormat>
  <Paragraphs>38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Kolik bublinek vyfoukla           Zlatá rybka??????</vt:lpstr>
      <vt:lpstr>Najdi 6 rozdílů                                         </vt:lpstr>
      <vt:lpstr>Z jakých pohádek jsou tyto obrázky???? Spočítej postavy.</vt:lpstr>
      <vt:lpstr>Základní údaje o DUM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</dc:title>
  <dc:creator>Tabule</dc:creator>
  <cp:lastModifiedBy>Biskupová Veronika</cp:lastModifiedBy>
  <cp:revision>23</cp:revision>
  <dcterms:created xsi:type="dcterms:W3CDTF">2011-03-15T13:22:02Z</dcterms:created>
  <dcterms:modified xsi:type="dcterms:W3CDTF">2012-07-02T09:27:02Z</dcterms:modified>
</cp:coreProperties>
</file>