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8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DFA15-0AB1-4E97-A87B-88415CB126D6}" type="datetimeFigureOut">
              <a:rPr lang="cs-CZ" smtClean="0"/>
              <a:pPr/>
              <a:t>2.7.2012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259D0-BBE6-4BC9-92C9-8F948748F2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DFA15-0AB1-4E97-A87B-88415CB126D6}" type="datetimeFigureOut">
              <a:rPr lang="cs-CZ" smtClean="0"/>
              <a:pPr/>
              <a:t>2.7.2012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259D0-BBE6-4BC9-92C9-8F948748F2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DFA15-0AB1-4E97-A87B-88415CB126D6}" type="datetimeFigureOut">
              <a:rPr lang="cs-CZ" smtClean="0"/>
              <a:pPr/>
              <a:t>2.7.2012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259D0-BBE6-4BC9-92C9-8F948748F2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DFA15-0AB1-4E97-A87B-88415CB126D6}" type="datetimeFigureOut">
              <a:rPr lang="cs-CZ" smtClean="0"/>
              <a:pPr/>
              <a:t>2.7.2012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259D0-BBE6-4BC9-92C9-8F948748F2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DFA15-0AB1-4E97-A87B-88415CB126D6}" type="datetimeFigureOut">
              <a:rPr lang="cs-CZ" smtClean="0"/>
              <a:pPr/>
              <a:t>2.7.2012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259D0-BBE6-4BC9-92C9-8F948748F2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DFA15-0AB1-4E97-A87B-88415CB126D6}" type="datetimeFigureOut">
              <a:rPr lang="cs-CZ" smtClean="0"/>
              <a:pPr/>
              <a:t>2.7.2012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259D0-BBE6-4BC9-92C9-8F948748F2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DFA15-0AB1-4E97-A87B-88415CB126D6}" type="datetimeFigureOut">
              <a:rPr lang="cs-CZ" smtClean="0"/>
              <a:pPr/>
              <a:t>2.7.2012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259D0-BBE6-4BC9-92C9-8F948748F2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DFA15-0AB1-4E97-A87B-88415CB126D6}" type="datetimeFigureOut">
              <a:rPr lang="cs-CZ" smtClean="0"/>
              <a:pPr/>
              <a:t>2.7.2012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259D0-BBE6-4BC9-92C9-8F948748F2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DFA15-0AB1-4E97-A87B-88415CB126D6}" type="datetimeFigureOut">
              <a:rPr lang="cs-CZ" smtClean="0"/>
              <a:pPr/>
              <a:t>2.7.2012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259D0-BBE6-4BC9-92C9-8F948748F2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DFA15-0AB1-4E97-A87B-88415CB126D6}" type="datetimeFigureOut">
              <a:rPr lang="cs-CZ" smtClean="0"/>
              <a:pPr/>
              <a:t>2.7.2012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259D0-BBE6-4BC9-92C9-8F948748F2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DFA15-0AB1-4E97-A87B-88415CB126D6}" type="datetimeFigureOut">
              <a:rPr lang="cs-CZ" smtClean="0"/>
              <a:pPr/>
              <a:t>2.7.2012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259D0-BBE6-4BC9-92C9-8F948748F2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32897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51883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742434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70282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812743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116609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103258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196009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777852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240980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10536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3DFA15-0AB1-4E97-A87B-88415CB126D6}" type="datetimeFigureOut">
              <a:rPr lang="cs-CZ" smtClean="0"/>
              <a:pPr/>
              <a:t>2.7.2012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1259D0-BBE6-4BC9-92C9-8F948748F28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79045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Písemné dělení jednociferným dělitelem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/>
              <a:t>VY_32_INOVACE_38 _</a:t>
            </a:r>
            <a:r>
              <a:rPr lang="cs-CZ" dirty="0" err="1" smtClean="0"/>
              <a:t>Pisemne_deleni</a:t>
            </a:r>
            <a:endParaRPr lang="cs-CZ" dirty="0" smtClean="0"/>
          </a:p>
          <a:p>
            <a:r>
              <a:rPr lang="cs-CZ" dirty="0" smtClean="0"/>
              <a:t>Autor: Hana Štrosová,5.ročník</a:t>
            </a:r>
          </a:p>
          <a:p>
            <a:r>
              <a:rPr lang="cs-CZ" dirty="0" smtClean="0"/>
              <a:t>Vytvořeno v rámci v projektu „EU peníze školám“ </a:t>
            </a:r>
          </a:p>
          <a:p>
            <a:r>
              <a:rPr lang="cs-CZ" b="1" dirty="0" smtClean="0"/>
              <a:t>OP VK oblast podpory 1.4 s názvem Zlepšení podmínek pro vzdělávání na základních školách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4" name="Obrázek 3" descr="logo_EU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5696" y="476672"/>
            <a:ext cx="5029200" cy="12192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cs-CZ" sz="2000" dirty="0" smtClean="0"/>
              <a:t>1</a:t>
            </a:r>
            <a:r>
              <a:rPr lang="cs-CZ" sz="2000" dirty="0" smtClean="0"/>
              <a:t>. V </a:t>
            </a:r>
            <a:r>
              <a:rPr lang="cs-CZ" sz="2000" dirty="0" smtClean="0"/>
              <a:t>zápisu dělence vyhledáme a zatrhneme nejmenší číslo  zleva,které je větší </a:t>
            </a:r>
            <a:r>
              <a:rPr lang="cs-CZ" sz="2000" dirty="0" smtClean="0"/>
              <a:t> </a:t>
            </a:r>
            <a:br>
              <a:rPr lang="cs-CZ" sz="2000" dirty="0" smtClean="0"/>
            </a:br>
            <a:r>
              <a:rPr lang="cs-CZ" sz="2000" dirty="0"/>
              <a:t> </a:t>
            </a:r>
            <a:r>
              <a:rPr lang="cs-CZ" sz="2000" dirty="0" smtClean="0"/>
              <a:t>    </a:t>
            </a:r>
            <a:r>
              <a:rPr lang="cs-CZ" sz="2000" dirty="0" smtClean="0"/>
              <a:t>než </a:t>
            </a:r>
            <a:r>
              <a:rPr lang="cs-CZ" sz="2000" dirty="0" smtClean="0"/>
              <a:t>dělitel.</a:t>
            </a:r>
            <a:br>
              <a:rPr lang="cs-CZ" sz="2000" dirty="0" smtClean="0"/>
            </a:br>
            <a:r>
              <a:rPr lang="cs-CZ" sz="2000" dirty="0" smtClean="0"/>
              <a:t>2</a:t>
            </a:r>
            <a:r>
              <a:rPr lang="cs-CZ" sz="2000" dirty="0" smtClean="0"/>
              <a:t>. V </a:t>
            </a:r>
            <a:r>
              <a:rPr lang="cs-CZ" sz="2000" dirty="0" smtClean="0"/>
              <a:t>zápisu dělence zatrhneme a sepíšeme následující číslici zleva a  opět 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/>
              <a:t> </a:t>
            </a:r>
            <a:r>
              <a:rPr lang="cs-CZ" sz="2000" dirty="0" smtClean="0"/>
              <a:t>   </a:t>
            </a:r>
            <a:r>
              <a:rPr lang="cs-CZ" sz="2000" dirty="0" smtClean="0"/>
              <a:t>provedeme </a:t>
            </a:r>
            <a:r>
              <a:rPr lang="cs-CZ" sz="2000" dirty="0" smtClean="0"/>
              <a:t>odhad a výpočet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  588 : 3 = 196 </a:t>
            </a:r>
          </a:p>
          <a:p>
            <a:r>
              <a:rPr lang="cs-CZ" u="sng" dirty="0" smtClean="0"/>
              <a:t>-</a:t>
            </a:r>
            <a:r>
              <a:rPr lang="cs-CZ" u="sng" dirty="0" smtClean="0"/>
              <a:t>3                       </a:t>
            </a:r>
          </a:p>
          <a:p>
            <a:r>
              <a:rPr lang="cs-CZ" dirty="0"/>
              <a:t> </a:t>
            </a:r>
            <a:r>
              <a:rPr lang="cs-CZ" dirty="0" smtClean="0"/>
              <a:t> 28</a:t>
            </a:r>
          </a:p>
          <a:p>
            <a:r>
              <a:rPr lang="cs-CZ" dirty="0" smtClean="0"/>
              <a:t>-</a:t>
            </a:r>
            <a:r>
              <a:rPr lang="cs-CZ" u="sng" dirty="0" smtClean="0"/>
              <a:t>27</a:t>
            </a:r>
          </a:p>
          <a:p>
            <a:r>
              <a:rPr lang="cs-CZ" dirty="0"/>
              <a:t> </a:t>
            </a:r>
            <a:r>
              <a:rPr lang="cs-CZ" dirty="0" smtClean="0"/>
              <a:t>   18</a:t>
            </a:r>
          </a:p>
          <a:p>
            <a:r>
              <a:rPr lang="cs-CZ" u="sng" dirty="0"/>
              <a:t> </a:t>
            </a:r>
            <a:r>
              <a:rPr lang="cs-CZ" u="sng" dirty="0" smtClean="0"/>
              <a:t>  -18</a:t>
            </a:r>
            <a:r>
              <a:rPr lang="cs-CZ" dirty="0" smtClean="0"/>
              <a:t>                </a:t>
            </a:r>
            <a:r>
              <a:rPr lang="cs-CZ" b="1" dirty="0" smtClean="0"/>
              <a:t>Zkouška násobením:</a:t>
            </a:r>
            <a:r>
              <a:rPr lang="cs-CZ" dirty="0" smtClean="0"/>
              <a:t>   196</a:t>
            </a:r>
            <a:r>
              <a:rPr lang="cs-CZ" u="sng" dirty="0" smtClean="0"/>
              <a:t>                                   </a:t>
            </a:r>
          </a:p>
          <a:p>
            <a:r>
              <a:rPr lang="cs-CZ" dirty="0"/>
              <a:t> </a:t>
            </a:r>
            <a:r>
              <a:rPr lang="cs-CZ" dirty="0" smtClean="0"/>
              <a:t>      0                                                         </a:t>
            </a:r>
            <a:r>
              <a:rPr lang="cs-CZ" u="sng" dirty="0" smtClean="0"/>
              <a:t>  x3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                 588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Vypočítejte tyto příklady: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1 948 : 8 =                        4 030 : 5 =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1 970 : 2 =                        </a:t>
            </a:r>
            <a:r>
              <a:rPr lang="cs-CZ" dirty="0" err="1" smtClean="0"/>
              <a:t>2</a:t>
            </a:r>
            <a:r>
              <a:rPr lang="cs-CZ" dirty="0" smtClean="0"/>
              <a:t> 994 : 3 =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548681"/>
            <a:ext cx="7772400" cy="1008111"/>
          </a:xfrm>
        </p:spPr>
        <p:txBody>
          <a:bodyPr/>
          <a:lstStyle/>
          <a:p>
            <a:r>
              <a:rPr lang="cs-CZ" sz="2000" dirty="0" smtClean="0"/>
              <a:t>Základní</a:t>
            </a:r>
            <a:r>
              <a:rPr lang="cs-CZ" dirty="0" smtClean="0"/>
              <a:t> </a:t>
            </a:r>
            <a:r>
              <a:rPr lang="cs-CZ" sz="2000" dirty="0" smtClean="0"/>
              <a:t>údaje o DUM</a:t>
            </a:r>
            <a:endParaRPr lang="cs-CZ" sz="2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15616" y="1556792"/>
            <a:ext cx="6480720" cy="3312368"/>
          </a:xfrm>
        </p:spPr>
        <p:txBody>
          <a:bodyPr>
            <a:normAutofit fontScale="77500" lnSpcReduction="20000"/>
          </a:bodyPr>
          <a:lstStyle/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smtClean="0">
                <a:solidFill>
                  <a:schemeClr val="tx1"/>
                </a:solidFill>
              </a:rPr>
              <a:t>Základní </a:t>
            </a:r>
            <a:r>
              <a:rPr lang="cs-CZ" sz="2200" dirty="0">
                <a:solidFill>
                  <a:schemeClr val="tx1"/>
                </a:solidFill>
              </a:rPr>
              <a:t>škola a Mateřská škola Jivina, Jivina 9 294 14</a:t>
            </a: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Období vytvoření DUM: 1. a 2. pololetí </a:t>
            </a:r>
            <a:r>
              <a:rPr lang="cs-CZ" sz="2200" dirty="0" err="1">
                <a:solidFill>
                  <a:schemeClr val="tx1"/>
                </a:solidFill>
                <a:cs typeface="Times New Roman" pitchFamily="18" charset="0"/>
              </a:rPr>
              <a:t>šk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. roku 2010/2011</a:t>
            </a: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Ročník: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čtvrtý</a:t>
            </a:r>
            <a:endParaRPr lang="cs-CZ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Vzdělávací oblast: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Matematika a její aplikace</a:t>
            </a:r>
            <a:endParaRPr lang="cs-CZ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Vzdělávací obor: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matematika</a:t>
            </a:r>
            <a:endParaRPr lang="cs-CZ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Tematický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okruh: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Přirozená čísla do 1 000 000</a:t>
            </a:r>
            <a:endParaRPr lang="cs-CZ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Téma: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Písemné dělení čísel</a:t>
            </a:r>
            <a:endParaRPr lang="cs-CZ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DUM byl vytvořen jako doprovodný materiál pro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prezentaci a procvičování 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v předmětu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matematika v e čtvrtém ročníku 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ZŠ. Je určen k prezentaci pomocí datového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projektoru 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nebo předvedení na monitorech žáků. </a:t>
            </a: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Lze ho využít i pro procvičování do žákovských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sešitů, 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stejně tak ho lze zaslat mailem žákům, kteří v době procvičování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učiva 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chyběli.</a:t>
            </a:r>
          </a:p>
          <a:p>
            <a:pPr marL="365125" lvl="0" indent="-255588" algn="l" eaLnBrk="0" fontAlgn="base" hangingPunct="0">
              <a:spcBef>
                <a:spcPts val="4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 3" pitchFamily="18" charset="2"/>
              <a:buChar char=""/>
              <a:defRPr/>
            </a:pPr>
            <a:endParaRPr lang="cs-CZ" sz="4800" dirty="0">
              <a:solidFill>
                <a:schemeClr val="tx1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378470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71600" y="692696"/>
            <a:ext cx="56166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467544" y="1844824"/>
            <a:ext cx="7344816" cy="9438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5760" lvl="0" indent="-256032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000" dirty="0" smtClean="0">
                <a:cs typeface="Times New Roman" pitchFamily="18" charset="0"/>
              </a:rPr>
              <a:t>Textová </a:t>
            </a:r>
            <a:r>
              <a:rPr lang="cs-CZ" sz="2000" dirty="0">
                <a:cs typeface="Times New Roman" pitchFamily="18" charset="0"/>
              </a:rPr>
              <a:t>část je </a:t>
            </a:r>
            <a:r>
              <a:rPr lang="cs-CZ" sz="2000" dirty="0" smtClean="0">
                <a:cs typeface="Times New Roman" pitchFamily="18" charset="0"/>
              </a:rPr>
              <a:t>vlastní</a:t>
            </a:r>
          </a:p>
          <a:p>
            <a:pPr marL="109728" lvl="0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defRPr/>
            </a:pPr>
            <a:endParaRPr lang="cs-CZ" sz="3200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755576" y="6165304"/>
            <a:ext cx="7848872" cy="556171"/>
          </a:xfrm>
        </p:spPr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0662175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197</Words>
  <Application>Microsoft Office PowerPoint</Application>
  <PresentationFormat>Předvádění na obrazovce (4:3)</PresentationFormat>
  <Paragraphs>32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5</vt:i4>
      </vt:variant>
    </vt:vector>
  </HeadingPairs>
  <TitlesOfParts>
    <vt:vector size="7" baseType="lpstr">
      <vt:lpstr>Motiv sady Office</vt:lpstr>
      <vt:lpstr>Motiv systému Office</vt:lpstr>
      <vt:lpstr>Písemné dělení jednociferným dělitelem</vt:lpstr>
      <vt:lpstr>1. V zápisu dělence vyhledáme a zatrhneme nejmenší číslo  zleva,které je větší        než dělitel. 2. V zápisu dělence zatrhneme a sepíšeme následující číslici zleva a  opět      provedeme odhad a výpočet</vt:lpstr>
      <vt:lpstr>Vypočítejte tyto příklady:</vt:lpstr>
      <vt:lpstr>Základní údaje o DUM</vt:lpstr>
      <vt:lpstr>Prezentace aplikace PowerPoint</vt:lpstr>
    </vt:vector>
  </TitlesOfParts>
  <Company>*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Písemné dělení jednociferným dělitelem</dc:title>
  <dc:creator>Veronika Biskupová</dc:creator>
  <cp:lastModifiedBy>User</cp:lastModifiedBy>
  <cp:revision>7</cp:revision>
  <dcterms:created xsi:type="dcterms:W3CDTF">2011-06-21T16:11:52Z</dcterms:created>
  <dcterms:modified xsi:type="dcterms:W3CDTF">2012-07-02T15:18:58Z</dcterms:modified>
</cp:coreProperties>
</file>