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9" r:id="rId6"/>
    <p:sldId id="258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969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823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400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742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686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400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4338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962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9006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340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592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8629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5979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7619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9677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015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5838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4726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8699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203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8443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726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BCB49-FF8A-4108-9DC8-D146919A3CC2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5BD13-2B35-4F5B-AD5B-A416ABC2A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34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991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Písemné sčítání a odčítání do 1 000 </a:t>
            </a:r>
            <a:r>
              <a:rPr lang="cs-CZ" sz="3600" dirty="0" err="1" smtClean="0"/>
              <a:t>000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VY_32_INOVACE_51_Pisemne_+_-_do_1000000</a:t>
            </a:r>
          </a:p>
          <a:p>
            <a:r>
              <a:rPr lang="cs-CZ" dirty="0" smtClean="0"/>
              <a:t>Matematika a  její aplikace,5.ročník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Komutativní zákon pro sčítání.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295 </a:t>
            </a:r>
            <a:r>
              <a:rPr lang="cs-CZ" dirty="0" smtClean="0"/>
              <a:t>+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132</a:t>
            </a:r>
            <a:r>
              <a:rPr lang="cs-CZ" dirty="0" smtClean="0"/>
              <a:t> = 427       </a:t>
            </a:r>
            <a:r>
              <a:rPr lang="cs-CZ" dirty="0" smtClean="0">
                <a:solidFill>
                  <a:srgbClr val="FF0000"/>
                </a:solidFill>
              </a:rPr>
              <a:t>295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132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132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   </a:t>
            </a:r>
            <a:r>
              <a:rPr lang="cs-CZ" u="sng" dirty="0" smtClean="0">
                <a:solidFill>
                  <a:srgbClr val="FF0000"/>
                </a:solidFill>
              </a:rPr>
              <a:t> 295</a:t>
            </a:r>
            <a:endParaRPr lang="cs-CZ" u="sng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132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FF0000"/>
                </a:solidFill>
              </a:rPr>
              <a:t>295</a:t>
            </a:r>
            <a:r>
              <a:rPr lang="cs-CZ" dirty="0" smtClean="0"/>
              <a:t> = 427        </a:t>
            </a:r>
            <a:r>
              <a:rPr lang="cs-CZ" dirty="0" err="1" smtClean="0"/>
              <a:t>427</a:t>
            </a:r>
            <a:r>
              <a:rPr lang="cs-CZ" dirty="0" smtClean="0"/>
              <a:t>     </a:t>
            </a:r>
            <a:r>
              <a:rPr lang="cs-CZ" dirty="0" err="1" smtClean="0"/>
              <a:t>427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295</a:t>
            </a:r>
            <a:r>
              <a:rPr lang="cs-CZ" dirty="0" smtClean="0"/>
              <a:t>+</a:t>
            </a:r>
            <a:r>
              <a:rPr lang="cs-CZ" dirty="0" smtClean="0">
                <a:solidFill>
                  <a:schemeClr val="accent1"/>
                </a:solidFill>
              </a:rPr>
              <a:t>132</a:t>
            </a:r>
            <a:r>
              <a:rPr lang="cs-CZ" dirty="0" smtClean="0"/>
              <a:t> =  </a:t>
            </a:r>
            <a:r>
              <a:rPr lang="cs-CZ" dirty="0" err="1" smtClean="0">
                <a:solidFill>
                  <a:schemeClr val="accent1"/>
                </a:solidFill>
              </a:rPr>
              <a:t>132</a:t>
            </a:r>
            <a:r>
              <a:rPr lang="cs-CZ" dirty="0" smtClean="0"/>
              <a:t>+</a:t>
            </a:r>
            <a:r>
              <a:rPr lang="cs-CZ" dirty="0" smtClean="0">
                <a:solidFill>
                  <a:srgbClr val="FF0000"/>
                </a:solidFill>
              </a:rPr>
              <a:t>295</a:t>
            </a:r>
            <a:r>
              <a:rPr lang="cs-CZ" dirty="0" smtClean="0"/>
              <a:t>   </a:t>
            </a:r>
          </a:p>
          <a:p>
            <a:endParaRPr lang="cs-CZ" dirty="0"/>
          </a:p>
          <a:p>
            <a:r>
              <a:rPr lang="cs-CZ" sz="2800" dirty="0" smtClean="0"/>
              <a:t>Součet se nezmění,zaměníme-li pořadí sčítanců.</a:t>
            </a:r>
            <a:endParaRPr lang="cs-CZ" sz="2800" dirty="0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1115616" y="2132856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4499992" y="2060848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355976" y="1988840"/>
            <a:ext cx="1080120" cy="43204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115616" y="1988840"/>
            <a:ext cx="1008112" cy="93610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65618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Vypočítej. Kontrolu proveď záměnou sčítanců.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/>
          <a:lstStyle/>
          <a:p>
            <a:pPr algn="l"/>
            <a:r>
              <a:rPr lang="cs-CZ" dirty="0" smtClean="0"/>
              <a:t>182 000         263 201          149 284</a:t>
            </a:r>
          </a:p>
          <a:p>
            <a:pPr algn="l"/>
            <a:r>
              <a:rPr lang="cs-CZ" u="sng" dirty="0" smtClean="0"/>
              <a:t>152 123</a:t>
            </a:r>
            <a:r>
              <a:rPr lang="cs-CZ" dirty="0" smtClean="0"/>
              <a:t>           </a:t>
            </a:r>
            <a:r>
              <a:rPr lang="cs-CZ" u="sng" dirty="0" smtClean="0"/>
              <a:t>23 129</a:t>
            </a:r>
            <a:r>
              <a:rPr lang="cs-CZ" dirty="0" smtClean="0"/>
              <a:t>           </a:t>
            </a:r>
            <a:r>
              <a:rPr lang="cs-CZ" u="sng" dirty="0" smtClean="0"/>
              <a:t>203 455</a:t>
            </a:r>
          </a:p>
          <a:p>
            <a:pPr algn="l"/>
            <a:endParaRPr lang="cs-CZ" u="sng" dirty="0"/>
          </a:p>
          <a:p>
            <a:pPr algn="l"/>
            <a:endParaRPr lang="cs-CZ" u="sng" dirty="0" smtClean="0"/>
          </a:p>
          <a:p>
            <a:pPr algn="l"/>
            <a:endParaRPr lang="cs-CZ" u="sng" dirty="0"/>
          </a:p>
          <a:p>
            <a:pPr algn="l"/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Červeně oprav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573 008   43 230   206 405   84 000   635 000</a:t>
            </a:r>
          </a:p>
          <a:p>
            <a:pPr>
              <a:buNone/>
            </a:pPr>
            <a:r>
              <a:rPr lang="cs-CZ" u="sng" dirty="0" smtClean="0"/>
              <a:t>        6 933</a:t>
            </a:r>
            <a:r>
              <a:rPr lang="cs-CZ" dirty="0" smtClean="0"/>
              <a:t>   </a:t>
            </a:r>
            <a:r>
              <a:rPr lang="cs-CZ" u="sng" dirty="0" smtClean="0"/>
              <a:t>50 707</a:t>
            </a:r>
            <a:r>
              <a:rPr lang="cs-CZ" dirty="0" smtClean="0"/>
              <a:t>    </a:t>
            </a:r>
            <a:r>
              <a:rPr lang="cs-CZ" u="sng" dirty="0" smtClean="0"/>
              <a:t> 76 290</a:t>
            </a:r>
            <a:r>
              <a:rPr lang="cs-CZ" dirty="0" smtClean="0"/>
              <a:t>  </a:t>
            </a:r>
            <a:r>
              <a:rPr lang="cs-CZ" u="sng" dirty="0" smtClean="0"/>
              <a:t>197 165</a:t>
            </a:r>
            <a:r>
              <a:rPr lang="cs-CZ" dirty="0" smtClean="0"/>
              <a:t>   </a:t>
            </a:r>
            <a:r>
              <a:rPr lang="cs-CZ" u="sng" dirty="0" smtClean="0"/>
              <a:t>207 192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589 931   73937    282 695  372 165   632 192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Zapiš správné výsledky.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Písemné sčítání a odčítání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14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402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236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Písemné sčítání a odčítání do 1 000 000</vt:lpstr>
      <vt:lpstr>Komutativní zákon pro sčítání.</vt:lpstr>
      <vt:lpstr>Vypočítej. Kontrolu proveď záměnou sčítanců.</vt:lpstr>
      <vt:lpstr>Červeně oprav chyby: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do 1 000 000</dc:title>
  <dc:creator>Veronika Biskupová</dc:creator>
  <cp:lastModifiedBy>User</cp:lastModifiedBy>
  <cp:revision>7</cp:revision>
  <dcterms:created xsi:type="dcterms:W3CDTF">2011-07-01T08:38:27Z</dcterms:created>
  <dcterms:modified xsi:type="dcterms:W3CDTF">2012-07-02T15:33:04Z</dcterms:modified>
</cp:coreProperties>
</file>