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4E4CD-5888-4655-9A51-D237EB1A57E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FBF00-F7A9-4C47-BE6B-63FB70F3B7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739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4E4CD-5888-4655-9A51-D237EB1A57E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FBF00-F7A9-4C47-BE6B-63FB70F3B7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9337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4E4CD-5888-4655-9A51-D237EB1A57E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FBF00-F7A9-4C47-BE6B-63FB70F3B7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893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4E4CD-5888-4655-9A51-D237EB1A57E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FBF00-F7A9-4C47-BE6B-63FB70F3B7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83225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4E4CD-5888-4655-9A51-D237EB1A57E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FBF00-F7A9-4C47-BE6B-63FB70F3B7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0131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4E4CD-5888-4655-9A51-D237EB1A57E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FBF00-F7A9-4C47-BE6B-63FB70F3B7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17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4E4CD-5888-4655-9A51-D237EB1A57E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FBF00-F7A9-4C47-BE6B-63FB70F3B7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7810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4E4CD-5888-4655-9A51-D237EB1A57E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FBF00-F7A9-4C47-BE6B-63FB70F3B7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778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4E4CD-5888-4655-9A51-D237EB1A57E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FBF00-F7A9-4C47-BE6B-63FB70F3B7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4907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4E4CD-5888-4655-9A51-D237EB1A57E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FBF00-F7A9-4C47-BE6B-63FB70F3B7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301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4E4CD-5888-4655-9A51-D237EB1A57E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FBF00-F7A9-4C47-BE6B-63FB70F3B7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122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04E4CD-5888-4655-9A51-D237EB1A57E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7FBF00-F7A9-4C47-BE6B-63FB70F3B7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9211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Dělení se zbytkem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VY_32_INOVACE_54_Deleni_se_zbytkem </a:t>
            </a:r>
          </a:p>
          <a:p>
            <a:r>
              <a:rPr lang="cs-CZ" dirty="0" smtClean="0"/>
              <a:t>Dělení se zbytkem, matematika , 4. ročník,</a:t>
            </a:r>
          </a:p>
          <a:p>
            <a:r>
              <a:rPr lang="cs-CZ" dirty="0" smtClean="0"/>
              <a:t>Autor: Hana Štrosová</a:t>
            </a:r>
          </a:p>
          <a:p>
            <a:r>
              <a:rPr lang="cs-CZ" dirty="0" smtClean="0"/>
              <a:t>Vytvořeno v rámci v projektu „EU peníze školám“ </a:t>
            </a:r>
          </a:p>
          <a:p>
            <a:r>
              <a:rPr lang="cs-CZ" dirty="0" smtClean="0"/>
              <a:t>OP VK oblast podpory 1.4 s názvem Zlepšení podmínek pro vzdělávání na základních školách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764704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10265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Dělíme číslo 13 číslem 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Násobky dělitele (2)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12    13</a:t>
            </a:r>
          </a:p>
          <a:p>
            <a:endParaRPr lang="cs-CZ" dirty="0"/>
          </a:p>
          <a:p>
            <a:r>
              <a:rPr lang="cs-CZ" dirty="0" smtClean="0"/>
              <a:t>……najdeme si nejbližší menší násobek dělitele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2521494"/>
              </p:ext>
            </p:extLst>
          </p:nvPr>
        </p:nvGraphicFramePr>
        <p:xfrm>
          <a:off x="1115609" y="2780927"/>
          <a:ext cx="7200806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9677"/>
                <a:gridCol w="390993"/>
                <a:gridCol w="359452"/>
                <a:gridCol w="359452"/>
                <a:gridCol w="359452"/>
                <a:gridCol w="359452"/>
                <a:gridCol w="359452"/>
                <a:gridCol w="359452"/>
                <a:gridCol w="359452"/>
                <a:gridCol w="359452"/>
                <a:gridCol w="359452"/>
                <a:gridCol w="359452"/>
                <a:gridCol w="359452"/>
                <a:gridCol w="359452"/>
                <a:gridCol w="359452"/>
                <a:gridCol w="359452"/>
                <a:gridCol w="359452"/>
                <a:gridCol w="359452"/>
                <a:gridCol w="359452"/>
                <a:gridCol w="359452"/>
              </a:tblGrid>
              <a:tr h="22682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115616" y="2492896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1     2     3    4     5     6     7    8     9   10  11  12   13  14  15   16   17   18  19  20</a:t>
            </a:r>
            <a:endParaRPr lang="cs-CZ" dirty="0"/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5148064" y="3933056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7753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/>
              <a:t>12 : 2 = 6               13 – 12 = 1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dirty="0" smtClean="0"/>
              <a:t>Zapisujeme   13 : 2 = 6 ( </a:t>
            </a:r>
            <a:r>
              <a:rPr lang="cs-CZ" dirty="0" err="1" smtClean="0"/>
              <a:t>zb</a:t>
            </a:r>
            <a:r>
              <a:rPr lang="cs-CZ" dirty="0" smtClean="0"/>
              <a:t>. 1 )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nebo</a:t>
            </a:r>
          </a:p>
          <a:p>
            <a:pPr marL="0" indent="0">
              <a:buNone/>
            </a:pPr>
            <a:r>
              <a:rPr lang="cs-CZ" dirty="0" smtClean="0"/>
              <a:t>                            13 : 2 = 6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(1)……………zbytek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5678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správnosti výpočtu: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sz="6600" dirty="0" smtClean="0"/>
              <a:t>13  :  2  =  6 (</a:t>
            </a:r>
            <a:r>
              <a:rPr lang="cs-CZ" sz="6600" dirty="0" err="1" smtClean="0"/>
              <a:t>zb</a:t>
            </a:r>
            <a:r>
              <a:rPr lang="cs-CZ" sz="6600" dirty="0" smtClean="0"/>
              <a:t>. 1)</a:t>
            </a:r>
          </a:p>
          <a:p>
            <a:pPr marL="0" indent="0">
              <a:buNone/>
            </a:pPr>
            <a:r>
              <a:rPr lang="cs-CZ" sz="5400" dirty="0"/>
              <a:t> </a:t>
            </a:r>
            <a:r>
              <a:rPr lang="cs-CZ" sz="5400" dirty="0" smtClean="0"/>
              <a:t>            ( 2  x    6 )  +    1 = 13</a:t>
            </a:r>
            <a:endParaRPr lang="cs-CZ" sz="54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059832" y="3068960"/>
            <a:ext cx="72008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788024" y="3068960"/>
            <a:ext cx="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6588224" y="3068960"/>
            <a:ext cx="72008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454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Vypočítej a proveď kontrolu výpočtu.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23 : 5 =                           22 : 4 =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20 : 3 =                              5 : 2 =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mtClean="0"/>
              <a:t>17 : 5 =                              38 : 4 =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4220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480720" cy="3312368"/>
          </a:xfrm>
        </p:spPr>
        <p:txBody>
          <a:bodyPr>
            <a:normAutofit fontScale="700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Hana Štrosová,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čtvrtý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a její aplikace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Přirozená čísla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Dělení přirozených čísel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</a:t>
            </a:r>
            <a:r>
              <a:rPr lang="cs-CZ" sz="2200" smtClean="0">
                <a:solidFill>
                  <a:schemeClr val="tx1"/>
                </a:solidFill>
                <a:cs typeface="Times New Roman" pitchFamily="18" charset="0"/>
              </a:rPr>
              <a:t>ve  čtvrtém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ročníku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pomocí 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98794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9438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cs typeface="Times New Roman" pitchFamily="18" charset="0"/>
              </a:rPr>
              <a:t>Textová </a:t>
            </a:r>
            <a:r>
              <a:rPr lang="cs-CZ" sz="2000" dirty="0">
                <a:cs typeface="Times New Roman" pitchFamily="18" charset="0"/>
              </a:rPr>
              <a:t>část je </a:t>
            </a:r>
            <a:r>
              <a:rPr lang="cs-CZ" sz="2000" dirty="0" smtClean="0">
                <a:cs typeface="Times New Roman" pitchFamily="18" charset="0"/>
              </a:rPr>
              <a:t>vlastní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endParaRPr lang="cs-CZ" sz="32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3527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264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Dělení se zbytkem</vt:lpstr>
      <vt:lpstr>Dělíme číslo 13 číslem 2.</vt:lpstr>
      <vt:lpstr> 12 : 2 = 6               13 – 12 = 1 </vt:lpstr>
      <vt:lpstr>Kontrola správnosti výpočtu:</vt:lpstr>
      <vt:lpstr>Vypočítej a proveď kontrolu výpočtu.</vt:lpstr>
      <vt:lpstr>Základní údaje o DUM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se zbytkem</dc:title>
  <dc:creator>NTB</dc:creator>
  <cp:lastModifiedBy>Biskupová Veronika</cp:lastModifiedBy>
  <cp:revision>9</cp:revision>
  <dcterms:created xsi:type="dcterms:W3CDTF">2011-08-02T20:29:51Z</dcterms:created>
  <dcterms:modified xsi:type="dcterms:W3CDTF">2012-07-02T10:59:36Z</dcterms:modified>
</cp:coreProperties>
</file>