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1"/>
  </p:notesMasterIdLst>
  <p:sldIdLst>
    <p:sldId id="258" r:id="rId3"/>
    <p:sldId id="278" r:id="rId4"/>
    <p:sldId id="280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8" r:id="rId14"/>
    <p:sldId id="269" r:id="rId15"/>
    <p:sldId id="271" r:id="rId16"/>
    <p:sldId id="272" r:id="rId17"/>
    <p:sldId id="273" r:id="rId18"/>
    <p:sldId id="275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0497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35909594"/>
              </p:ext>
            </p:extLst>
          </p:nvPr>
        </p:nvGraphicFramePr>
        <p:xfrm>
          <a:off x="1547664" y="1700808"/>
          <a:ext cx="7596336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070026"/>
                <a:gridCol w="552631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Audioorální</a:t>
                      </a:r>
                      <a:r>
                        <a:rPr lang="cs-CZ" sz="2000" dirty="0" smtClean="0"/>
                        <a:t> kurz </a:t>
                      </a:r>
                      <a:r>
                        <a:rPr lang="cs-CZ" sz="2000" baseline="0" dirty="0" smtClean="0"/>
                        <a:t>– </a:t>
                      </a:r>
                      <a:r>
                        <a:rPr lang="cs-CZ" sz="2000" dirty="0" err="1" smtClean="0"/>
                        <a:t>Colours</a:t>
                      </a:r>
                      <a:r>
                        <a:rPr lang="cs-CZ" sz="2000" dirty="0" smtClean="0"/>
                        <a:t> 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61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1845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září 2011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AOK – </a:t>
            </a:r>
            <a:r>
              <a:rPr lang="cs-CZ" sz="2000" dirty="0" err="1" smtClean="0"/>
              <a:t>Colours</a:t>
            </a:r>
            <a:r>
              <a:rPr lang="cs-CZ" sz="2000" dirty="0" smtClean="0"/>
              <a:t> 1 – </a:t>
            </a:r>
            <a:r>
              <a:rPr lang="cs-CZ" sz="2000" dirty="0" err="1" smtClean="0"/>
              <a:t>colour</a:t>
            </a:r>
            <a:r>
              <a:rPr lang="cs-CZ" sz="2000" dirty="0" smtClean="0"/>
              <a:t> song</a:t>
            </a:r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colours</a:t>
            </a:r>
            <a:r>
              <a:rPr lang="cs-CZ" sz="2000" dirty="0" smtClean="0"/>
              <a:t>, </a:t>
            </a:r>
            <a:r>
              <a:rPr lang="cs-CZ" sz="2000" dirty="0" err="1" smtClean="0"/>
              <a:t>red</a:t>
            </a:r>
            <a:r>
              <a:rPr lang="cs-CZ" sz="2000" dirty="0" smtClean="0"/>
              <a:t>, </a:t>
            </a:r>
            <a:r>
              <a:rPr lang="cs-CZ" sz="2000" dirty="0" err="1" smtClean="0"/>
              <a:t>yellow</a:t>
            </a:r>
            <a:r>
              <a:rPr lang="cs-CZ" sz="2000" dirty="0" smtClean="0"/>
              <a:t>, blue, green, </a:t>
            </a:r>
            <a:r>
              <a:rPr lang="cs-CZ" sz="2000" dirty="0" err="1" smtClean="0"/>
              <a:t>black</a:t>
            </a:r>
            <a:r>
              <a:rPr lang="cs-CZ" sz="2000" dirty="0" smtClean="0"/>
              <a:t>, </a:t>
            </a:r>
            <a:r>
              <a:rPr lang="cs-CZ" sz="2000" dirty="0" err="1" smtClean="0"/>
              <a:t>white</a:t>
            </a:r>
            <a:r>
              <a:rPr lang="cs-CZ" sz="2000" dirty="0" smtClean="0"/>
              <a:t>, 			</a:t>
            </a:r>
            <a:r>
              <a:rPr lang="cs-CZ" sz="2000" dirty="0" err="1" smtClean="0"/>
              <a:t>brown</a:t>
            </a:r>
            <a:r>
              <a:rPr lang="cs-CZ" sz="2000" dirty="0" smtClean="0"/>
              <a:t>, </a:t>
            </a:r>
            <a:r>
              <a:rPr lang="cs-CZ" sz="2000" dirty="0" err="1" smtClean="0"/>
              <a:t>colour</a:t>
            </a:r>
            <a:r>
              <a:rPr lang="cs-CZ" sz="2000" dirty="0" smtClean="0"/>
              <a:t> song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Materiál je určen pro </a:t>
            </a:r>
            <a:r>
              <a:rPr lang="cs-CZ" sz="2000" dirty="0" err="1" smtClean="0"/>
              <a:t>audioorální</a:t>
            </a:r>
            <a:r>
              <a:rPr lang="cs-CZ" sz="2000" dirty="0" smtClean="0"/>
              <a:t> kurz – využívá tedy pouze </a:t>
            </a:r>
            <a:r>
              <a:rPr lang="cs-CZ" sz="2000" i="1" dirty="0" err="1" smtClean="0"/>
              <a:t>listening</a:t>
            </a:r>
            <a:r>
              <a:rPr lang="cs-CZ" sz="2000" dirty="0"/>
              <a:t> </a:t>
            </a:r>
            <a:r>
              <a:rPr lang="cs-CZ" sz="2000" dirty="0" smtClean="0"/>
              <a:t>a </a:t>
            </a:r>
            <a:r>
              <a:rPr lang="cs-CZ" sz="2000" i="1" dirty="0" err="1" smtClean="0"/>
              <a:t>speaking</a:t>
            </a:r>
            <a:r>
              <a:rPr lang="cs-CZ" sz="2000" dirty="0" smtClean="0"/>
              <a:t> (podpořený vizuální oporou), bez psané podoby jazyka. Jedná se </a:t>
            </a:r>
            <a:r>
              <a:rPr lang="cs-CZ" sz="2000" dirty="0" smtClean="0"/>
              <a:t>              o </a:t>
            </a:r>
            <a:r>
              <a:rPr lang="cs-CZ" sz="2000" dirty="0" smtClean="0"/>
              <a:t>prezentaci sedmi barev a první sloky písničky „</a:t>
            </a:r>
            <a:r>
              <a:rPr lang="cs-CZ" sz="2000" dirty="0" err="1" smtClean="0"/>
              <a:t>Colour</a:t>
            </a:r>
            <a:r>
              <a:rPr lang="cs-CZ" sz="2000" dirty="0" smtClean="0"/>
              <a:t> song“.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28770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 smtClean="0"/>
              <a:t>Metodický list: </a:t>
            </a:r>
            <a:endParaRPr lang="cs-CZ" sz="2000" b="1" dirty="0"/>
          </a:p>
          <a:p>
            <a:pPr marL="0" indent="0">
              <a:buNone/>
            </a:pPr>
            <a:r>
              <a:rPr lang="cs-CZ" sz="2000" dirty="0" smtClean="0"/>
              <a:t>Snímky s jednou barvou: Učitel vzorově vysloví danou barvu, žáci několikrát opakují. Žáci mohou pro výslovnost využít každého „příletu“ barvy.</a:t>
            </a:r>
          </a:p>
          <a:p>
            <a:pPr marL="0" indent="0">
              <a:buNone/>
            </a:pPr>
            <a:r>
              <a:rPr lang="cs-CZ" sz="2000" dirty="0" smtClean="0"/>
              <a:t>Snímky s více barvami: postupujeme podobně jako u jedné barvy, mezi slova vkládáme spojku </a:t>
            </a:r>
            <a:r>
              <a:rPr lang="cs-CZ" sz="2000" i="1" dirty="0" smtClean="0"/>
              <a:t>and. </a:t>
            </a:r>
            <a:r>
              <a:rPr lang="cs-CZ" sz="2000" dirty="0" smtClean="0"/>
              <a:t>(Pozn. U snímku č.11 čteme </a:t>
            </a:r>
            <a:r>
              <a:rPr lang="cs-CZ" sz="2000" i="1" dirty="0" err="1" smtClean="0"/>
              <a:t>red</a:t>
            </a:r>
            <a:r>
              <a:rPr lang="cs-CZ" sz="2000" i="1" dirty="0" smtClean="0"/>
              <a:t> and </a:t>
            </a:r>
            <a:r>
              <a:rPr lang="cs-CZ" sz="2000" i="1" dirty="0" err="1" smtClean="0"/>
              <a:t>yellow</a:t>
            </a:r>
            <a:r>
              <a:rPr lang="cs-CZ" sz="2000" i="1" dirty="0" smtClean="0"/>
              <a:t>, blue and green.</a:t>
            </a:r>
            <a:r>
              <a:rPr lang="cs-CZ" sz="2000" dirty="0" smtClean="0"/>
              <a:t>)</a:t>
            </a:r>
          </a:p>
          <a:p>
            <a:pPr marL="0" indent="0">
              <a:buNone/>
            </a:pPr>
            <a:r>
              <a:rPr lang="cs-CZ" sz="2000" dirty="0" smtClean="0"/>
              <a:t>Poslední 3 snímky slouží k prezentaci písničky </a:t>
            </a:r>
            <a:r>
              <a:rPr lang="cs-CZ" sz="2000" i="1" dirty="0" smtClean="0"/>
              <a:t>COLOUR SONG</a:t>
            </a:r>
            <a:r>
              <a:rPr lang="cs-CZ" sz="2000" dirty="0" smtClean="0"/>
              <a:t>. Tuto písničku lze zazpívat několikrát, můžeme měnit hlas a posléze i tempo.</a:t>
            </a:r>
          </a:p>
          <a:p>
            <a:pPr marL="0" indent="0">
              <a:buNone/>
            </a:pPr>
            <a:r>
              <a:rPr lang="cs-CZ" sz="2000" dirty="0" smtClean="0"/>
              <a:t>Pozn. Někdy žáčci znají již více barviček a ve skupinkách si vymýšlejí jiné verze slov. Je však nutno dávat pozor na počet slabik jednotlivých slov. Každá skupinka pak předvede svou verzi.</a:t>
            </a:r>
          </a:p>
          <a:p>
            <a:pPr marL="0" indent="0" algn="ctr">
              <a:buNone/>
            </a:pPr>
            <a:r>
              <a:rPr lang="cs-CZ" sz="2000" i="1" dirty="0" smtClean="0"/>
              <a:t>COLOUR SONG </a:t>
            </a:r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  <a:p>
            <a:pPr marL="0" indent="0">
              <a:buNone/>
            </a:pPr>
            <a:r>
              <a:rPr lang="cs-CZ" sz="1100" dirty="0"/>
              <a:t>TRÖGLOVÁ, Hana. </a:t>
            </a:r>
            <a:r>
              <a:rPr lang="cs-CZ" sz="1100" i="1" dirty="0"/>
              <a:t>Začínáme mluvit anglicky</a:t>
            </a:r>
            <a:r>
              <a:rPr lang="cs-CZ" sz="1100" dirty="0"/>
              <a:t>: </a:t>
            </a:r>
            <a:r>
              <a:rPr lang="cs-CZ" sz="1100" i="1" dirty="0"/>
              <a:t>vstupní </a:t>
            </a:r>
            <a:r>
              <a:rPr lang="cs-CZ" sz="1100" i="1" dirty="0" err="1"/>
              <a:t>audioorální</a:t>
            </a:r>
            <a:r>
              <a:rPr lang="cs-CZ" sz="1100" i="1" dirty="0"/>
              <a:t> kurz pro děti</a:t>
            </a:r>
            <a:r>
              <a:rPr lang="cs-CZ" sz="1100" dirty="0"/>
              <a:t>. 1. vyd. Plzeň: Fraus, 2000. ISBN 80-723-8059-1. </a:t>
            </a:r>
            <a:r>
              <a:rPr lang="cs-CZ" sz="1100" dirty="0" smtClean="0"/>
              <a:t>s. 34</a:t>
            </a:r>
            <a:endParaRPr lang="cs-CZ" sz="1100" i="1" dirty="0"/>
          </a:p>
          <a:p>
            <a:pPr marL="0" indent="0">
              <a:buNone/>
            </a:pPr>
            <a:endParaRPr lang="cs-CZ" sz="2000" i="1" dirty="0" smtClean="0"/>
          </a:p>
          <a:p>
            <a:pPr marL="0" indent="0">
              <a:buNone/>
            </a:pPr>
            <a:endParaRPr lang="cs-CZ" sz="2000" i="1" dirty="0"/>
          </a:p>
        </p:txBody>
      </p:sp>
      <p:pic>
        <p:nvPicPr>
          <p:cNvPr id="1026" name="Picture 2" descr="D:\scan obrázky\Colours.bm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4365104"/>
            <a:ext cx="5256584" cy="1288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51250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C</a:t>
            </a:r>
            <a:r>
              <a:rPr lang="cs-CZ" b="1" dirty="0" smtClean="0">
                <a:solidFill>
                  <a:srgbClr val="FFC00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L</a:t>
            </a:r>
            <a:r>
              <a:rPr lang="cs-CZ" b="1" dirty="0" smtClean="0">
                <a:solidFill>
                  <a:srgbClr val="00B05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U</a:t>
            </a:r>
            <a:r>
              <a:rPr lang="cs-CZ" b="1" dirty="0" smtClean="0">
                <a:solidFill>
                  <a:srgbClr val="FFC000"/>
                </a:solidFill>
              </a:rPr>
              <a:t>R</a:t>
            </a:r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Mrak 4"/>
          <p:cNvSpPr/>
          <p:nvPr/>
        </p:nvSpPr>
        <p:spPr>
          <a:xfrm>
            <a:off x="3473216" y="2306381"/>
            <a:ext cx="2376264" cy="1656184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287524" y="476672"/>
            <a:ext cx="2376264" cy="1656184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71349" y="3387322"/>
            <a:ext cx="2376264" cy="1656184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6417062" y="476672"/>
            <a:ext cx="2376264" cy="1656184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6754847" y="2852936"/>
            <a:ext cx="2376264" cy="1656184"/>
          </a:xfrm>
          <a:prstGeom prst="cloud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2306061" y="5000199"/>
            <a:ext cx="2376264" cy="1656184"/>
          </a:xfrm>
          <a:prstGeom prst="cloud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5228930" y="4974145"/>
            <a:ext cx="2376264" cy="1656184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2794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Mrak 4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894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196752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01891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01891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17714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196752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2742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6460901" y="1955822"/>
            <a:ext cx="2662642" cy="1542742"/>
            <a:chOff x="6460901" y="1955822"/>
            <a:chExt cx="2662642" cy="1542742"/>
          </a:xfrm>
        </p:grpSpPr>
        <p:sp>
          <p:nvSpPr>
            <p:cNvPr id="6" name="Mrak 5"/>
            <p:cNvSpPr/>
            <p:nvPr/>
          </p:nvSpPr>
          <p:spPr>
            <a:xfrm>
              <a:off x="6460901" y="1955822"/>
              <a:ext cx="1800000" cy="1080000"/>
            </a:xfrm>
            <a:prstGeom prst="cloud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Mrak 4"/>
            <p:cNvSpPr/>
            <p:nvPr/>
          </p:nvSpPr>
          <p:spPr>
            <a:xfrm>
              <a:off x="7323543" y="2418564"/>
              <a:ext cx="1800000" cy="1080000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3400761" y="454491"/>
            <a:ext cx="2757708" cy="1318205"/>
            <a:chOff x="3400761" y="454491"/>
            <a:chExt cx="2757708" cy="1318205"/>
          </a:xfrm>
        </p:grpSpPr>
        <p:sp>
          <p:nvSpPr>
            <p:cNvPr id="7" name="Mrak 6"/>
            <p:cNvSpPr/>
            <p:nvPr/>
          </p:nvSpPr>
          <p:spPr>
            <a:xfrm>
              <a:off x="3400761" y="454491"/>
              <a:ext cx="1800000" cy="1080000"/>
            </a:xfrm>
            <a:prstGeom prst="cloud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8" name="Mrak 7"/>
            <p:cNvSpPr/>
            <p:nvPr/>
          </p:nvSpPr>
          <p:spPr>
            <a:xfrm>
              <a:off x="4358469" y="692696"/>
              <a:ext cx="1800000" cy="1080000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sp>
        <p:nvSpPr>
          <p:cNvPr id="9" name="Mrak 8"/>
          <p:cNvSpPr/>
          <p:nvPr/>
        </p:nvSpPr>
        <p:spPr>
          <a:xfrm>
            <a:off x="2483768" y="2276872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940621" y="2598564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3" name="Skupina 22"/>
          <p:cNvGrpSpPr/>
          <p:nvPr/>
        </p:nvGrpSpPr>
        <p:grpSpPr>
          <a:xfrm>
            <a:off x="5940152" y="4134883"/>
            <a:ext cx="2699825" cy="1579656"/>
            <a:chOff x="5940152" y="4134883"/>
            <a:chExt cx="2699825" cy="1579656"/>
          </a:xfrm>
        </p:grpSpPr>
        <p:sp>
          <p:nvSpPr>
            <p:cNvPr id="11" name="Mrak 10"/>
            <p:cNvSpPr/>
            <p:nvPr/>
          </p:nvSpPr>
          <p:spPr>
            <a:xfrm>
              <a:off x="5940152" y="4134883"/>
              <a:ext cx="1800000" cy="1080000"/>
            </a:xfrm>
            <a:prstGeom prst="cloud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Mrak 11"/>
            <p:cNvSpPr/>
            <p:nvPr/>
          </p:nvSpPr>
          <p:spPr>
            <a:xfrm>
              <a:off x="6839977" y="4634539"/>
              <a:ext cx="1800000" cy="1080000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400761" y="5131805"/>
            <a:ext cx="2598809" cy="1662734"/>
            <a:chOff x="3400761" y="5131805"/>
            <a:chExt cx="2598809" cy="1662734"/>
          </a:xfrm>
        </p:grpSpPr>
        <p:sp>
          <p:nvSpPr>
            <p:cNvPr id="13" name="Mrak 12"/>
            <p:cNvSpPr/>
            <p:nvPr/>
          </p:nvSpPr>
          <p:spPr>
            <a:xfrm>
              <a:off x="3400761" y="5131805"/>
              <a:ext cx="1800000" cy="1080000"/>
            </a:xfrm>
            <a:prstGeom prst="cloud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Mrak 15"/>
            <p:cNvSpPr/>
            <p:nvPr/>
          </p:nvSpPr>
          <p:spPr>
            <a:xfrm>
              <a:off x="4199570" y="5714539"/>
              <a:ext cx="1800000" cy="1080000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295718" y="3858564"/>
            <a:ext cx="2541057" cy="1698035"/>
            <a:chOff x="295718" y="3858564"/>
            <a:chExt cx="2541057" cy="1698035"/>
          </a:xfrm>
        </p:grpSpPr>
        <p:sp>
          <p:nvSpPr>
            <p:cNvPr id="17" name="Mrak 16"/>
            <p:cNvSpPr/>
            <p:nvPr/>
          </p:nvSpPr>
          <p:spPr>
            <a:xfrm>
              <a:off x="295718" y="3858564"/>
              <a:ext cx="1800000" cy="1080000"/>
            </a:xfrm>
            <a:prstGeom prst="cloud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Mrak 17"/>
            <p:cNvSpPr/>
            <p:nvPr/>
          </p:nvSpPr>
          <p:spPr>
            <a:xfrm>
              <a:off x="1036775" y="4476599"/>
              <a:ext cx="1800000" cy="1080000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6" name="Skupina 25"/>
          <p:cNvGrpSpPr/>
          <p:nvPr/>
        </p:nvGrpSpPr>
        <p:grpSpPr>
          <a:xfrm>
            <a:off x="189349" y="1338564"/>
            <a:ext cx="2359938" cy="1620000"/>
            <a:chOff x="189349" y="1338564"/>
            <a:chExt cx="2359938" cy="1620000"/>
          </a:xfrm>
        </p:grpSpPr>
        <p:sp>
          <p:nvSpPr>
            <p:cNvPr id="19" name="Mrak 18"/>
            <p:cNvSpPr/>
            <p:nvPr/>
          </p:nvSpPr>
          <p:spPr>
            <a:xfrm>
              <a:off x="189349" y="1338564"/>
              <a:ext cx="1800000" cy="1080000"/>
            </a:xfrm>
            <a:prstGeom prst="cloud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Mrak 19"/>
            <p:cNvSpPr/>
            <p:nvPr/>
          </p:nvSpPr>
          <p:spPr>
            <a:xfrm>
              <a:off x="749287" y="1878564"/>
              <a:ext cx="1800000" cy="1080000"/>
            </a:xfrm>
            <a:prstGeom prst="cloud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85684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3502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31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Skupina 24"/>
          <p:cNvGrpSpPr/>
          <p:nvPr/>
        </p:nvGrpSpPr>
        <p:grpSpPr>
          <a:xfrm>
            <a:off x="6460901" y="1955822"/>
            <a:ext cx="2662642" cy="1542742"/>
            <a:chOff x="6460901" y="1955822"/>
            <a:chExt cx="2662642" cy="1542742"/>
          </a:xfrm>
        </p:grpSpPr>
        <p:sp>
          <p:nvSpPr>
            <p:cNvPr id="5" name="Mrak 4"/>
            <p:cNvSpPr/>
            <p:nvPr/>
          </p:nvSpPr>
          <p:spPr>
            <a:xfrm>
              <a:off x="6460901" y="1955822"/>
              <a:ext cx="1800000" cy="1080000"/>
            </a:xfrm>
            <a:prstGeom prst="cloud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Mrak 5"/>
            <p:cNvSpPr/>
            <p:nvPr/>
          </p:nvSpPr>
          <p:spPr>
            <a:xfrm>
              <a:off x="7323543" y="2418564"/>
              <a:ext cx="1800000" cy="1080000"/>
            </a:xfrm>
            <a:prstGeom prst="cloud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458469" y="454491"/>
            <a:ext cx="2700000" cy="1318205"/>
            <a:chOff x="3458469" y="454491"/>
            <a:chExt cx="2700000" cy="1318205"/>
          </a:xfrm>
        </p:grpSpPr>
        <p:sp>
          <p:nvSpPr>
            <p:cNvPr id="8" name="Mrak 7"/>
            <p:cNvSpPr/>
            <p:nvPr/>
          </p:nvSpPr>
          <p:spPr>
            <a:xfrm>
              <a:off x="3458469" y="454491"/>
              <a:ext cx="1800000" cy="1080000"/>
            </a:xfrm>
            <a:prstGeom prst="cloud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9" name="Mrak 8"/>
            <p:cNvSpPr/>
            <p:nvPr/>
          </p:nvSpPr>
          <p:spPr>
            <a:xfrm>
              <a:off x="4358469" y="692696"/>
              <a:ext cx="1800000" cy="1080000"/>
            </a:xfrm>
            <a:prstGeom prst="cloud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</p:grpSp>
      <p:sp>
        <p:nvSpPr>
          <p:cNvPr id="10" name="Mrak 9"/>
          <p:cNvSpPr/>
          <p:nvPr/>
        </p:nvSpPr>
        <p:spPr>
          <a:xfrm>
            <a:off x="2483768" y="2276872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3940621" y="2598564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Skupina 25"/>
          <p:cNvGrpSpPr/>
          <p:nvPr/>
        </p:nvGrpSpPr>
        <p:grpSpPr>
          <a:xfrm>
            <a:off x="5940152" y="4134883"/>
            <a:ext cx="2699825" cy="1579656"/>
            <a:chOff x="5940152" y="4134883"/>
            <a:chExt cx="2699825" cy="1579656"/>
          </a:xfrm>
        </p:grpSpPr>
        <p:sp>
          <p:nvSpPr>
            <p:cNvPr id="13" name="Mrak 12"/>
            <p:cNvSpPr/>
            <p:nvPr/>
          </p:nvSpPr>
          <p:spPr>
            <a:xfrm>
              <a:off x="5940152" y="4134883"/>
              <a:ext cx="1800000" cy="1080000"/>
            </a:xfrm>
            <a:prstGeom prst="cloud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Mrak 13"/>
            <p:cNvSpPr/>
            <p:nvPr/>
          </p:nvSpPr>
          <p:spPr>
            <a:xfrm>
              <a:off x="6839977" y="4634539"/>
              <a:ext cx="1800000" cy="1080000"/>
            </a:xfrm>
            <a:prstGeom prst="cloud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3400761" y="5131805"/>
            <a:ext cx="2598809" cy="1662734"/>
            <a:chOff x="3400761" y="5131805"/>
            <a:chExt cx="2598809" cy="1662734"/>
          </a:xfrm>
        </p:grpSpPr>
        <p:sp>
          <p:nvSpPr>
            <p:cNvPr id="16" name="Mrak 15"/>
            <p:cNvSpPr/>
            <p:nvPr/>
          </p:nvSpPr>
          <p:spPr>
            <a:xfrm>
              <a:off x="3400761" y="5131805"/>
              <a:ext cx="1800000" cy="1080000"/>
            </a:xfrm>
            <a:prstGeom prst="cloud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Mrak 16"/>
            <p:cNvSpPr/>
            <p:nvPr/>
          </p:nvSpPr>
          <p:spPr>
            <a:xfrm>
              <a:off x="4199570" y="5714539"/>
              <a:ext cx="1800000" cy="1080000"/>
            </a:xfrm>
            <a:prstGeom prst="cloud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295718" y="3858564"/>
            <a:ext cx="2541057" cy="1698035"/>
            <a:chOff x="295718" y="3858564"/>
            <a:chExt cx="2541057" cy="1698035"/>
          </a:xfrm>
        </p:grpSpPr>
        <p:sp>
          <p:nvSpPr>
            <p:cNvPr id="19" name="Mrak 18"/>
            <p:cNvSpPr/>
            <p:nvPr/>
          </p:nvSpPr>
          <p:spPr>
            <a:xfrm>
              <a:off x="295718" y="3858564"/>
              <a:ext cx="1800000" cy="1080000"/>
            </a:xfrm>
            <a:prstGeom prst="cloud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Mrak 19"/>
            <p:cNvSpPr/>
            <p:nvPr/>
          </p:nvSpPr>
          <p:spPr>
            <a:xfrm>
              <a:off x="1036775" y="4476599"/>
              <a:ext cx="1800000" cy="1080000"/>
            </a:xfrm>
            <a:prstGeom prst="cloud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189349" y="1338564"/>
            <a:ext cx="2359938" cy="1620000"/>
            <a:chOff x="189349" y="1338564"/>
            <a:chExt cx="2359938" cy="1620000"/>
          </a:xfrm>
        </p:grpSpPr>
        <p:sp>
          <p:nvSpPr>
            <p:cNvPr id="22" name="Mrak 21"/>
            <p:cNvSpPr/>
            <p:nvPr/>
          </p:nvSpPr>
          <p:spPr>
            <a:xfrm>
              <a:off x="189349" y="1338564"/>
              <a:ext cx="1800000" cy="1080000"/>
            </a:xfrm>
            <a:prstGeom prst="cloud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Mrak 22"/>
            <p:cNvSpPr/>
            <p:nvPr/>
          </p:nvSpPr>
          <p:spPr>
            <a:xfrm>
              <a:off x="749287" y="1878564"/>
              <a:ext cx="1800000" cy="1080000"/>
            </a:xfrm>
            <a:prstGeom prst="cloud">
              <a:avLst/>
            </a:prstGeom>
            <a:solidFill>
              <a:srgbClr val="00B05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2477151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8000"/>
                            </p:stCondLst>
                            <p:childTnLst>
                              <p:par>
                                <p:cTn id="48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0"/>
                            </p:stCondLst>
                            <p:childTnLst>
                              <p:par>
                                <p:cTn id="5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349044" y="372177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2149244" y="332656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4021452" y="332656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965668" y="332656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22324" y="2532417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rak 12"/>
          <p:cNvSpPr/>
          <p:nvPr/>
        </p:nvSpPr>
        <p:spPr>
          <a:xfrm>
            <a:off x="2022524" y="2492896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3894732" y="2492896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5838948" y="2492896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27634" y="4620649"/>
            <a:ext cx="2520280" cy="1800000"/>
          </a:xfrm>
          <a:prstGeom prst="cloud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2027834" y="4581128"/>
            <a:ext cx="2520280" cy="1800000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3900042" y="4581128"/>
            <a:ext cx="2520280" cy="1800000"/>
          </a:xfrm>
          <a:prstGeom prst="cloud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5844258" y="4581128"/>
            <a:ext cx="2520280" cy="1800000"/>
          </a:xfrm>
          <a:prstGeom prst="cloud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8921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"/>
                            </p:stCondLst>
                            <p:childTnLst>
                              <p:par>
                                <p:cTn id="4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3000"/>
                            </p:stCondLst>
                            <p:childTnLst>
                              <p:par>
                                <p:cTn id="5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500"/>
                            </p:stCondLst>
                            <p:childTnLst>
                              <p:par>
                                <p:cTn id="5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6000"/>
                            </p:stCondLst>
                            <p:childTnLst>
                              <p:par>
                                <p:cTn id="6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7500"/>
                            </p:stCondLst>
                            <p:childTnLst>
                              <p:par>
                                <p:cTn id="7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9000"/>
                            </p:stCondLst>
                            <p:childTnLst>
                              <p:par>
                                <p:cTn id="7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0500"/>
                            </p:stCondLst>
                            <p:childTnLst>
                              <p:par>
                                <p:cTn id="8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78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9783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771800" y="2215898"/>
            <a:ext cx="3240000" cy="252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28675" y="1239885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51520" y="3645024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280231" y="3645024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3400761" y="5060847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400761" y="47121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297659" y="1239885"/>
            <a:ext cx="252028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4703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3000"/>
                            </p:stCondLst>
                            <p:childTnLst>
                              <p:par>
                                <p:cTn id="2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500"/>
                            </p:stCondLst>
                            <p:childTnLst>
                              <p:par>
                                <p:cTn id="3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7500"/>
                            </p:stCondLst>
                            <p:childTnLst>
                              <p:par>
                                <p:cTn id="4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2308261" y="2101612"/>
            <a:ext cx="2520000" cy="180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139946" y="2472584"/>
            <a:ext cx="2520000" cy="180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3180342" y="3349616"/>
            <a:ext cx="2520000" cy="180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3397315" y="64828"/>
            <a:ext cx="3082431" cy="1799840"/>
            <a:chOff x="2461297" y="44864"/>
            <a:chExt cx="3082431" cy="1799840"/>
          </a:xfrm>
        </p:grpSpPr>
        <p:sp>
          <p:nvSpPr>
            <p:cNvPr id="8" name="Mrak 7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Mrak 9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Mrak 8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123441" y="1456928"/>
            <a:ext cx="3082431" cy="1799840"/>
            <a:chOff x="2461297" y="44864"/>
            <a:chExt cx="3082431" cy="1799840"/>
          </a:xfrm>
        </p:grpSpPr>
        <p:sp>
          <p:nvSpPr>
            <p:cNvPr id="13" name="Mrak 12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Mrak 13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Mrak 14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5340482" y="4789696"/>
            <a:ext cx="3082431" cy="1799840"/>
            <a:chOff x="2461297" y="44864"/>
            <a:chExt cx="3082431" cy="1799840"/>
          </a:xfrm>
        </p:grpSpPr>
        <p:sp>
          <p:nvSpPr>
            <p:cNvPr id="17" name="Mrak 16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Mrak 17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Mrak 18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0" y="4429776"/>
            <a:ext cx="3082431" cy="1799840"/>
            <a:chOff x="2461297" y="44864"/>
            <a:chExt cx="3082431" cy="1799840"/>
          </a:xfrm>
        </p:grpSpPr>
        <p:sp>
          <p:nvSpPr>
            <p:cNvPr id="26" name="Mrak 25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Mrak 26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Mrak 27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31708" y="964748"/>
            <a:ext cx="3082431" cy="1799840"/>
            <a:chOff x="2461297" y="44864"/>
            <a:chExt cx="3082431" cy="1799840"/>
          </a:xfrm>
        </p:grpSpPr>
        <p:sp>
          <p:nvSpPr>
            <p:cNvPr id="30" name="Mrak 29"/>
            <p:cNvSpPr/>
            <p:nvPr/>
          </p:nvSpPr>
          <p:spPr>
            <a:xfrm>
              <a:off x="2461297" y="44864"/>
              <a:ext cx="1800000" cy="1080000"/>
            </a:xfrm>
            <a:prstGeom prst="cloud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Mrak 30"/>
            <p:cNvSpPr/>
            <p:nvPr/>
          </p:nvSpPr>
          <p:spPr>
            <a:xfrm>
              <a:off x="3743728" y="44864"/>
              <a:ext cx="1800000" cy="1080000"/>
            </a:xfrm>
            <a:prstGeom prst="cloud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Mrak 31"/>
            <p:cNvSpPr/>
            <p:nvPr/>
          </p:nvSpPr>
          <p:spPr>
            <a:xfrm>
              <a:off x="3023928" y="764704"/>
              <a:ext cx="1800000" cy="1080000"/>
            </a:xfrm>
            <a:prstGeom prst="cloud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xmlns="" val="1476809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000"/>
                            </p:stCondLst>
                            <p:childTnLst>
                              <p:par>
                                <p:cTn id="3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6000"/>
                            </p:stCondLst>
                            <p:childTnLst>
                              <p:par>
                                <p:cTn id="43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9000"/>
                            </p:stCondLst>
                            <p:childTnLst>
                              <p:par>
                                <p:cTn id="50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2000"/>
                            </p:stCondLst>
                            <p:childTnLst>
                              <p:par>
                                <p:cTn id="57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12626" y="460708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090250" y="813542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129662" y="1118092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258396" y="1446200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443798" y="133339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618032" y="1071124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732240" y="133339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452240" y="2036882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371146" y="2780706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106982" y="3320706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781412" y="371490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2530250" y="4254906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802412" y="5157192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904320" y="5697192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233464" y="5778000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004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25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25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25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75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25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875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25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1750"/>
                            </p:stCondLst>
                            <p:childTnLst>
                              <p:par>
                                <p:cTn id="61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3250"/>
                            </p:stCondLst>
                            <p:childTnLst>
                              <p:par>
                                <p:cTn id="6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4750"/>
                            </p:stCondLst>
                            <p:childTnLst>
                              <p:par>
                                <p:cTn id="7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6250"/>
                            </p:stCondLst>
                            <p:childTnLst>
                              <p:par>
                                <p:cTn id="8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7750"/>
                            </p:stCondLst>
                            <p:childTnLst>
                              <p:par>
                                <p:cTn id="8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9250"/>
                            </p:stCondLst>
                            <p:childTnLst>
                              <p:par>
                                <p:cTn id="9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750"/>
                            </p:stCondLst>
                            <p:childTnLst>
                              <p:par>
                                <p:cTn id="10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7" grpId="0" animBg="1"/>
      <p:bldP spid="16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3" grpId="0" animBg="1"/>
      <p:bldP spid="22" grpId="0" animBg="1"/>
      <p:bldP spid="24" grpId="0" animBg="1"/>
      <p:bldP spid="26" grpId="0" animBg="1"/>
      <p:bldP spid="28" grpId="0" animBg="1"/>
      <p:bldP spid="2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12626" y="460708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090250" y="813542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129662" y="1118092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258396" y="1446200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443798" y="133339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618032" y="1071124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732240" y="133339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452240" y="2036882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371146" y="2780706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106982" y="3320706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781412" y="371490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2530250" y="4254906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802412" y="5157192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904320" y="5697192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233464" y="5778000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086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1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1000" fill="hold"/>
                                        <p:tgtEl>
                                          <p:spTgt spid="1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1000" fill="hold"/>
                                        <p:tgtEl>
                                          <p:spTgt spid="1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0"/>
                            </p:stCondLst>
                            <p:childTnLst>
                              <p:par>
                                <p:cTn id="20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1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9000"/>
                            </p:stCondLst>
                            <p:childTnLst>
                              <p:par>
                                <p:cTn id="32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1000" fill="hold"/>
                                        <p:tgtEl>
                                          <p:spTgt spid="2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000"/>
                            </p:stCondLst>
                            <p:childTnLst>
                              <p:par>
                                <p:cTn id="38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1000" fill="hold"/>
                                        <p:tgtEl>
                                          <p:spTgt spid="2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2" dur="1000" fill="hold"/>
                                        <p:tgtEl>
                                          <p:spTgt spid="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3000"/>
                            </p:stCondLst>
                            <p:childTnLst>
                              <p:par>
                                <p:cTn id="44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1000" fill="hold"/>
                                        <p:tgtEl>
                                          <p:spTgt spid="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1000" fill="hold"/>
                                        <p:tgtEl>
                                          <p:spTgt spid="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4" grpId="0" animBg="1"/>
      <p:bldP spid="17" grpId="0" animBg="1"/>
      <p:bldP spid="16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3" grpId="0" animBg="1"/>
      <p:bldP spid="22" grpId="0" animBg="1"/>
      <p:bldP spid="24" grpId="0" animBg="1"/>
      <p:bldP spid="26" grpId="0" animBg="1"/>
      <p:bldP spid="28" grpId="0" animBg="1"/>
      <p:bldP spid="27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6720" y="-63008"/>
            <a:ext cx="8229600" cy="914154"/>
          </a:xfrm>
        </p:spPr>
        <p:txBody>
          <a:bodyPr/>
          <a:lstStyle/>
          <a:p>
            <a:r>
              <a:rPr lang="cs-CZ" dirty="0" smtClean="0"/>
              <a:t>COLOUR SONG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12626" y="460708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rak 13"/>
          <p:cNvSpPr/>
          <p:nvPr/>
        </p:nvSpPr>
        <p:spPr>
          <a:xfrm>
            <a:off x="1090250" y="813542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2129662" y="1118092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3258396" y="1446200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4443798" y="133339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618032" y="1071124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rak 14"/>
          <p:cNvSpPr/>
          <p:nvPr/>
        </p:nvSpPr>
        <p:spPr>
          <a:xfrm>
            <a:off x="6732240" y="133339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rak 19"/>
          <p:cNvSpPr/>
          <p:nvPr/>
        </p:nvSpPr>
        <p:spPr>
          <a:xfrm>
            <a:off x="7452240" y="2036882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rak 20"/>
          <p:cNvSpPr/>
          <p:nvPr/>
        </p:nvSpPr>
        <p:spPr>
          <a:xfrm>
            <a:off x="6371146" y="2780706"/>
            <a:ext cx="1440000" cy="1080000"/>
          </a:xfrm>
          <a:prstGeom prst="cloud">
            <a:avLst/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5106982" y="3320706"/>
            <a:ext cx="1440000" cy="1080000"/>
          </a:xfrm>
          <a:prstGeom prst="cloud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3781412" y="3714906"/>
            <a:ext cx="1440000" cy="1080000"/>
          </a:xfrm>
          <a:prstGeom prst="cloud">
            <a:avLst/>
          </a:prstGeom>
          <a:solidFill>
            <a:srgbClr val="0070C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2530250" y="4254906"/>
            <a:ext cx="1440000" cy="1080000"/>
          </a:xfrm>
          <a:prstGeom prst="cloud">
            <a:avLst/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802412" y="5157192"/>
            <a:ext cx="1440000" cy="1080000"/>
          </a:xfrm>
          <a:prstGeom prst="cloud">
            <a:avLst/>
          </a:prstGeom>
          <a:solidFill>
            <a:schemeClr val="tx1">
              <a:lumMod val="85000"/>
              <a:lumOff val="15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rak 27"/>
          <p:cNvSpPr/>
          <p:nvPr/>
        </p:nvSpPr>
        <p:spPr>
          <a:xfrm>
            <a:off x="2904320" y="5697192"/>
            <a:ext cx="1440000" cy="1080000"/>
          </a:xfrm>
          <a:prstGeom prst="cloud">
            <a:avLst/>
          </a:pr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Mrak 26"/>
          <p:cNvSpPr/>
          <p:nvPr/>
        </p:nvSpPr>
        <p:spPr>
          <a:xfrm>
            <a:off x="4233464" y="5778000"/>
            <a:ext cx="1440000" cy="1080000"/>
          </a:xfrm>
          <a:prstGeom prst="cloud">
            <a:avLst/>
          </a:prstGeom>
          <a:solidFill>
            <a:schemeClr val="accent6">
              <a:lumMod val="50000"/>
            </a:schemeClr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496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0"/>
                            </p:stCondLst>
                            <p:childTnLst>
                              <p:par>
                                <p:cTn id="40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6000"/>
                            </p:stCondLst>
                            <p:childTnLst>
                              <p:par>
                                <p:cTn id="47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7000"/>
                            </p:stCondLst>
                            <p:childTnLst>
                              <p:par>
                                <p:cTn id="54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8000"/>
                            </p:stCondLst>
                            <p:childTnLst>
                              <p:par>
                                <p:cTn id="61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9000"/>
                            </p:stCondLst>
                            <p:childTnLst>
                              <p:par>
                                <p:cTn id="68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0"/>
                            </p:stCondLst>
                            <p:childTnLst>
                              <p:par>
                                <p:cTn id="75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11000"/>
                            </p:stCondLst>
                            <p:childTnLst>
                              <p:par>
                                <p:cTn id="82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2000"/>
                            </p:stCondLst>
                            <p:childTnLst>
                              <p:par>
                                <p:cTn id="89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3000"/>
                            </p:stCondLst>
                            <p:childTnLst>
                              <p:par>
                                <p:cTn id="96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4000"/>
                            </p:stCondLst>
                            <p:childTnLst>
                              <p:par>
                                <p:cTn id="103" presetID="3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5000"/>
                            </p:stCondLst>
                            <p:childTnLst>
                              <p:par>
                                <p:cTn id="110" presetID="53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1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4" grpId="0" animBg="1"/>
      <p:bldP spid="17" grpId="0" animBg="1"/>
      <p:bldP spid="16" grpId="0" animBg="1"/>
      <p:bldP spid="18" grpId="0" animBg="1"/>
      <p:bldP spid="19" grpId="0" animBg="1"/>
      <p:bldP spid="15" grpId="0" animBg="1"/>
      <p:bldP spid="20" grpId="0" animBg="1"/>
      <p:bldP spid="21" grpId="0" animBg="1"/>
      <p:bldP spid="23" grpId="0" animBg="1"/>
      <p:bldP spid="22" grpId="0" animBg="1"/>
      <p:bldP spid="24" grpId="0" animBg="1"/>
      <p:bldP spid="26" grpId="0" animBg="1"/>
      <p:bldP spid="28" grpId="0" animBg="1"/>
      <p:bldP spid="27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527</TotalTime>
  <Words>195</Words>
  <Application>Microsoft Office PowerPoint</Application>
  <PresentationFormat>Předvádění na obrazovce (4:3)</PresentationFormat>
  <Paragraphs>37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18</vt:i4>
      </vt:variant>
    </vt:vector>
  </HeadingPairs>
  <TitlesOfParts>
    <vt:vector size="20" baseType="lpstr">
      <vt:lpstr>Motiv systému Office</vt:lpstr>
      <vt:lpstr>Aerodynamika</vt:lpstr>
      <vt:lpstr>Snímek 1</vt:lpstr>
      <vt:lpstr>Snímek 2</vt:lpstr>
      <vt:lpstr>Snímek 3</vt:lpstr>
      <vt:lpstr>COLOURS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COLOUR SONG</vt:lpstr>
      <vt:lpstr>COLOUR SONG</vt:lpstr>
      <vt:lpstr>COLOUR SONG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Dum</cp:lastModifiedBy>
  <cp:revision>48</cp:revision>
  <dcterms:created xsi:type="dcterms:W3CDTF">2011-06-20T10:40:08Z</dcterms:created>
  <dcterms:modified xsi:type="dcterms:W3CDTF">2012-07-06T15:39:51Z</dcterms:modified>
</cp:coreProperties>
</file>