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8" r:id="rId3"/>
    <p:sldId id="278" r:id="rId4"/>
    <p:sldId id="282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1" r:id="rId16"/>
    <p:sldId id="272" r:id="rId17"/>
    <p:sldId id="273" r:id="rId18"/>
    <p:sldId id="277" r:id="rId19"/>
    <p:sldId id="280" r:id="rId20"/>
    <p:sldId id="281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9CC"/>
    <a:srgbClr val="FF99FF"/>
    <a:srgbClr val="CC0099"/>
    <a:srgbClr val="CC3399"/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1475066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Audioorální</a:t>
                      </a:r>
                      <a:r>
                        <a:rPr lang="cs-CZ" sz="2000" dirty="0" smtClean="0"/>
                        <a:t> kurz </a:t>
                      </a:r>
                      <a:r>
                        <a:rPr lang="cs-CZ" sz="2000" baseline="0" dirty="0" smtClean="0"/>
                        <a:t>– </a:t>
                      </a:r>
                      <a:r>
                        <a:rPr lang="cs-CZ" sz="2000" dirty="0" err="1" smtClean="0"/>
                        <a:t>Colours</a:t>
                      </a:r>
                      <a:r>
                        <a:rPr lang="cs-CZ" sz="2000" dirty="0" smtClean="0"/>
                        <a:t> 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září 2011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AOK – </a:t>
            </a:r>
            <a:r>
              <a:rPr lang="cs-CZ" sz="2000" dirty="0" err="1" smtClean="0"/>
              <a:t>Colours</a:t>
            </a:r>
            <a:r>
              <a:rPr lang="cs-CZ" sz="2000" dirty="0" smtClean="0"/>
              <a:t> 2– </a:t>
            </a:r>
            <a:r>
              <a:rPr lang="cs-CZ" sz="2000" dirty="0" err="1" smtClean="0"/>
              <a:t>colour</a:t>
            </a:r>
            <a:r>
              <a:rPr lang="cs-CZ" sz="2000" dirty="0" smtClean="0"/>
              <a:t> song</a:t>
            </a:r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colours</a:t>
            </a:r>
            <a:r>
              <a:rPr lang="cs-CZ" sz="2000" dirty="0" smtClean="0"/>
              <a:t>, </a:t>
            </a:r>
            <a:r>
              <a:rPr lang="cs-CZ" sz="2000" dirty="0" err="1" smtClean="0"/>
              <a:t>purple</a:t>
            </a:r>
            <a:r>
              <a:rPr lang="cs-CZ" sz="2000" dirty="0" smtClean="0"/>
              <a:t>, </a:t>
            </a:r>
            <a:r>
              <a:rPr lang="cs-CZ" sz="2000" dirty="0" err="1" smtClean="0"/>
              <a:t>orange</a:t>
            </a:r>
            <a:r>
              <a:rPr lang="cs-CZ" sz="2000" dirty="0" smtClean="0"/>
              <a:t>, pink, </a:t>
            </a:r>
            <a:r>
              <a:rPr lang="cs-CZ" sz="2000" dirty="0" err="1" smtClean="0"/>
              <a:t>grey</a:t>
            </a:r>
            <a:r>
              <a:rPr lang="cs-CZ" sz="2000" dirty="0" smtClean="0"/>
              <a:t>, </a:t>
            </a:r>
            <a:r>
              <a:rPr lang="cs-CZ" sz="2000" dirty="0" err="1" smtClean="0"/>
              <a:t>black</a:t>
            </a:r>
            <a:r>
              <a:rPr lang="cs-CZ" sz="2000" dirty="0" smtClean="0"/>
              <a:t>, </a:t>
            </a:r>
            <a:r>
              <a:rPr lang="cs-CZ" sz="2000" dirty="0" err="1" smtClean="0"/>
              <a:t>white</a:t>
            </a:r>
            <a:r>
              <a:rPr lang="cs-CZ" sz="2000" dirty="0" smtClean="0"/>
              <a:t>, 			</a:t>
            </a:r>
            <a:r>
              <a:rPr lang="cs-CZ" sz="2000" dirty="0" err="1" smtClean="0"/>
              <a:t>brown</a:t>
            </a:r>
            <a:r>
              <a:rPr lang="cs-CZ" sz="2000" dirty="0" smtClean="0"/>
              <a:t>, </a:t>
            </a:r>
            <a:r>
              <a:rPr lang="cs-CZ" sz="2000" dirty="0" err="1" smtClean="0"/>
              <a:t>colour</a:t>
            </a:r>
            <a:r>
              <a:rPr lang="cs-CZ" sz="2000" dirty="0" smtClean="0"/>
              <a:t> song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Anotace</a:t>
            </a:r>
            <a:r>
              <a:rPr lang="cs-CZ" sz="2000" dirty="0" smtClean="0"/>
              <a:t>: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Materiál </a:t>
            </a:r>
            <a:r>
              <a:rPr lang="cs-CZ" sz="2000" dirty="0"/>
              <a:t>je určen pro </a:t>
            </a:r>
            <a:r>
              <a:rPr lang="cs-CZ" sz="2000" dirty="0" err="1"/>
              <a:t>audioorální</a:t>
            </a:r>
            <a:r>
              <a:rPr lang="cs-CZ" sz="2000" dirty="0"/>
              <a:t> kurz – využívá tedy pouze </a:t>
            </a:r>
            <a:r>
              <a:rPr lang="cs-CZ" sz="2000" i="1" dirty="0" err="1"/>
              <a:t>listening</a:t>
            </a:r>
            <a:r>
              <a:rPr lang="cs-CZ" sz="2000" dirty="0"/>
              <a:t> </a:t>
            </a:r>
            <a:r>
              <a:rPr lang="cs-CZ" sz="2000" dirty="0" smtClean="0"/>
              <a:t>                          a </a:t>
            </a:r>
            <a:r>
              <a:rPr lang="cs-CZ" sz="2000" i="1" dirty="0" err="1"/>
              <a:t>speaking</a:t>
            </a:r>
            <a:r>
              <a:rPr lang="cs-CZ" sz="2000" dirty="0"/>
              <a:t> (podpořený vizuální oporou), bez psané podoby jazyka. Jedná se </a:t>
            </a:r>
            <a:r>
              <a:rPr lang="cs-CZ" sz="2000" dirty="0" smtClean="0"/>
              <a:t>                    o </a:t>
            </a:r>
            <a:r>
              <a:rPr lang="cs-CZ" sz="2000" dirty="0" smtClean="0"/>
              <a:t>opakování sedmi barviček, které již žáci znají (</a:t>
            </a:r>
            <a:r>
              <a:rPr lang="cs-CZ" sz="2000" dirty="0" err="1" smtClean="0"/>
              <a:t>red</a:t>
            </a:r>
            <a:r>
              <a:rPr lang="cs-CZ" sz="2000" dirty="0" smtClean="0"/>
              <a:t>, </a:t>
            </a:r>
            <a:r>
              <a:rPr lang="cs-CZ" sz="2000" dirty="0" err="1" smtClean="0"/>
              <a:t>yellow</a:t>
            </a:r>
            <a:r>
              <a:rPr lang="cs-CZ" sz="2000" dirty="0" smtClean="0"/>
              <a:t>, blue, green, </a:t>
            </a:r>
            <a:r>
              <a:rPr lang="cs-CZ" sz="2000" dirty="0" err="1" smtClean="0"/>
              <a:t>black</a:t>
            </a:r>
            <a:r>
              <a:rPr lang="cs-CZ" sz="2000" dirty="0" smtClean="0"/>
              <a:t>, </a:t>
            </a:r>
            <a:r>
              <a:rPr lang="cs-CZ" sz="2000" dirty="0" err="1" smtClean="0"/>
              <a:t>white</a:t>
            </a:r>
            <a:r>
              <a:rPr lang="cs-CZ" sz="2000" dirty="0" smtClean="0"/>
              <a:t>, </a:t>
            </a:r>
            <a:r>
              <a:rPr lang="cs-CZ" sz="2000" dirty="0" err="1" smtClean="0"/>
              <a:t>brown</a:t>
            </a:r>
            <a:r>
              <a:rPr lang="cs-CZ" sz="2000" dirty="0" smtClean="0"/>
              <a:t>) a prezentaci dalších čtyř barev (</a:t>
            </a:r>
            <a:r>
              <a:rPr lang="cs-CZ" sz="2000" dirty="0" err="1" smtClean="0"/>
              <a:t>purple</a:t>
            </a:r>
            <a:r>
              <a:rPr lang="cs-CZ" sz="2000" dirty="0" smtClean="0"/>
              <a:t>, </a:t>
            </a:r>
            <a:r>
              <a:rPr lang="cs-CZ" sz="2000" dirty="0" err="1" smtClean="0"/>
              <a:t>orange</a:t>
            </a:r>
            <a:r>
              <a:rPr lang="cs-CZ" sz="2000" dirty="0" smtClean="0"/>
              <a:t>, pink, </a:t>
            </a:r>
            <a:r>
              <a:rPr lang="cs-CZ" sz="2000" dirty="0" err="1" smtClean="0"/>
              <a:t>grey</a:t>
            </a:r>
            <a:r>
              <a:rPr lang="cs-CZ" sz="2000" dirty="0" smtClean="0"/>
              <a:t>). Opakuje se první sloka </a:t>
            </a:r>
            <a:r>
              <a:rPr lang="cs-CZ" sz="2000" dirty="0"/>
              <a:t>písničky „</a:t>
            </a:r>
            <a:r>
              <a:rPr lang="cs-CZ" sz="2000" dirty="0" err="1"/>
              <a:t>Colour</a:t>
            </a:r>
            <a:r>
              <a:rPr lang="cs-CZ" sz="2000" dirty="0"/>
              <a:t> song</a:t>
            </a:r>
            <a:r>
              <a:rPr lang="cs-CZ" sz="2000" dirty="0" smtClean="0"/>
              <a:t>“ a přidáváme další sloku. 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8770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/>
              <a:t>Metodický list: </a:t>
            </a:r>
          </a:p>
          <a:p>
            <a:pPr marL="0" indent="0">
              <a:buNone/>
            </a:pPr>
            <a:r>
              <a:rPr lang="cs-CZ" sz="2000" dirty="0"/>
              <a:t>Snímky s jednou barvou: Učitel vzorově vysloví danou barvu, žáci několikrát opakují. Žáci mohou pro výslovnost využít každého „příletu“ barvy.</a:t>
            </a:r>
          </a:p>
          <a:p>
            <a:pPr marL="0" indent="0">
              <a:buNone/>
            </a:pPr>
            <a:r>
              <a:rPr lang="cs-CZ" sz="2000" dirty="0"/>
              <a:t>Snímky s více barvami: postupujeme podobně jako u jedné </a:t>
            </a:r>
            <a:r>
              <a:rPr lang="cs-CZ" sz="2000" dirty="0" smtClean="0"/>
              <a:t>barvy. </a:t>
            </a:r>
            <a:r>
              <a:rPr lang="cs-CZ" sz="2000" dirty="0"/>
              <a:t>U snímku </a:t>
            </a:r>
            <a:r>
              <a:rPr lang="cs-CZ" sz="2000" dirty="0" smtClean="0"/>
              <a:t>č.7 čteme </a:t>
            </a:r>
            <a:r>
              <a:rPr lang="cs-CZ" sz="2000" i="1" dirty="0" err="1" smtClean="0"/>
              <a:t>purple,orange</a:t>
            </a:r>
            <a:r>
              <a:rPr lang="cs-CZ" sz="2000" i="1" dirty="0" smtClean="0"/>
              <a:t>. </a:t>
            </a:r>
            <a:r>
              <a:rPr lang="cs-CZ" sz="2000" dirty="0" smtClean="0"/>
              <a:t>U snímku č.10 čteme </a:t>
            </a:r>
            <a:r>
              <a:rPr lang="cs-CZ" sz="2000" i="1" dirty="0" smtClean="0"/>
              <a:t>pink and </a:t>
            </a:r>
            <a:r>
              <a:rPr lang="cs-CZ" sz="2000" i="1" dirty="0" err="1" smtClean="0"/>
              <a:t>grey</a:t>
            </a:r>
            <a:r>
              <a:rPr lang="cs-CZ" sz="2000" i="1" dirty="0" smtClean="0"/>
              <a:t>.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Snímky 16-17 </a:t>
            </a:r>
            <a:r>
              <a:rPr lang="cs-CZ" sz="2000" dirty="0"/>
              <a:t>slouží k </a:t>
            </a:r>
            <a:r>
              <a:rPr lang="cs-CZ" sz="2000" dirty="0" smtClean="0"/>
              <a:t>prezentaci druhé sloky </a:t>
            </a:r>
            <a:r>
              <a:rPr lang="cs-CZ" sz="2000" dirty="0"/>
              <a:t>písničky </a:t>
            </a:r>
            <a:r>
              <a:rPr lang="cs-CZ" sz="2000" i="1" dirty="0"/>
              <a:t>COLOUR SONG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Snímky 18 a 20 prezentují celou písničku (první i druhou sloku).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Pozn. </a:t>
            </a:r>
            <a:r>
              <a:rPr lang="cs-CZ" sz="2000" dirty="0" smtClean="0"/>
              <a:t>Žáci mohou ve skupinkách vymýšlet další verze textu, mohou zpívat barvy v jiném pořadí. Je </a:t>
            </a:r>
            <a:r>
              <a:rPr lang="cs-CZ" sz="2000" dirty="0"/>
              <a:t>však nutno </a:t>
            </a:r>
            <a:r>
              <a:rPr lang="cs-CZ" sz="2000" dirty="0" smtClean="0"/>
              <a:t>dávat pozor na počet slabik. </a:t>
            </a:r>
            <a:r>
              <a:rPr lang="cs-CZ" sz="2000" dirty="0"/>
              <a:t>Každá skupinka pak předvede svou verzi.</a:t>
            </a:r>
          </a:p>
          <a:p>
            <a:pPr marL="0" indent="0" algn="ctr">
              <a:buNone/>
            </a:pPr>
            <a:r>
              <a:rPr lang="cs-CZ" sz="2000" i="1" dirty="0"/>
              <a:t>COLOUR SONG </a:t>
            </a:r>
          </a:p>
          <a:p>
            <a:pPr marL="0" indent="0">
              <a:buNone/>
            </a:pPr>
            <a:r>
              <a:rPr lang="cs-CZ" sz="2000" dirty="0" smtClean="0"/>
              <a:t>1. sloka:</a:t>
            </a:r>
            <a:endParaRPr lang="cs-CZ" sz="2000" dirty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r>
              <a:rPr lang="cs-CZ" sz="2000" dirty="0" smtClean="0"/>
              <a:t>2. sloka:	</a:t>
            </a:r>
            <a:r>
              <a:rPr lang="cs-CZ" sz="2000" dirty="0" err="1" smtClean="0"/>
              <a:t>Purple</a:t>
            </a:r>
            <a:r>
              <a:rPr lang="cs-CZ" sz="2000" dirty="0" smtClean="0"/>
              <a:t>, </a:t>
            </a:r>
            <a:r>
              <a:rPr lang="cs-CZ" sz="2000" dirty="0" err="1" smtClean="0"/>
              <a:t>orange</a:t>
            </a:r>
            <a:r>
              <a:rPr lang="cs-CZ" sz="2000" dirty="0" smtClean="0"/>
              <a:t>, pink and </a:t>
            </a:r>
            <a:r>
              <a:rPr lang="cs-CZ" sz="2000" dirty="0" err="1" smtClean="0"/>
              <a:t>grey</a:t>
            </a:r>
            <a:r>
              <a:rPr lang="cs-CZ" sz="2000" dirty="0" smtClean="0"/>
              <a:t>, pink and </a:t>
            </a:r>
            <a:r>
              <a:rPr lang="cs-CZ" sz="2000" dirty="0" err="1" smtClean="0"/>
              <a:t>grey</a:t>
            </a:r>
            <a:r>
              <a:rPr lang="cs-CZ" sz="2000" dirty="0" smtClean="0"/>
              <a:t>, pink and </a:t>
            </a:r>
            <a:r>
              <a:rPr lang="cs-CZ" sz="2000" dirty="0" err="1" smtClean="0"/>
              <a:t>grey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Purple</a:t>
            </a:r>
            <a:r>
              <a:rPr lang="cs-CZ" sz="2000" dirty="0" smtClean="0"/>
              <a:t>, </a:t>
            </a:r>
            <a:r>
              <a:rPr lang="cs-CZ" sz="2000" dirty="0" err="1" smtClean="0"/>
              <a:t>orange</a:t>
            </a:r>
            <a:r>
              <a:rPr lang="cs-CZ" sz="2000" dirty="0" smtClean="0"/>
              <a:t>, pink and </a:t>
            </a:r>
            <a:r>
              <a:rPr lang="cs-CZ" sz="2000" dirty="0" err="1" smtClean="0"/>
              <a:t>grey</a:t>
            </a:r>
            <a:r>
              <a:rPr lang="cs-CZ" sz="2000" dirty="0" smtClean="0"/>
              <a:t>, </a:t>
            </a:r>
            <a:r>
              <a:rPr lang="cs-CZ" sz="2000" dirty="0" err="1" smtClean="0"/>
              <a:t>black</a:t>
            </a:r>
            <a:r>
              <a:rPr lang="cs-CZ" sz="2000" dirty="0" smtClean="0"/>
              <a:t> and </a:t>
            </a:r>
            <a:r>
              <a:rPr lang="cs-CZ" sz="2000" dirty="0" err="1" smtClean="0"/>
              <a:t>white</a:t>
            </a:r>
            <a:r>
              <a:rPr lang="cs-CZ" sz="2000" dirty="0" smtClean="0"/>
              <a:t> and </a:t>
            </a:r>
            <a:r>
              <a:rPr lang="cs-CZ" sz="2000" dirty="0" err="1" smtClean="0"/>
              <a:t>brown</a:t>
            </a:r>
            <a:r>
              <a:rPr lang="cs-CZ" sz="2000" dirty="0" smtClean="0"/>
              <a:t>.</a:t>
            </a:r>
            <a:endParaRPr lang="cs-CZ" sz="2000" dirty="0"/>
          </a:p>
          <a:p>
            <a:pPr marL="0" indent="0">
              <a:buNone/>
            </a:pPr>
            <a:r>
              <a:rPr lang="cs-CZ" sz="1100" dirty="0"/>
              <a:t>TRÖGLOVÁ, Hana. </a:t>
            </a:r>
            <a:r>
              <a:rPr lang="cs-CZ" sz="1100" i="1" dirty="0"/>
              <a:t>Začínáme mluvit anglicky</a:t>
            </a:r>
            <a:r>
              <a:rPr lang="cs-CZ" sz="1100" dirty="0"/>
              <a:t>: </a:t>
            </a:r>
            <a:r>
              <a:rPr lang="cs-CZ" sz="1100" i="1" dirty="0"/>
              <a:t>vstupní </a:t>
            </a:r>
            <a:r>
              <a:rPr lang="cs-CZ" sz="1100" i="1" dirty="0" err="1"/>
              <a:t>audioorální</a:t>
            </a:r>
            <a:r>
              <a:rPr lang="cs-CZ" sz="1100" i="1" dirty="0"/>
              <a:t> kurz pro děti</a:t>
            </a:r>
            <a:r>
              <a:rPr lang="cs-CZ" sz="1100" dirty="0"/>
              <a:t>. 1. vyd. Plzeň: Fraus, 2000. ISBN 80-723-8059-1. s. 34</a:t>
            </a:r>
            <a:endParaRPr lang="cs-CZ" sz="1100" i="1" dirty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/>
          </a:p>
          <a:p>
            <a:endParaRPr lang="cs-CZ" sz="2000" dirty="0"/>
          </a:p>
        </p:txBody>
      </p:sp>
      <p:pic>
        <p:nvPicPr>
          <p:cNvPr id="4" name="Picture 2" descr="D:\scan obrázky\Colours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4149080"/>
            <a:ext cx="5256584" cy="128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144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U</a:t>
            </a:r>
            <a:r>
              <a:rPr lang="cs-CZ" b="1" dirty="0" smtClean="0">
                <a:solidFill>
                  <a:srgbClr val="FFC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3473216" y="2306381"/>
            <a:ext cx="2376264" cy="1656184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87524" y="476672"/>
            <a:ext cx="2376264" cy="1656184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71349" y="3387322"/>
            <a:ext cx="2376264" cy="1656184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6417062" y="476672"/>
            <a:ext cx="2376264" cy="1656184"/>
          </a:xfrm>
          <a:prstGeom prst="cloud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6754847" y="2852936"/>
            <a:ext cx="2376264" cy="1656184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2306061" y="5000199"/>
            <a:ext cx="2376264" cy="1656184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5228930" y="4974145"/>
            <a:ext cx="2376264" cy="1656184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279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rak 4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94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196752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01891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01891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17714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196752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274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6460901" y="1955822"/>
            <a:ext cx="2662642" cy="1542742"/>
            <a:chOff x="6460901" y="1955822"/>
            <a:chExt cx="2662642" cy="1542742"/>
          </a:xfrm>
        </p:grpSpPr>
        <p:sp>
          <p:nvSpPr>
            <p:cNvPr id="6" name="Mrak 5"/>
            <p:cNvSpPr/>
            <p:nvPr/>
          </p:nvSpPr>
          <p:spPr>
            <a:xfrm>
              <a:off x="6460901" y="1955822"/>
              <a:ext cx="1800000" cy="1080000"/>
            </a:xfrm>
            <a:prstGeom prst="cloud">
              <a:avLst/>
            </a:prstGeom>
            <a:solidFill>
              <a:srgbClr val="CC33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Mrak 4"/>
            <p:cNvSpPr/>
            <p:nvPr/>
          </p:nvSpPr>
          <p:spPr>
            <a:xfrm>
              <a:off x="7323543" y="2418564"/>
              <a:ext cx="1800000" cy="1080000"/>
            </a:xfrm>
            <a:prstGeom prst="clou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400761" y="454491"/>
            <a:ext cx="2757708" cy="1318205"/>
            <a:chOff x="3400761" y="454491"/>
            <a:chExt cx="2757708" cy="1318205"/>
          </a:xfrm>
        </p:grpSpPr>
        <p:sp>
          <p:nvSpPr>
            <p:cNvPr id="7" name="Mrak 6"/>
            <p:cNvSpPr/>
            <p:nvPr/>
          </p:nvSpPr>
          <p:spPr>
            <a:xfrm>
              <a:off x="3400761" y="454491"/>
              <a:ext cx="1800000" cy="1080000"/>
            </a:xfrm>
            <a:prstGeom prst="cloud">
              <a:avLst/>
            </a:prstGeom>
            <a:solidFill>
              <a:srgbClr val="CC33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8" name="Mrak 7"/>
            <p:cNvSpPr/>
            <p:nvPr/>
          </p:nvSpPr>
          <p:spPr>
            <a:xfrm>
              <a:off x="4358469" y="692696"/>
              <a:ext cx="1800000" cy="1080000"/>
            </a:xfrm>
            <a:prstGeom prst="clou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sp>
        <p:nvSpPr>
          <p:cNvPr id="9" name="Mrak 8"/>
          <p:cNvSpPr/>
          <p:nvPr/>
        </p:nvSpPr>
        <p:spPr>
          <a:xfrm>
            <a:off x="2483768" y="2276872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940621" y="2598564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5940152" y="4134883"/>
            <a:ext cx="2699825" cy="1579656"/>
            <a:chOff x="5940152" y="4134883"/>
            <a:chExt cx="2699825" cy="1579656"/>
          </a:xfrm>
        </p:grpSpPr>
        <p:sp>
          <p:nvSpPr>
            <p:cNvPr id="11" name="Mrak 10"/>
            <p:cNvSpPr/>
            <p:nvPr/>
          </p:nvSpPr>
          <p:spPr>
            <a:xfrm>
              <a:off x="5940152" y="4134883"/>
              <a:ext cx="1800000" cy="1080000"/>
            </a:xfrm>
            <a:prstGeom prst="cloud">
              <a:avLst/>
            </a:prstGeom>
            <a:solidFill>
              <a:srgbClr val="CC33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>
              <a:off x="6839977" y="4634539"/>
              <a:ext cx="1800000" cy="1080000"/>
            </a:xfrm>
            <a:prstGeom prst="clou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00761" y="5131805"/>
            <a:ext cx="2598809" cy="1662734"/>
            <a:chOff x="3400761" y="5131805"/>
            <a:chExt cx="2598809" cy="1662734"/>
          </a:xfrm>
        </p:grpSpPr>
        <p:sp>
          <p:nvSpPr>
            <p:cNvPr id="13" name="Mrak 12"/>
            <p:cNvSpPr/>
            <p:nvPr/>
          </p:nvSpPr>
          <p:spPr>
            <a:xfrm>
              <a:off x="3400761" y="5131805"/>
              <a:ext cx="1800000" cy="1080000"/>
            </a:xfrm>
            <a:prstGeom prst="cloud">
              <a:avLst/>
            </a:prstGeom>
            <a:solidFill>
              <a:srgbClr val="CC33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Mrak 15"/>
            <p:cNvSpPr/>
            <p:nvPr/>
          </p:nvSpPr>
          <p:spPr>
            <a:xfrm>
              <a:off x="4199570" y="5714539"/>
              <a:ext cx="1800000" cy="1080000"/>
            </a:xfrm>
            <a:prstGeom prst="clou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95718" y="3858564"/>
            <a:ext cx="2541057" cy="1698035"/>
            <a:chOff x="295718" y="3858564"/>
            <a:chExt cx="2541057" cy="1698035"/>
          </a:xfrm>
        </p:grpSpPr>
        <p:sp>
          <p:nvSpPr>
            <p:cNvPr id="17" name="Mrak 16"/>
            <p:cNvSpPr/>
            <p:nvPr/>
          </p:nvSpPr>
          <p:spPr>
            <a:xfrm>
              <a:off x="295718" y="3858564"/>
              <a:ext cx="1800000" cy="1080000"/>
            </a:xfrm>
            <a:prstGeom prst="cloud">
              <a:avLst/>
            </a:prstGeom>
            <a:solidFill>
              <a:srgbClr val="CC33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Mrak 17"/>
            <p:cNvSpPr/>
            <p:nvPr/>
          </p:nvSpPr>
          <p:spPr>
            <a:xfrm>
              <a:off x="1036775" y="4476599"/>
              <a:ext cx="1800000" cy="1080000"/>
            </a:xfrm>
            <a:prstGeom prst="clou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89349" y="1338564"/>
            <a:ext cx="2359938" cy="1620000"/>
            <a:chOff x="189349" y="1338564"/>
            <a:chExt cx="2359938" cy="1620000"/>
          </a:xfrm>
        </p:grpSpPr>
        <p:sp>
          <p:nvSpPr>
            <p:cNvPr id="19" name="Mrak 18"/>
            <p:cNvSpPr/>
            <p:nvPr/>
          </p:nvSpPr>
          <p:spPr>
            <a:xfrm>
              <a:off x="189349" y="1338564"/>
              <a:ext cx="1800000" cy="1080000"/>
            </a:xfrm>
            <a:prstGeom prst="cloud">
              <a:avLst/>
            </a:prstGeom>
            <a:solidFill>
              <a:srgbClr val="CC33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Mrak 19"/>
            <p:cNvSpPr/>
            <p:nvPr/>
          </p:nvSpPr>
          <p:spPr>
            <a:xfrm>
              <a:off x="749287" y="1878564"/>
              <a:ext cx="1800000" cy="1080000"/>
            </a:xfrm>
            <a:prstGeom prst="clou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85684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350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31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6460901" y="1955822"/>
            <a:ext cx="2662642" cy="1542742"/>
            <a:chOff x="6460901" y="1955822"/>
            <a:chExt cx="2662642" cy="1542742"/>
          </a:xfrm>
        </p:grpSpPr>
        <p:sp>
          <p:nvSpPr>
            <p:cNvPr id="5" name="Mrak 4"/>
            <p:cNvSpPr/>
            <p:nvPr/>
          </p:nvSpPr>
          <p:spPr>
            <a:xfrm>
              <a:off x="6460901" y="1955822"/>
              <a:ext cx="1800000" cy="1080000"/>
            </a:xfrm>
            <a:prstGeom prst="cloud">
              <a:avLst/>
            </a:prstGeom>
            <a:solidFill>
              <a:srgbClr val="FF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rak 5"/>
            <p:cNvSpPr/>
            <p:nvPr/>
          </p:nvSpPr>
          <p:spPr>
            <a:xfrm>
              <a:off x="7323543" y="2418564"/>
              <a:ext cx="1800000" cy="108000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58469" y="454491"/>
            <a:ext cx="2700000" cy="1318205"/>
            <a:chOff x="3458469" y="454491"/>
            <a:chExt cx="2700000" cy="1318205"/>
          </a:xfrm>
        </p:grpSpPr>
        <p:sp>
          <p:nvSpPr>
            <p:cNvPr id="8" name="Mrak 7"/>
            <p:cNvSpPr/>
            <p:nvPr/>
          </p:nvSpPr>
          <p:spPr>
            <a:xfrm>
              <a:off x="3458469" y="454491"/>
              <a:ext cx="1800000" cy="1080000"/>
            </a:xfrm>
            <a:prstGeom prst="cloud">
              <a:avLst/>
            </a:prstGeom>
            <a:solidFill>
              <a:srgbClr val="FF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9" name="Mrak 8"/>
            <p:cNvSpPr/>
            <p:nvPr/>
          </p:nvSpPr>
          <p:spPr>
            <a:xfrm>
              <a:off x="4358469" y="692696"/>
              <a:ext cx="1800000" cy="108000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sp>
        <p:nvSpPr>
          <p:cNvPr id="10" name="Mrak 9"/>
          <p:cNvSpPr/>
          <p:nvPr/>
        </p:nvSpPr>
        <p:spPr>
          <a:xfrm>
            <a:off x="2483768" y="2276872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3940621" y="2598564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5940152" y="4134883"/>
            <a:ext cx="2699825" cy="1579656"/>
            <a:chOff x="5940152" y="4134883"/>
            <a:chExt cx="2699825" cy="1579656"/>
          </a:xfrm>
        </p:grpSpPr>
        <p:sp>
          <p:nvSpPr>
            <p:cNvPr id="13" name="Mrak 12"/>
            <p:cNvSpPr/>
            <p:nvPr/>
          </p:nvSpPr>
          <p:spPr>
            <a:xfrm>
              <a:off x="5940152" y="4134883"/>
              <a:ext cx="1800000" cy="1080000"/>
            </a:xfrm>
            <a:prstGeom prst="cloud">
              <a:avLst/>
            </a:prstGeom>
            <a:solidFill>
              <a:srgbClr val="FF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rak 13"/>
            <p:cNvSpPr/>
            <p:nvPr/>
          </p:nvSpPr>
          <p:spPr>
            <a:xfrm>
              <a:off x="6839977" y="4634539"/>
              <a:ext cx="1800000" cy="108000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400761" y="5131805"/>
            <a:ext cx="2598809" cy="1662734"/>
            <a:chOff x="3400761" y="5131805"/>
            <a:chExt cx="2598809" cy="1662734"/>
          </a:xfrm>
        </p:grpSpPr>
        <p:sp>
          <p:nvSpPr>
            <p:cNvPr id="16" name="Mrak 15"/>
            <p:cNvSpPr/>
            <p:nvPr/>
          </p:nvSpPr>
          <p:spPr>
            <a:xfrm>
              <a:off x="3400761" y="5131805"/>
              <a:ext cx="1800000" cy="1080000"/>
            </a:xfrm>
            <a:prstGeom prst="cloud">
              <a:avLst/>
            </a:prstGeom>
            <a:solidFill>
              <a:srgbClr val="FF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Mrak 16"/>
            <p:cNvSpPr/>
            <p:nvPr/>
          </p:nvSpPr>
          <p:spPr>
            <a:xfrm>
              <a:off x="4199570" y="5714539"/>
              <a:ext cx="1800000" cy="108000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95718" y="3858564"/>
            <a:ext cx="2541057" cy="1698035"/>
            <a:chOff x="295718" y="3858564"/>
            <a:chExt cx="2541057" cy="1698035"/>
          </a:xfrm>
        </p:grpSpPr>
        <p:sp>
          <p:nvSpPr>
            <p:cNvPr id="19" name="Mrak 18"/>
            <p:cNvSpPr/>
            <p:nvPr/>
          </p:nvSpPr>
          <p:spPr>
            <a:xfrm>
              <a:off x="295718" y="3858564"/>
              <a:ext cx="1800000" cy="1080000"/>
            </a:xfrm>
            <a:prstGeom prst="cloud">
              <a:avLst/>
            </a:prstGeom>
            <a:solidFill>
              <a:srgbClr val="FF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Mrak 19"/>
            <p:cNvSpPr/>
            <p:nvPr/>
          </p:nvSpPr>
          <p:spPr>
            <a:xfrm>
              <a:off x="1036775" y="4476599"/>
              <a:ext cx="1800000" cy="108000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89349" y="1338564"/>
            <a:ext cx="2359938" cy="1620000"/>
            <a:chOff x="189349" y="1338564"/>
            <a:chExt cx="2359938" cy="1620000"/>
          </a:xfrm>
        </p:grpSpPr>
        <p:sp>
          <p:nvSpPr>
            <p:cNvPr id="22" name="Mrak 21"/>
            <p:cNvSpPr/>
            <p:nvPr/>
          </p:nvSpPr>
          <p:spPr>
            <a:xfrm>
              <a:off x="189349" y="1338564"/>
              <a:ext cx="1800000" cy="1080000"/>
            </a:xfrm>
            <a:prstGeom prst="cloud">
              <a:avLst/>
            </a:prstGeom>
            <a:solidFill>
              <a:srgbClr val="FF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>
              <a:off x="749287" y="1878564"/>
              <a:ext cx="1800000" cy="108000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47715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49044" y="372177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2149244" y="332656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021452" y="332656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965668" y="332656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22324" y="2532417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022524" y="2492896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894732" y="2492896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838948" y="2492896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27634" y="4620649"/>
            <a:ext cx="2520280" cy="1800000"/>
          </a:xfrm>
          <a:prstGeom prst="cloud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2027834" y="4581128"/>
            <a:ext cx="2520280" cy="18000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3900042" y="4581128"/>
            <a:ext cx="2520280" cy="1800000"/>
          </a:xfrm>
          <a:prstGeom prst="cloud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5844258" y="4581128"/>
            <a:ext cx="2520280" cy="1800000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92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0"/>
                            </p:stCondLst>
                            <p:childTnLst>
                              <p:par>
                                <p:cTn id="7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5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78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78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470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308261" y="2101612"/>
            <a:ext cx="252000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139946" y="2472584"/>
            <a:ext cx="252000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180342" y="3349616"/>
            <a:ext cx="252000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3397315" y="64828"/>
            <a:ext cx="3082431" cy="1799840"/>
            <a:chOff x="2461297" y="44864"/>
            <a:chExt cx="3082431" cy="1799840"/>
          </a:xfrm>
        </p:grpSpPr>
        <p:sp>
          <p:nvSpPr>
            <p:cNvPr id="8" name="Mrak 7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rak 8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23441" y="1456928"/>
            <a:ext cx="3082431" cy="1799840"/>
            <a:chOff x="2461297" y="44864"/>
            <a:chExt cx="3082431" cy="1799840"/>
          </a:xfrm>
        </p:grpSpPr>
        <p:sp>
          <p:nvSpPr>
            <p:cNvPr id="13" name="Mrak 12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rak 13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Mrak 14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340482" y="4789696"/>
            <a:ext cx="3082431" cy="1799840"/>
            <a:chOff x="2461297" y="44864"/>
            <a:chExt cx="3082431" cy="1799840"/>
          </a:xfrm>
        </p:grpSpPr>
        <p:sp>
          <p:nvSpPr>
            <p:cNvPr id="17" name="Mrak 16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Mrak 17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Mrak 18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0" y="4429776"/>
            <a:ext cx="3082431" cy="1799840"/>
            <a:chOff x="2461297" y="44864"/>
            <a:chExt cx="3082431" cy="1799840"/>
          </a:xfrm>
        </p:grpSpPr>
        <p:sp>
          <p:nvSpPr>
            <p:cNvPr id="26" name="Mrak 25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Mrak 26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Mrak 27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1708" y="964748"/>
            <a:ext cx="3082431" cy="1799840"/>
            <a:chOff x="2461297" y="44864"/>
            <a:chExt cx="3082431" cy="1799840"/>
          </a:xfrm>
        </p:grpSpPr>
        <p:sp>
          <p:nvSpPr>
            <p:cNvPr id="30" name="Mrak 29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Mrak 30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47680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12626" y="460708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090250" y="813542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129662" y="1118092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258396" y="1446200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443798" y="13333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618032" y="107112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732240" y="13333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452240" y="2036882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371146" y="2780706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106982" y="3320706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781412" y="371490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530250" y="4254906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802412" y="5157192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04320" y="5697192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233464" y="5778000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00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000"/>
                            </p:stCondLst>
                            <p:childTnLst>
                              <p:par>
                                <p:cTn id="8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00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12626" y="460708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090250" y="813542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129662" y="1118092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258396" y="1446200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443798" y="13333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618032" y="107112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732240" y="13333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452240" y="2036882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371146" y="2780706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106982" y="3320706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781412" y="371490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530250" y="4254906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802412" y="5157192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04320" y="5697192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233464" y="5778000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49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000"/>
                            </p:stCondLst>
                            <p:childTnLst>
                              <p:par>
                                <p:cTn id="82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000"/>
                            </p:stCondLst>
                            <p:childTnLst>
                              <p:par>
                                <p:cTn id="96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3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10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58277" y="460463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899512" y="620688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1921432" y="720648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971713" y="815652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009439" y="815652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006558" y="837953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181387" y="900136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100412" y="1160688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796999" y="1950301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787477" y="2261716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741387" y="2311306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573911" y="2420530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2496872" y="2738197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1375851" y="2834469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237096" y="3213096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54083" y="3979434"/>
            <a:ext cx="1440000" cy="1080000"/>
          </a:xfrm>
          <a:prstGeom prst="cloud">
            <a:avLst/>
          </a:prstGeom>
          <a:solidFill>
            <a:srgbClr val="CC00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1468493" y="4257674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2641432" y="42930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3846732" y="397943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4983469" y="37530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5982144" y="397943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6901387" y="4179194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7568731" y="4688960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6681276" y="5373096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660412" y="5727048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4411713" y="5770754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3289439" y="5517232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1963603" y="5727048"/>
            <a:ext cx="1440000" cy="1080000"/>
          </a:xfrm>
          <a:prstGeom prst="cloud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873104" y="5727048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-38512" y="5337674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5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000"/>
                            </p:stCondLst>
                            <p:childTnLst>
                              <p:par>
                                <p:cTn id="8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00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1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1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9000"/>
                            </p:stCondLst>
                            <p:childTnLst>
                              <p:par>
                                <p:cTn id="1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1000"/>
                            </p:stCondLst>
                            <p:childTnLst>
                              <p:par>
                                <p:cTn id="1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22000"/>
                            </p:stCondLst>
                            <p:childTnLst>
                              <p:par>
                                <p:cTn id="1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3000"/>
                            </p:stCondLst>
                            <p:childTnLst>
                              <p:par>
                                <p:cTn id="16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4000"/>
                            </p:stCondLst>
                            <p:childTnLst>
                              <p:par>
                                <p:cTn id="17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25000"/>
                            </p:stCondLst>
                            <p:childTnLst>
                              <p:par>
                                <p:cTn id="18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6000"/>
                            </p:stCondLst>
                            <p:childTnLst>
                              <p:par>
                                <p:cTn id="18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27000"/>
                            </p:stCondLst>
                            <p:childTnLst>
                              <p:par>
                                <p:cTn id="19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28000"/>
                            </p:stCondLst>
                            <p:childTnLst>
                              <p:par>
                                <p:cTn id="20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29000"/>
                            </p:stCondLst>
                            <p:childTnLst>
                              <p:par>
                                <p:cTn id="20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  <p:bldP spid="25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58277" y="460463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899512" y="620688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1921432" y="720648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971713" y="815652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009439" y="815652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006558" y="837953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181387" y="900136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100412" y="1160688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796999" y="1950301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787477" y="2261716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741387" y="2311306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573911" y="2420530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2496872" y="2738197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1375851" y="2834469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237096" y="3213096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54083" y="3979434"/>
            <a:ext cx="1440000" cy="1080000"/>
          </a:xfrm>
          <a:prstGeom prst="cloud">
            <a:avLst/>
          </a:prstGeom>
          <a:solidFill>
            <a:srgbClr val="CC00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1468493" y="4257674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2641432" y="42930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3846732" y="397943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4983469" y="37530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5982144" y="397943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6901387" y="4179194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7568731" y="4688960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6681276" y="5373096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660412" y="5727048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4411713" y="5770754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3289439" y="5517232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1963603" y="5727048"/>
            <a:ext cx="1440000" cy="1080000"/>
          </a:xfrm>
          <a:prstGeom prst="cloud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873104" y="5727048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-38512" y="5337674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16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50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90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210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30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24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50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26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70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8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0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  <p:bldP spid="25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58277" y="460463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899512" y="620688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1921432" y="720648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971713" y="815652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009439" y="815652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006558" y="837953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181387" y="900136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100412" y="1160688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796999" y="1950301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787477" y="2261716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741387" y="2311306"/>
            <a:ext cx="1440000" cy="1080000"/>
          </a:xfrm>
          <a:prstGeom prst="cloud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573911" y="2420530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2496872" y="2738197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1375851" y="2834469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237096" y="3213096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54083" y="3979434"/>
            <a:ext cx="1440000" cy="1080000"/>
          </a:xfrm>
          <a:prstGeom prst="cloud">
            <a:avLst/>
          </a:prstGeom>
          <a:solidFill>
            <a:srgbClr val="CC00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1468493" y="4257674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2641432" y="42930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3846732" y="397943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4983469" y="3753096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5982144" y="3979434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6901387" y="4179194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7568731" y="4688960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6681276" y="5373096"/>
            <a:ext cx="1440000" cy="1080000"/>
          </a:xfrm>
          <a:prstGeom prst="cloud">
            <a:avLst/>
          </a:prstGeom>
          <a:solidFill>
            <a:srgbClr val="CC339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660412" y="5727048"/>
            <a:ext cx="1440000" cy="1080000"/>
          </a:xfrm>
          <a:prstGeom prst="cloud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4411713" y="5770754"/>
            <a:ext cx="1440000" cy="1080000"/>
          </a:xfrm>
          <a:prstGeom prst="cloud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3289439" y="5517232"/>
            <a:ext cx="1440000" cy="1080000"/>
          </a:xfrm>
          <a:prstGeom prst="cloud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1963603" y="5727048"/>
            <a:ext cx="1440000" cy="1080000"/>
          </a:xfrm>
          <a:prstGeom prst="cloud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873104" y="5727048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-38512" y="5337674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64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505</TotalTime>
  <Words>168</Words>
  <Application>Microsoft Office PowerPoint</Application>
  <PresentationFormat>Předvádění na obrazovce (4:3)</PresentationFormat>
  <Paragraphs>39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Aerodynamika</vt:lpstr>
      <vt:lpstr>Snímek 1</vt:lpstr>
      <vt:lpstr>Snímek 2</vt:lpstr>
      <vt:lpstr>Snímek 3</vt:lpstr>
      <vt:lpstr>COLOURS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COLOUR SONG</vt:lpstr>
      <vt:lpstr>COLOUR SONG</vt:lpstr>
      <vt:lpstr>COLOUR SONG</vt:lpstr>
      <vt:lpstr>COLOUR SONG</vt:lpstr>
      <vt:lpstr>COLOUR SONG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Dum</cp:lastModifiedBy>
  <cp:revision>50</cp:revision>
  <dcterms:created xsi:type="dcterms:W3CDTF">2011-06-20T10:40:08Z</dcterms:created>
  <dcterms:modified xsi:type="dcterms:W3CDTF">2012-07-06T15:41:53Z</dcterms:modified>
</cp:coreProperties>
</file>