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66" r:id="rId3"/>
    <p:sldId id="272" r:id="rId4"/>
    <p:sldId id="259" r:id="rId5"/>
    <p:sldId id="260" r:id="rId6"/>
    <p:sldId id="267" r:id="rId7"/>
    <p:sldId id="264" r:id="rId8"/>
    <p:sldId id="263" r:id="rId9"/>
    <p:sldId id="271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clker.com/cliparts/6/5/k/3/k/2/blackbird-md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838722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VY_22_INOVACE_AJ.3.1-5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Audioorální</a:t>
                      </a:r>
                      <a:r>
                        <a:rPr lang="cs-CZ" sz="2000" dirty="0" smtClean="0"/>
                        <a:t> kurz – </a:t>
                      </a:r>
                      <a:r>
                        <a:rPr lang="cs-CZ" sz="2000" dirty="0" err="1" smtClean="0"/>
                        <a:t>Numbers</a:t>
                      </a:r>
                      <a:r>
                        <a:rPr lang="cs-CZ" sz="2000" dirty="0" smtClean="0"/>
                        <a:t>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září 2011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AOK – </a:t>
            </a:r>
            <a:r>
              <a:rPr lang="cs-CZ" sz="2000" dirty="0" err="1" smtClean="0"/>
              <a:t>Numbers</a:t>
            </a:r>
            <a:r>
              <a:rPr lang="cs-CZ" sz="2000" dirty="0" smtClean="0"/>
              <a:t> 1-6</a:t>
            </a:r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numbers</a:t>
            </a:r>
            <a:r>
              <a:rPr lang="cs-CZ" sz="2000" dirty="0" smtClean="0"/>
              <a:t>, </a:t>
            </a:r>
            <a:r>
              <a:rPr lang="cs-CZ" sz="2000" dirty="0" err="1" smtClean="0"/>
              <a:t>one</a:t>
            </a:r>
            <a:r>
              <a:rPr lang="cs-CZ" sz="2000" dirty="0" smtClean="0"/>
              <a:t>, </a:t>
            </a:r>
            <a:r>
              <a:rPr lang="cs-CZ" sz="2000" dirty="0" err="1" smtClean="0"/>
              <a:t>two</a:t>
            </a:r>
            <a:r>
              <a:rPr lang="cs-CZ" sz="2000" dirty="0" smtClean="0"/>
              <a:t>, </a:t>
            </a:r>
            <a:r>
              <a:rPr lang="cs-CZ" sz="2000" dirty="0" err="1" smtClean="0"/>
              <a:t>three</a:t>
            </a:r>
            <a:r>
              <a:rPr lang="cs-CZ" sz="2000" dirty="0" smtClean="0"/>
              <a:t>, </a:t>
            </a:r>
            <a:r>
              <a:rPr lang="cs-CZ" sz="2000" dirty="0" err="1" smtClean="0"/>
              <a:t>four</a:t>
            </a:r>
            <a:r>
              <a:rPr lang="cs-CZ" sz="2000" dirty="0" smtClean="0"/>
              <a:t>, </a:t>
            </a:r>
            <a:r>
              <a:rPr lang="cs-CZ" sz="2000" dirty="0" err="1" smtClean="0"/>
              <a:t>five</a:t>
            </a:r>
            <a:r>
              <a:rPr lang="cs-CZ" sz="2000" dirty="0" smtClean="0"/>
              <a:t>, </a:t>
            </a:r>
            <a:r>
              <a:rPr lang="cs-CZ" sz="2000" dirty="0" err="1" smtClean="0"/>
              <a:t>six</a:t>
            </a:r>
            <a:r>
              <a:rPr lang="cs-CZ" sz="2000" dirty="0" smtClean="0"/>
              <a:t>, </a:t>
            </a:r>
            <a:r>
              <a:rPr lang="cs-CZ" sz="2000" dirty="0" err="1" smtClean="0"/>
              <a:t>bricks</a:t>
            </a:r>
            <a:r>
              <a:rPr lang="cs-CZ" sz="2000" dirty="0" smtClean="0"/>
              <a:t>, 			</a:t>
            </a:r>
            <a:r>
              <a:rPr lang="cs-CZ" sz="2000" dirty="0" err="1" smtClean="0"/>
              <a:t>rhyme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Materiál je určen pro </a:t>
            </a:r>
            <a:r>
              <a:rPr lang="cs-CZ" sz="2000" dirty="0" err="1" smtClean="0"/>
              <a:t>audioorální</a:t>
            </a:r>
            <a:r>
              <a:rPr lang="cs-CZ" sz="2000" dirty="0" smtClean="0"/>
              <a:t> kurz – využívá tedy pouze </a:t>
            </a:r>
            <a:r>
              <a:rPr lang="cs-CZ" sz="2000" i="1" dirty="0" err="1" smtClean="0"/>
              <a:t>listening</a:t>
            </a:r>
            <a:r>
              <a:rPr lang="cs-CZ" sz="2000" dirty="0"/>
              <a:t> </a:t>
            </a:r>
            <a:r>
              <a:rPr lang="cs-CZ" sz="2000" dirty="0" smtClean="0"/>
              <a:t>a </a:t>
            </a:r>
            <a:r>
              <a:rPr lang="cs-CZ" sz="2000" i="1" dirty="0" err="1" smtClean="0"/>
              <a:t>speaking</a:t>
            </a:r>
            <a:r>
              <a:rPr lang="cs-CZ" sz="2000" dirty="0" smtClean="0"/>
              <a:t> (podpořený vizuální oporou), bez psané podoby jazyka. Jedná se o prezentaci číslic </a:t>
            </a:r>
            <a:r>
              <a:rPr lang="cs-CZ" sz="2000" dirty="0" smtClean="0"/>
              <a:t>1-6.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8422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435280" cy="68580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b="1" dirty="0" smtClean="0"/>
              <a:t>Metodický list:</a:t>
            </a:r>
          </a:p>
          <a:p>
            <a:pPr marL="0" indent="0">
              <a:buNone/>
            </a:pPr>
            <a:r>
              <a:rPr lang="cs-CZ" sz="2400" u="sng" dirty="0" smtClean="0"/>
              <a:t>Snímky 5 a 6 </a:t>
            </a:r>
            <a:r>
              <a:rPr lang="cs-CZ" sz="2400" dirty="0" smtClean="0"/>
              <a:t>slouží k prezentaci jednotlivých číslic 1-6. Počítáme společně přilétající cihly – 1, 1 2, 1 2 3 a poté, na dalším snímku, spočítáme 1-3 a přidáváme 4, 4 5, 4 5 6. Několikrát cihly na stránce spočítáme.</a:t>
            </a:r>
          </a:p>
          <a:p>
            <a:pPr marL="0" indent="0">
              <a:buNone/>
            </a:pPr>
            <a:r>
              <a:rPr lang="cs-CZ" sz="2400" u="sng" dirty="0" smtClean="0"/>
              <a:t>Snímek 7</a:t>
            </a:r>
            <a:r>
              <a:rPr lang="cs-CZ" sz="2400" dirty="0" smtClean="0"/>
              <a:t> prezentuje básničku „</a:t>
            </a:r>
            <a:r>
              <a:rPr lang="cs-CZ" sz="2400" i="1" dirty="0" smtClean="0"/>
              <a:t>BRICKS</a:t>
            </a:r>
            <a:r>
              <a:rPr lang="cs-CZ" sz="2400" dirty="0" smtClean="0"/>
              <a:t>“. Text je zapsán světle šedou barvou, neslouží k čtení pro děti, je pouze oporou. Opět spočítáme cihly.</a:t>
            </a:r>
          </a:p>
          <a:p>
            <a:pPr marL="0" indent="0">
              <a:buNone/>
            </a:pPr>
            <a:r>
              <a:rPr lang="cs-CZ" sz="2400" u="sng" dirty="0" smtClean="0"/>
              <a:t>Na snímku  8 </a:t>
            </a:r>
            <a:r>
              <a:rPr lang="cs-CZ" sz="2400" dirty="0" smtClean="0"/>
              <a:t>spočítáme cihly a využijeme jej pro soutěž. Žáky rozdělíme do 2 skupin,  stoupnou si za sebe do dvou řad, první v každé řadě dostane fix (pero) jiné barvy. Učitel řekne anglicky číslici a žáci zaškrtnou (zakroužkují) odpovídající stěnu z cihel. Žák, který je rychlejší získá pro své družstvo bod. Učitel může také poslat číslici tichou poštou.</a:t>
            </a:r>
          </a:p>
          <a:p>
            <a:pPr marL="0" indent="0">
              <a:buNone/>
            </a:pPr>
            <a:r>
              <a:rPr lang="cs-CZ" sz="2400" u="sng" dirty="0" smtClean="0"/>
              <a:t>Snímek 9 </a:t>
            </a:r>
            <a:r>
              <a:rPr lang="cs-CZ" sz="2400" dirty="0" smtClean="0"/>
              <a:t>je určen pro tichou poštu „</a:t>
            </a:r>
            <a:r>
              <a:rPr lang="cs-CZ" sz="2400" dirty="0" err="1" smtClean="0"/>
              <a:t>Chinese</a:t>
            </a:r>
            <a:r>
              <a:rPr lang="cs-CZ" sz="2400" dirty="0" smtClean="0"/>
              <a:t> </a:t>
            </a:r>
            <a:r>
              <a:rPr lang="cs-CZ" sz="2400" dirty="0" err="1" smtClean="0"/>
              <a:t>Whispers</a:t>
            </a:r>
            <a:r>
              <a:rPr lang="cs-CZ" sz="2400" dirty="0" smtClean="0"/>
              <a:t>“ pro tým A </a:t>
            </a:r>
            <a:r>
              <a:rPr lang="cs-CZ" sz="2400" dirty="0" err="1" smtClean="0"/>
              <a:t>a</a:t>
            </a:r>
            <a:r>
              <a:rPr lang="cs-CZ" sz="2400" dirty="0" smtClean="0"/>
              <a:t> B.</a:t>
            </a:r>
          </a:p>
          <a:p>
            <a:pPr marL="0" indent="0">
              <a:buNone/>
            </a:pPr>
            <a:r>
              <a:rPr lang="cs-CZ" sz="2400" u="sng" dirty="0" smtClean="0"/>
              <a:t>Snímek 10 </a:t>
            </a:r>
            <a:r>
              <a:rPr lang="cs-CZ" sz="2400" dirty="0" smtClean="0"/>
              <a:t>je určen pro další básničku. Můžeme zde spočítat cihly v jednotlivých řadách zdi a upozornit, že v celé zdi je cihel víc než umíme spočítat. Je to příprava pro další hodinu, kdy budeme počítat do 12.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Rhymes</a:t>
            </a:r>
            <a:r>
              <a:rPr lang="cs-CZ" sz="2400" dirty="0" smtClean="0"/>
              <a:t>: </a:t>
            </a:r>
            <a:r>
              <a:rPr lang="cs-CZ" sz="2400" dirty="0" err="1" smtClean="0"/>
              <a:t>One</a:t>
            </a:r>
            <a:r>
              <a:rPr lang="cs-CZ" sz="2400" dirty="0" smtClean="0"/>
              <a:t>, </a:t>
            </a:r>
            <a:r>
              <a:rPr lang="cs-CZ" sz="2400" dirty="0" err="1" smtClean="0"/>
              <a:t>two</a:t>
            </a:r>
            <a:r>
              <a:rPr lang="cs-CZ" sz="2400" dirty="0" smtClean="0"/>
              <a:t>,				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blackbirds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One</a:t>
            </a:r>
            <a:r>
              <a:rPr lang="cs-CZ" sz="2400" dirty="0" smtClean="0"/>
              <a:t>, </a:t>
            </a:r>
            <a:r>
              <a:rPr lang="cs-CZ" sz="2400" dirty="0" err="1" smtClean="0"/>
              <a:t>two</a:t>
            </a:r>
            <a:r>
              <a:rPr lang="cs-CZ" sz="2400" dirty="0" smtClean="0"/>
              <a:t>, </a:t>
            </a:r>
            <a:r>
              <a:rPr lang="cs-CZ" sz="2400" dirty="0" err="1" smtClean="0"/>
              <a:t>three</a:t>
            </a:r>
            <a:r>
              <a:rPr lang="cs-CZ" sz="2400" dirty="0" smtClean="0"/>
              <a:t>.				are </a:t>
            </a:r>
            <a:r>
              <a:rPr lang="cs-CZ" sz="2400" dirty="0" err="1" smtClean="0"/>
              <a:t>sitting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wall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One</a:t>
            </a:r>
            <a:r>
              <a:rPr lang="cs-CZ" sz="2400" dirty="0" smtClean="0"/>
              <a:t>, </a:t>
            </a:r>
            <a:r>
              <a:rPr lang="cs-CZ" sz="2400" dirty="0" err="1" smtClean="0"/>
              <a:t>two</a:t>
            </a:r>
            <a:r>
              <a:rPr lang="cs-CZ" sz="2400" dirty="0" smtClean="0"/>
              <a:t>, </a:t>
            </a:r>
            <a:r>
              <a:rPr lang="cs-CZ" sz="2400" dirty="0" err="1" smtClean="0"/>
              <a:t>three</a:t>
            </a:r>
            <a:r>
              <a:rPr lang="cs-CZ" sz="2400" dirty="0" smtClean="0"/>
              <a:t>. </a:t>
            </a:r>
            <a:r>
              <a:rPr lang="cs-CZ" sz="2400" dirty="0" err="1" smtClean="0"/>
              <a:t>Count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.		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Peter,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Paul.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Four</a:t>
            </a:r>
            <a:r>
              <a:rPr lang="cs-CZ" sz="2400" dirty="0" smtClean="0"/>
              <a:t>, </a:t>
            </a:r>
            <a:r>
              <a:rPr lang="cs-CZ" sz="2400" dirty="0" err="1" smtClean="0"/>
              <a:t>five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Four</a:t>
            </a:r>
            <a:r>
              <a:rPr lang="cs-CZ" sz="2400" dirty="0" smtClean="0"/>
              <a:t>, </a:t>
            </a:r>
            <a:r>
              <a:rPr lang="cs-CZ" sz="2400" dirty="0" err="1" smtClean="0"/>
              <a:t>five,six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Four</a:t>
            </a:r>
            <a:r>
              <a:rPr lang="cs-CZ" sz="2400" dirty="0" smtClean="0"/>
              <a:t>, </a:t>
            </a:r>
            <a:r>
              <a:rPr lang="cs-CZ" sz="2400" dirty="0" err="1" smtClean="0"/>
              <a:t>five</a:t>
            </a:r>
            <a:r>
              <a:rPr lang="cs-CZ" sz="2400" dirty="0" smtClean="0"/>
              <a:t>, </a:t>
            </a:r>
            <a:r>
              <a:rPr lang="cs-CZ" sz="2400" dirty="0" err="1" smtClean="0"/>
              <a:t>six</a:t>
            </a:r>
            <a:r>
              <a:rPr lang="cs-CZ" sz="2400" dirty="0" smtClean="0"/>
              <a:t>. </a:t>
            </a:r>
            <a:r>
              <a:rPr lang="cs-CZ" sz="2400" dirty="0" err="1" smtClean="0"/>
              <a:t>Count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bricks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1200" dirty="0" smtClean="0"/>
              <a:t>ZAHÁLKOVÁ</a:t>
            </a:r>
            <a:r>
              <a:rPr lang="cs-CZ" sz="1200" dirty="0"/>
              <a:t>, Marie. </a:t>
            </a:r>
            <a:r>
              <a:rPr lang="cs-CZ" sz="1200" i="1" dirty="0"/>
              <a:t>Angličtina pro 4. ročník základní školy</a:t>
            </a:r>
            <a:r>
              <a:rPr lang="cs-CZ" sz="1200" dirty="0"/>
              <a:t>. 1. vyd. Praha: SPN, 1997, 200 s. ISBN 80-859-3780-8. </a:t>
            </a:r>
            <a:r>
              <a:rPr lang="cs-CZ" sz="1200" dirty="0" smtClean="0"/>
              <a:t>s. 19</a:t>
            </a:r>
            <a:endParaRPr lang="cs-CZ" sz="1200" dirty="0"/>
          </a:p>
          <a:p>
            <a:pPr marL="0" indent="0">
              <a:buNone/>
            </a:pPr>
            <a:r>
              <a:rPr lang="cs-CZ" sz="1300" dirty="0" smtClean="0"/>
              <a:t>TRÖGLOVÁ</a:t>
            </a:r>
            <a:r>
              <a:rPr lang="cs-CZ" sz="1300" dirty="0"/>
              <a:t>, Hana. </a:t>
            </a:r>
            <a:r>
              <a:rPr lang="cs-CZ" sz="1300" i="1" dirty="0"/>
              <a:t>Začínáme mluvit anglicky</a:t>
            </a:r>
            <a:r>
              <a:rPr lang="cs-CZ" sz="1300" dirty="0"/>
              <a:t>: </a:t>
            </a:r>
            <a:r>
              <a:rPr lang="cs-CZ" sz="1300" i="1" dirty="0"/>
              <a:t>vstupní </a:t>
            </a:r>
            <a:r>
              <a:rPr lang="cs-CZ" sz="1300" i="1" dirty="0" err="1"/>
              <a:t>audioorální</a:t>
            </a:r>
            <a:r>
              <a:rPr lang="cs-CZ" sz="1300" i="1" dirty="0"/>
              <a:t> kurz pro děti</a:t>
            </a:r>
            <a:r>
              <a:rPr lang="cs-CZ" sz="1300" dirty="0"/>
              <a:t>. 1. vyd. Plzeň: Fraus, 2000. ISBN 80-723-8059-1. s. 34</a:t>
            </a:r>
            <a:endParaRPr lang="cs-CZ" sz="1300" i="1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2452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1-6</a:t>
            </a:r>
            <a:endParaRPr lang="cs-CZ" b="1" dirty="0"/>
          </a:p>
        </p:txBody>
      </p:sp>
      <p:pic>
        <p:nvPicPr>
          <p:cNvPr id="1026" name="Picture 2" descr="C:\Users\Hanka\AppData\Local\Microsoft\Windows\Temporary Internet Files\Content.IE5\EUPNUEW6\MC90023153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502" y="3271867"/>
            <a:ext cx="3096344" cy="274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8435" y="395536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6765" y="2020171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61990" y="669511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19348" y="4165489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95570" y="1813853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8398" y="437921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3</a:t>
            </a:r>
            <a:endParaRPr lang="cs-CZ" sz="96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470100" y="5664892"/>
            <a:ext cx="2016453" cy="874138"/>
            <a:chOff x="1132192" y="2060792"/>
            <a:chExt cx="2160698" cy="957327"/>
          </a:xfrm>
        </p:grpSpPr>
        <p:sp>
          <p:nvSpPr>
            <p:cNvPr id="13" name="Krychle 12"/>
            <p:cNvSpPr/>
            <p:nvPr/>
          </p:nvSpPr>
          <p:spPr>
            <a:xfrm>
              <a:off x="1132192" y="2442461"/>
              <a:ext cx="116916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2123728" y="2442461"/>
              <a:ext cx="116916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Krychle 15"/>
            <p:cNvSpPr/>
            <p:nvPr/>
          </p:nvSpPr>
          <p:spPr>
            <a:xfrm>
              <a:off x="1716773" y="2060792"/>
              <a:ext cx="116916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308069" y="3302002"/>
            <a:ext cx="1903067" cy="575658"/>
            <a:chOff x="989464" y="3249324"/>
            <a:chExt cx="1903067" cy="575658"/>
          </a:xfrm>
        </p:grpSpPr>
        <p:sp>
          <p:nvSpPr>
            <p:cNvPr id="11" name="Krychle 10"/>
            <p:cNvSpPr/>
            <p:nvPr/>
          </p:nvSpPr>
          <p:spPr>
            <a:xfrm>
              <a:off x="989464" y="3249324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rychle 20"/>
            <p:cNvSpPr/>
            <p:nvPr/>
          </p:nvSpPr>
          <p:spPr>
            <a:xfrm>
              <a:off x="1840979" y="3249324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758102" y="5470863"/>
            <a:ext cx="2798733" cy="1346611"/>
            <a:chOff x="5995032" y="3492856"/>
            <a:chExt cx="2798733" cy="1346611"/>
          </a:xfrm>
        </p:grpSpPr>
        <p:sp>
          <p:nvSpPr>
            <p:cNvPr id="24" name="Krychle 23"/>
            <p:cNvSpPr/>
            <p:nvPr/>
          </p:nvSpPr>
          <p:spPr>
            <a:xfrm>
              <a:off x="5995032" y="4263809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Krychle 24"/>
            <p:cNvSpPr/>
            <p:nvPr/>
          </p:nvSpPr>
          <p:spPr>
            <a:xfrm>
              <a:off x="6878816" y="4263809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Krychle 25"/>
            <p:cNvSpPr/>
            <p:nvPr/>
          </p:nvSpPr>
          <p:spPr>
            <a:xfrm>
              <a:off x="7742213" y="4263809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rychle 28"/>
            <p:cNvSpPr/>
            <p:nvPr/>
          </p:nvSpPr>
          <p:spPr>
            <a:xfrm>
              <a:off x="6367809" y="3889854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Krychle 26"/>
            <p:cNvSpPr/>
            <p:nvPr/>
          </p:nvSpPr>
          <p:spPr>
            <a:xfrm>
              <a:off x="7227794" y="3889854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Krychle 27"/>
            <p:cNvSpPr/>
            <p:nvPr/>
          </p:nvSpPr>
          <p:spPr>
            <a:xfrm>
              <a:off x="6849776" y="3492856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969854" y="1655160"/>
            <a:ext cx="2776580" cy="954508"/>
            <a:chOff x="5613651" y="2118340"/>
            <a:chExt cx="2776580" cy="954508"/>
          </a:xfrm>
        </p:grpSpPr>
        <p:sp>
          <p:nvSpPr>
            <p:cNvPr id="31" name="Krychle 30"/>
            <p:cNvSpPr/>
            <p:nvPr/>
          </p:nvSpPr>
          <p:spPr>
            <a:xfrm>
              <a:off x="5613651" y="2492896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rychle 32"/>
            <p:cNvSpPr/>
            <p:nvPr/>
          </p:nvSpPr>
          <p:spPr>
            <a:xfrm>
              <a:off x="6478694" y="2497190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rychle 33"/>
            <p:cNvSpPr/>
            <p:nvPr/>
          </p:nvSpPr>
          <p:spPr>
            <a:xfrm>
              <a:off x="6154235" y="2118340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rychle 34"/>
            <p:cNvSpPr/>
            <p:nvPr/>
          </p:nvSpPr>
          <p:spPr>
            <a:xfrm>
              <a:off x="7338679" y="2497190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6181707" y="3193876"/>
            <a:ext cx="2697077" cy="971613"/>
            <a:chOff x="6886915" y="2810497"/>
            <a:chExt cx="2697077" cy="971613"/>
          </a:xfrm>
        </p:grpSpPr>
        <p:sp>
          <p:nvSpPr>
            <p:cNvPr id="37" name="Krychle 36"/>
            <p:cNvSpPr/>
            <p:nvPr/>
          </p:nvSpPr>
          <p:spPr>
            <a:xfrm>
              <a:off x="6886915" y="3206452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rychle 37"/>
            <p:cNvSpPr/>
            <p:nvPr/>
          </p:nvSpPr>
          <p:spPr>
            <a:xfrm>
              <a:off x="7714641" y="3206452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8532440" y="3206452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Krychle 41"/>
            <p:cNvSpPr/>
            <p:nvPr/>
          </p:nvSpPr>
          <p:spPr>
            <a:xfrm>
              <a:off x="7375002" y="2810497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Krychle 40"/>
            <p:cNvSpPr/>
            <p:nvPr/>
          </p:nvSpPr>
          <p:spPr>
            <a:xfrm>
              <a:off x="8240417" y="2818863"/>
              <a:ext cx="1051552" cy="575658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4" name="Krychle 43"/>
          <p:cNvSpPr/>
          <p:nvPr/>
        </p:nvSpPr>
        <p:spPr>
          <a:xfrm>
            <a:off x="889446" y="1557891"/>
            <a:ext cx="1051552" cy="575658"/>
          </a:xfrm>
          <a:prstGeom prst="cube">
            <a:avLst>
              <a:gd name="adj" fmla="val 33600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91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Krychle 4"/>
          <p:cNvSpPr/>
          <p:nvPr/>
        </p:nvSpPr>
        <p:spPr>
          <a:xfrm>
            <a:off x="6228184" y="1352964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7016702" y="4953364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508957" y="3164774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24663" y="2432498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2  </a:t>
            </a:r>
            <a:endParaRPr lang="cs-CZ" sz="15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172" y="4221088"/>
            <a:ext cx="4367659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3  </a:t>
            </a:r>
            <a:endParaRPr lang="cs-CZ" sz="15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60044" y="620688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   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5235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rychle 5"/>
          <p:cNvSpPr/>
          <p:nvPr/>
        </p:nvSpPr>
        <p:spPr>
          <a:xfrm>
            <a:off x="6995773" y="5025372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89748" y="3164774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63799" y="2432498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5  </a:t>
            </a:r>
            <a:endParaRPr lang="cs-CZ" sz="15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88706" y="4293096"/>
            <a:ext cx="4367659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6</a:t>
            </a:r>
            <a:endParaRPr lang="cs-CZ" sz="15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63799" y="620688"/>
            <a:ext cx="2974678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4</a:t>
            </a:r>
            <a:endParaRPr lang="cs-CZ" sz="15000" b="1" dirty="0">
              <a:ln w="76200" cmpd="sng">
                <a:solidFill>
                  <a:schemeClr val="tx1"/>
                </a:solidFill>
                <a:prstDash val="solid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Krychle 7"/>
          <p:cNvSpPr/>
          <p:nvPr/>
        </p:nvSpPr>
        <p:spPr>
          <a:xfrm>
            <a:off x="6372200" y="1352964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07504" y="1040116"/>
            <a:ext cx="3600400" cy="1561800"/>
            <a:chOff x="251520" y="391435"/>
            <a:chExt cx="3600400" cy="1561800"/>
          </a:xfrm>
        </p:grpSpPr>
        <p:sp>
          <p:nvSpPr>
            <p:cNvPr id="9" name="Krychle 8"/>
            <p:cNvSpPr/>
            <p:nvPr/>
          </p:nvSpPr>
          <p:spPr>
            <a:xfrm>
              <a:off x="251520" y="1017131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>
              <a:off x="1907704" y="1017131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1247114" y="391435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NUMBERS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7430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/>
      <p:bldP spid="13" grpId="0"/>
      <p:bldP spid="14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Learn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rhyme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1 2</a:t>
            </a:r>
          </a:p>
          <a:p>
            <a:pPr marL="0" indent="0">
              <a:buNone/>
            </a:pPr>
            <a:r>
              <a:rPr lang="cs-CZ" sz="4000" dirty="0" smtClean="0"/>
              <a:t>1 2 3</a:t>
            </a:r>
          </a:p>
          <a:p>
            <a:pPr marL="0" indent="0">
              <a:buNone/>
            </a:pPr>
            <a:r>
              <a:rPr lang="cs-CZ" sz="4000" dirty="0" smtClean="0"/>
              <a:t>1 2 3 </a:t>
            </a:r>
            <a:r>
              <a:rPr lang="cs-CZ" sz="4000" dirty="0" err="1" smtClean="0">
                <a:solidFill>
                  <a:schemeClr val="bg1">
                    <a:lumMod val="75000"/>
                  </a:schemeClr>
                </a:solidFill>
              </a:rPr>
              <a:t>count</a:t>
            </a:r>
            <a:r>
              <a:rPr lang="cs-CZ" sz="40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bg1">
                    <a:lumMod val="75000"/>
                  </a:schemeClr>
                </a:solidFill>
              </a:rPr>
              <a:t>with</a:t>
            </a:r>
            <a:r>
              <a:rPr lang="cs-CZ" sz="40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bg1">
                    <a:lumMod val="75000"/>
                  </a:schemeClr>
                </a:solidFill>
              </a:rPr>
              <a:t>me</a:t>
            </a:r>
            <a:r>
              <a:rPr lang="cs-CZ" sz="4000" dirty="0" smtClean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4 5</a:t>
            </a:r>
          </a:p>
          <a:p>
            <a:pPr marL="0" indent="0">
              <a:buNone/>
            </a:pPr>
            <a:r>
              <a:rPr lang="cs-CZ" sz="4000" dirty="0" smtClean="0"/>
              <a:t>4 5 6</a:t>
            </a:r>
          </a:p>
          <a:p>
            <a:pPr marL="0" indent="0">
              <a:buNone/>
            </a:pPr>
            <a:r>
              <a:rPr lang="cs-CZ" sz="4000" dirty="0" smtClean="0"/>
              <a:t>4 5 6 </a:t>
            </a:r>
            <a:r>
              <a:rPr lang="cs-CZ" sz="4000" dirty="0" err="1" smtClean="0">
                <a:solidFill>
                  <a:schemeClr val="bg1">
                    <a:lumMod val="75000"/>
                  </a:schemeClr>
                </a:solidFill>
              </a:rPr>
              <a:t>count</a:t>
            </a:r>
            <a:r>
              <a:rPr lang="cs-CZ" sz="40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bg1">
                    <a:lumMod val="75000"/>
                  </a:schemeClr>
                </a:solidFill>
              </a:rPr>
              <a:t>the</a:t>
            </a:r>
            <a:r>
              <a:rPr lang="cs-CZ" sz="40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bg1">
                    <a:lumMod val="75000"/>
                  </a:schemeClr>
                </a:solidFill>
              </a:rPr>
              <a:t>bricks</a:t>
            </a:r>
            <a:r>
              <a:rPr lang="cs-CZ" sz="4000" dirty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4" name="Krychle 3"/>
          <p:cNvSpPr/>
          <p:nvPr/>
        </p:nvSpPr>
        <p:spPr>
          <a:xfrm>
            <a:off x="2555776" y="4437112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839638" y="2311687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444208" y="3969060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6228184" y="980728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5580112" y="5517232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2278240" y="1628800"/>
            <a:ext cx="1944216" cy="936104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64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bricks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170710" y="881114"/>
            <a:ext cx="2664296" cy="1219546"/>
            <a:chOff x="251520" y="1345358"/>
            <a:chExt cx="2664296" cy="1219546"/>
          </a:xfrm>
        </p:grpSpPr>
        <p:sp>
          <p:nvSpPr>
            <p:cNvPr id="4" name="Krychle 3"/>
            <p:cNvSpPr/>
            <p:nvPr/>
          </p:nvSpPr>
          <p:spPr>
            <a:xfrm>
              <a:off x="251520" y="183772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>
              <a:off x="1475656" y="183772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981313" y="134535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004309" y="878694"/>
            <a:ext cx="3096344" cy="1221965"/>
            <a:chOff x="5076056" y="1342938"/>
            <a:chExt cx="3096344" cy="1221965"/>
          </a:xfrm>
        </p:grpSpPr>
        <p:sp>
          <p:nvSpPr>
            <p:cNvPr id="14" name="Krychle 13"/>
            <p:cNvSpPr/>
            <p:nvPr/>
          </p:nvSpPr>
          <p:spPr>
            <a:xfrm>
              <a:off x="5076056" y="183772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6243768" y="183771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rychle 5"/>
            <p:cNvSpPr/>
            <p:nvPr/>
          </p:nvSpPr>
          <p:spPr>
            <a:xfrm>
              <a:off x="5532072" y="134293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6732240" y="1345358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077888" y="1916832"/>
            <a:ext cx="2616256" cy="736846"/>
            <a:chOff x="755576" y="3347329"/>
            <a:chExt cx="2616256" cy="736846"/>
          </a:xfrm>
        </p:grpSpPr>
        <p:sp>
          <p:nvSpPr>
            <p:cNvPr id="16" name="Krychle 15"/>
            <p:cNvSpPr/>
            <p:nvPr/>
          </p:nvSpPr>
          <p:spPr>
            <a:xfrm>
              <a:off x="755576" y="3356992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Krychle 17"/>
            <p:cNvSpPr/>
            <p:nvPr/>
          </p:nvSpPr>
          <p:spPr>
            <a:xfrm>
              <a:off x="1931672" y="3347329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444095" y="2957480"/>
            <a:ext cx="4560587" cy="1201863"/>
            <a:chOff x="491512" y="5244951"/>
            <a:chExt cx="4560587" cy="1201863"/>
          </a:xfrm>
        </p:grpSpPr>
        <p:sp>
          <p:nvSpPr>
            <p:cNvPr id="12" name="Krychle 11"/>
            <p:cNvSpPr/>
            <p:nvPr/>
          </p:nvSpPr>
          <p:spPr>
            <a:xfrm>
              <a:off x="491512" y="571963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Krychle 9"/>
            <p:cNvSpPr/>
            <p:nvPr/>
          </p:nvSpPr>
          <p:spPr>
            <a:xfrm>
              <a:off x="1691680" y="571963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Krychle 16"/>
            <p:cNvSpPr/>
            <p:nvPr/>
          </p:nvSpPr>
          <p:spPr>
            <a:xfrm>
              <a:off x="2878361" y="571963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Krychle 12"/>
            <p:cNvSpPr/>
            <p:nvPr/>
          </p:nvSpPr>
          <p:spPr>
            <a:xfrm>
              <a:off x="1178999" y="5252886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Krychle 18"/>
            <p:cNvSpPr/>
            <p:nvPr/>
          </p:nvSpPr>
          <p:spPr>
            <a:xfrm>
              <a:off x="2394521" y="5244952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rychle 20"/>
            <p:cNvSpPr/>
            <p:nvPr/>
          </p:nvSpPr>
          <p:spPr>
            <a:xfrm>
              <a:off x="3611939" y="524495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232253" y="5408262"/>
            <a:ext cx="3772429" cy="1231239"/>
            <a:chOff x="4631579" y="2852936"/>
            <a:chExt cx="3772429" cy="1231239"/>
          </a:xfrm>
        </p:grpSpPr>
        <p:sp>
          <p:nvSpPr>
            <p:cNvPr id="11" name="Krychle 10"/>
            <p:cNvSpPr/>
            <p:nvPr/>
          </p:nvSpPr>
          <p:spPr>
            <a:xfrm>
              <a:off x="4631579" y="3356992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rychle 8"/>
            <p:cNvSpPr/>
            <p:nvPr/>
          </p:nvSpPr>
          <p:spPr>
            <a:xfrm>
              <a:off x="5796136" y="335699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Krychle 21"/>
            <p:cNvSpPr/>
            <p:nvPr/>
          </p:nvSpPr>
          <p:spPr>
            <a:xfrm>
              <a:off x="6963848" y="334608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Krychle 19"/>
            <p:cNvSpPr/>
            <p:nvPr/>
          </p:nvSpPr>
          <p:spPr>
            <a:xfrm>
              <a:off x="6256375" y="2852936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2698" y="2957480"/>
            <a:ext cx="3712604" cy="1243641"/>
            <a:chOff x="5224276" y="5391843"/>
            <a:chExt cx="3712604" cy="1243641"/>
          </a:xfrm>
        </p:grpSpPr>
        <p:sp>
          <p:nvSpPr>
            <p:cNvPr id="23" name="Krychle 22"/>
            <p:cNvSpPr/>
            <p:nvPr/>
          </p:nvSpPr>
          <p:spPr>
            <a:xfrm>
              <a:off x="5224276" y="590830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Krychle 23"/>
            <p:cNvSpPr/>
            <p:nvPr/>
          </p:nvSpPr>
          <p:spPr>
            <a:xfrm>
              <a:off x="6333478" y="590830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Krychle 24"/>
            <p:cNvSpPr/>
            <p:nvPr/>
          </p:nvSpPr>
          <p:spPr>
            <a:xfrm>
              <a:off x="7496720" y="590830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rychle 28"/>
            <p:cNvSpPr/>
            <p:nvPr/>
          </p:nvSpPr>
          <p:spPr>
            <a:xfrm>
              <a:off x="6012160" y="5391843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Krychle 25"/>
            <p:cNvSpPr/>
            <p:nvPr/>
          </p:nvSpPr>
          <p:spPr>
            <a:xfrm>
              <a:off x="7236296" y="5391843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Krychle 35"/>
          <p:cNvSpPr/>
          <p:nvPr/>
        </p:nvSpPr>
        <p:spPr>
          <a:xfrm>
            <a:off x="4277676" y="4682947"/>
            <a:ext cx="1440160" cy="727183"/>
          </a:xfrm>
          <a:prstGeom prst="cube">
            <a:avLst>
              <a:gd name="adj" fmla="val 336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170710" y="4922481"/>
            <a:ext cx="3707664" cy="1679709"/>
            <a:chOff x="5202405" y="5130695"/>
            <a:chExt cx="3707664" cy="1679709"/>
          </a:xfrm>
        </p:grpSpPr>
        <p:sp>
          <p:nvSpPr>
            <p:cNvPr id="27" name="Krychle 26"/>
            <p:cNvSpPr/>
            <p:nvPr/>
          </p:nvSpPr>
          <p:spPr>
            <a:xfrm>
              <a:off x="5202405" y="6081935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Krychle 33"/>
            <p:cNvSpPr/>
            <p:nvPr/>
          </p:nvSpPr>
          <p:spPr>
            <a:xfrm>
              <a:off x="6297871" y="6083221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Krychle 34"/>
            <p:cNvSpPr/>
            <p:nvPr/>
          </p:nvSpPr>
          <p:spPr>
            <a:xfrm>
              <a:off x="7469909" y="6081934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Krychle 36"/>
            <p:cNvSpPr/>
            <p:nvPr/>
          </p:nvSpPr>
          <p:spPr>
            <a:xfrm>
              <a:off x="5990452" y="5608540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Krychle 37"/>
            <p:cNvSpPr/>
            <p:nvPr/>
          </p:nvSpPr>
          <p:spPr>
            <a:xfrm>
              <a:off x="7185881" y="5616476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Krychle 38"/>
            <p:cNvSpPr/>
            <p:nvPr/>
          </p:nvSpPr>
          <p:spPr>
            <a:xfrm>
              <a:off x="6724389" y="5130695"/>
              <a:ext cx="1440160" cy="727183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91295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45507" y="-96702"/>
            <a:ext cx="8229600" cy="980728"/>
          </a:xfrm>
        </p:spPr>
        <p:txBody>
          <a:bodyPr/>
          <a:lstStyle/>
          <a:p>
            <a:r>
              <a:rPr lang="cs-CZ" dirty="0" smtClean="0"/>
              <a:t>GAME</a:t>
            </a:r>
            <a:endParaRPr lang="cs-CZ" dirty="0"/>
          </a:p>
        </p:txBody>
      </p:sp>
      <p:sp>
        <p:nvSpPr>
          <p:cNvPr id="5" name="Krychle 4"/>
          <p:cNvSpPr>
            <a:spLocks noChangeAspect="1"/>
          </p:cNvSpPr>
          <p:nvPr/>
        </p:nvSpPr>
        <p:spPr>
          <a:xfrm>
            <a:off x="4762019" y="877608"/>
            <a:ext cx="1200001" cy="540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>
            <a:grpSpLocks noChangeAspect="1"/>
          </p:cNvGrpSpPr>
          <p:nvPr/>
        </p:nvGrpSpPr>
        <p:grpSpPr>
          <a:xfrm>
            <a:off x="6472616" y="1417608"/>
            <a:ext cx="2227928" cy="540000"/>
            <a:chOff x="458029" y="1556792"/>
            <a:chExt cx="2673811" cy="648072"/>
          </a:xfrm>
        </p:grpSpPr>
        <p:sp>
          <p:nvSpPr>
            <p:cNvPr id="7" name="Krychle 6"/>
            <p:cNvSpPr/>
            <p:nvPr/>
          </p:nvSpPr>
          <p:spPr>
            <a:xfrm>
              <a:off x="458029" y="155679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1691680" y="155679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>
            <a:grpSpLocks noChangeAspect="1"/>
          </p:cNvGrpSpPr>
          <p:nvPr/>
        </p:nvGrpSpPr>
        <p:grpSpPr>
          <a:xfrm>
            <a:off x="4652198" y="2136153"/>
            <a:ext cx="2162914" cy="900000"/>
            <a:chOff x="458029" y="2686293"/>
            <a:chExt cx="2673811" cy="1112588"/>
          </a:xfrm>
        </p:grpSpPr>
        <p:sp>
          <p:nvSpPr>
            <p:cNvPr id="10" name="Krychle 9"/>
            <p:cNvSpPr/>
            <p:nvPr/>
          </p:nvSpPr>
          <p:spPr>
            <a:xfrm>
              <a:off x="458029" y="3150809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/>
            <p:cNvSpPr/>
            <p:nvPr/>
          </p:nvSpPr>
          <p:spPr>
            <a:xfrm>
              <a:off x="1691680" y="3150809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/>
            <p:cNvSpPr/>
            <p:nvPr/>
          </p:nvSpPr>
          <p:spPr>
            <a:xfrm>
              <a:off x="1178109" y="26862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>
            <a:grpSpLocks noChangeAspect="1"/>
          </p:cNvGrpSpPr>
          <p:nvPr/>
        </p:nvGrpSpPr>
        <p:grpSpPr>
          <a:xfrm>
            <a:off x="6283630" y="3100423"/>
            <a:ext cx="2777972" cy="900000"/>
            <a:chOff x="438169" y="4249007"/>
            <a:chExt cx="3394960" cy="1099890"/>
          </a:xfrm>
        </p:grpSpPr>
        <p:sp>
          <p:nvSpPr>
            <p:cNvPr id="14" name="Krychle 13"/>
            <p:cNvSpPr/>
            <p:nvPr/>
          </p:nvSpPr>
          <p:spPr>
            <a:xfrm>
              <a:off x="438169" y="470082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1708270" y="470082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Krychle 15"/>
            <p:cNvSpPr/>
            <p:nvPr/>
          </p:nvSpPr>
          <p:spPr>
            <a:xfrm>
              <a:off x="1134522" y="424900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Krychle 16"/>
            <p:cNvSpPr/>
            <p:nvPr/>
          </p:nvSpPr>
          <p:spPr>
            <a:xfrm>
              <a:off x="2392969" y="424900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>
            <a:grpSpLocks noChangeAspect="1"/>
          </p:cNvGrpSpPr>
          <p:nvPr/>
        </p:nvGrpSpPr>
        <p:grpSpPr>
          <a:xfrm>
            <a:off x="4660525" y="4334495"/>
            <a:ext cx="3165501" cy="900000"/>
            <a:chOff x="414442" y="5687027"/>
            <a:chExt cx="3941534" cy="1120638"/>
          </a:xfrm>
        </p:grpSpPr>
        <p:sp>
          <p:nvSpPr>
            <p:cNvPr id="19" name="Krychle 18"/>
            <p:cNvSpPr/>
            <p:nvPr/>
          </p:nvSpPr>
          <p:spPr>
            <a:xfrm>
              <a:off x="414442" y="61595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Krychle 19"/>
            <p:cNvSpPr/>
            <p:nvPr/>
          </p:nvSpPr>
          <p:spPr>
            <a:xfrm>
              <a:off x="1672889" y="61595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rychle 20"/>
            <p:cNvSpPr/>
            <p:nvPr/>
          </p:nvSpPr>
          <p:spPr>
            <a:xfrm>
              <a:off x="2915816" y="61595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Krychle 21"/>
            <p:cNvSpPr/>
            <p:nvPr/>
          </p:nvSpPr>
          <p:spPr>
            <a:xfrm>
              <a:off x="1154204" y="568702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Krychle 22"/>
            <p:cNvSpPr/>
            <p:nvPr/>
          </p:nvSpPr>
          <p:spPr>
            <a:xfrm>
              <a:off x="2377154" y="568702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>
            <a:grpSpLocks noChangeAspect="1"/>
          </p:cNvGrpSpPr>
          <p:nvPr/>
        </p:nvGrpSpPr>
        <p:grpSpPr>
          <a:xfrm>
            <a:off x="5451000" y="5581232"/>
            <a:ext cx="3593438" cy="900000"/>
            <a:chOff x="4355976" y="116302"/>
            <a:chExt cx="4365911" cy="1093471"/>
          </a:xfrm>
        </p:grpSpPr>
        <p:sp>
          <p:nvSpPr>
            <p:cNvPr id="25" name="Krychle 24"/>
            <p:cNvSpPr/>
            <p:nvPr/>
          </p:nvSpPr>
          <p:spPr>
            <a:xfrm>
              <a:off x="4355976" y="56170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Krychle 25"/>
            <p:cNvSpPr/>
            <p:nvPr/>
          </p:nvSpPr>
          <p:spPr>
            <a:xfrm>
              <a:off x="5580112" y="56170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Krychle 26"/>
            <p:cNvSpPr/>
            <p:nvPr/>
          </p:nvSpPr>
          <p:spPr>
            <a:xfrm>
              <a:off x="6804248" y="56170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Krychle 27"/>
            <p:cNvSpPr/>
            <p:nvPr/>
          </p:nvSpPr>
          <p:spPr>
            <a:xfrm>
              <a:off x="4868657" y="11630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rychle 28"/>
            <p:cNvSpPr/>
            <p:nvPr/>
          </p:nvSpPr>
          <p:spPr>
            <a:xfrm>
              <a:off x="6084168" y="11630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Krychle 29"/>
            <p:cNvSpPr/>
            <p:nvPr/>
          </p:nvSpPr>
          <p:spPr>
            <a:xfrm>
              <a:off x="7281727" y="11630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3" name="Přímá spojnice 72"/>
          <p:cNvCxnSpPr/>
          <p:nvPr/>
        </p:nvCxnSpPr>
        <p:spPr>
          <a:xfrm>
            <a:off x="4535996" y="836712"/>
            <a:ext cx="72008" cy="60212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1152025" y="128826"/>
            <a:ext cx="2282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Team A</a:t>
            </a:r>
            <a:endParaRPr lang="cs-CZ" sz="40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122242" y="128826"/>
            <a:ext cx="2282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Team B</a:t>
            </a:r>
            <a:endParaRPr lang="cs-CZ" sz="4000" dirty="0"/>
          </a:p>
        </p:txBody>
      </p:sp>
      <p:sp>
        <p:nvSpPr>
          <p:cNvPr id="77" name="Krychle 76"/>
          <p:cNvSpPr>
            <a:spLocks noChangeAspect="1"/>
          </p:cNvSpPr>
          <p:nvPr/>
        </p:nvSpPr>
        <p:spPr>
          <a:xfrm>
            <a:off x="251520" y="877608"/>
            <a:ext cx="1200001" cy="540000"/>
          </a:xfrm>
          <a:prstGeom prst="cube">
            <a:avLst>
              <a:gd name="adj" fmla="val 28848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8" name="Skupina 77"/>
          <p:cNvGrpSpPr>
            <a:grpSpLocks noChangeAspect="1"/>
          </p:cNvGrpSpPr>
          <p:nvPr/>
        </p:nvGrpSpPr>
        <p:grpSpPr>
          <a:xfrm>
            <a:off x="1965485" y="1417608"/>
            <a:ext cx="2227928" cy="540000"/>
            <a:chOff x="458029" y="1556792"/>
            <a:chExt cx="2673811" cy="648072"/>
          </a:xfrm>
        </p:grpSpPr>
        <p:sp>
          <p:nvSpPr>
            <p:cNvPr id="79" name="Krychle 78"/>
            <p:cNvSpPr/>
            <p:nvPr/>
          </p:nvSpPr>
          <p:spPr>
            <a:xfrm>
              <a:off x="458029" y="155679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Krychle 79"/>
            <p:cNvSpPr/>
            <p:nvPr/>
          </p:nvSpPr>
          <p:spPr>
            <a:xfrm>
              <a:off x="1691680" y="155679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1" name="Skupina 80"/>
          <p:cNvGrpSpPr>
            <a:grpSpLocks noChangeAspect="1"/>
          </p:cNvGrpSpPr>
          <p:nvPr/>
        </p:nvGrpSpPr>
        <p:grpSpPr>
          <a:xfrm>
            <a:off x="103430" y="2136153"/>
            <a:ext cx="2162914" cy="900000"/>
            <a:chOff x="458029" y="2686293"/>
            <a:chExt cx="2673811" cy="1112588"/>
          </a:xfrm>
        </p:grpSpPr>
        <p:sp>
          <p:nvSpPr>
            <p:cNvPr id="82" name="Krychle 81"/>
            <p:cNvSpPr/>
            <p:nvPr/>
          </p:nvSpPr>
          <p:spPr>
            <a:xfrm>
              <a:off x="458029" y="3150809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Krychle 82"/>
            <p:cNvSpPr/>
            <p:nvPr/>
          </p:nvSpPr>
          <p:spPr>
            <a:xfrm>
              <a:off x="1691680" y="3150809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Krychle 83"/>
            <p:cNvSpPr/>
            <p:nvPr/>
          </p:nvSpPr>
          <p:spPr>
            <a:xfrm>
              <a:off x="1178109" y="26862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>
            <a:grpSpLocks noChangeAspect="1"/>
          </p:cNvGrpSpPr>
          <p:nvPr/>
        </p:nvGrpSpPr>
        <p:grpSpPr>
          <a:xfrm>
            <a:off x="1604427" y="3100423"/>
            <a:ext cx="2777972" cy="900000"/>
            <a:chOff x="438169" y="4249007"/>
            <a:chExt cx="3394960" cy="1099890"/>
          </a:xfrm>
        </p:grpSpPr>
        <p:sp>
          <p:nvSpPr>
            <p:cNvPr id="86" name="Krychle 85"/>
            <p:cNvSpPr/>
            <p:nvPr/>
          </p:nvSpPr>
          <p:spPr>
            <a:xfrm>
              <a:off x="438169" y="470082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Krychle 86"/>
            <p:cNvSpPr/>
            <p:nvPr/>
          </p:nvSpPr>
          <p:spPr>
            <a:xfrm>
              <a:off x="1708270" y="4700825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Krychle 87"/>
            <p:cNvSpPr/>
            <p:nvPr/>
          </p:nvSpPr>
          <p:spPr>
            <a:xfrm>
              <a:off x="1134522" y="424900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Krychle 88"/>
            <p:cNvSpPr/>
            <p:nvPr/>
          </p:nvSpPr>
          <p:spPr>
            <a:xfrm>
              <a:off x="2392969" y="424900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0" name="Skupina 89"/>
          <p:cNvGrpSpPr>
            <a:grpSpLocks noChangeAspect="1"/>
          </p:cNvGrpSpPr>
          <p:nvPr/>
        </p:nvGrpSpPr>
        <p:grpSpPr>
          <a:xfrm>
            <a:off x="8079" y="4334495"/>
            <a:ext cx="3165501" cy="900000"/>
            <a:chOff x="414442" y="5687027"/>
            <a:chExt cx="3941534" cy="1120638"/>
          </a:xfrm>
        </p:grpSpPr>
        <p:sp>
          <p:nvSpPr>
            <p:cNvPr id="91" name="Krychle 90"/>
            <p:cNvSpPr/>
            <p:nvPr/>
          </p:nvSpPr>
          <p:spPr>
            <a:xfrm>
              <a:off x="414442" y="61595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Krychle 91"/>
            <p:cNvSpPr/>
            <p:nvPr/>
          </p:nvSpPr>
          <p:spPr>
            <a:xfrm>
              <a:off x="1672889" y="61595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Krychle 92"/>
            <p:cNvSpPr/>
            <p:nvPr/>
          </p:nvSpPr>
          <p:spPr>
            <a:xfrm>
              <a:off x="2915816" y="6159593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/>
            <p:cNvSpPr/>
            <p:nvPr/>
          </p:nvSpPr>
          <p:spPr>
            <a:xfrm>
              <a:off x="1154204" y="568702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Krychle 94"/>
            <p:cNvSpPr/>
            <p:nvPr/>
          </p:nvSpPr>
          <p:spPr>
            <a:xfrm>
              <a:off x="2377154" y="5687027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6" name="Skupina 95"/>
          <p:cNvGrpSpPr>
            <a:grpSpLocks noChangeAspect="1"/>
          </p:cNvGrpSpPr>
          <p:nvPr/>
        </p:nvGrpSpPr>
        <p:grpSpPr>
          <a:xfrm>
            <a:off x="822426" y="5581232"/>
            <a:ext cx="3593438" cy="900000"/>
            <a:chOff x="4355976" y="116302"/>
            <a:chExt cx="4365911" cy="1093471"/>
          </a:xfrm>
        </p:grpSpPr>
        <p:sp>
          <p:nvSpPr>
            <p:cNvPr id="97" name="Krychle 96"/>
            <p:cNvSpPr/>
            <p:nvPr/>
          </p:nvSpPr>
          <p:spPr>
            <a:xfrm>
              <a:off x="4355976" y="56170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Krychle 97"/>
            <p:cNvSpPr/>
            <p:nvPr/>
          </p:nvSpPr>
          <p:spPr>
            <a:xfrm>
              <a:off x="5580112" y="56170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Krychle 98"/>
            <p:cNvSpPr/>
            <p:nvPr/>
          </p:nvSpPr>
          <p:spPr>
            <a:xfrm>
              <a:off x="6804248" y="561701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Krychle 99"/>
            <p:cNvSpPr/>
            <p:nvPr/>
          </p:nvSpPr>
          <p:spPr>
            <a:xfrm>
              <a:off x="4868657" y="11630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Krychle 100"/>
            <p:cNvSpPr/>
            <p:nvPr/>
          </p:nvSpPr>
          <p:spPr>
            <a:xfrm>
              <a:off x="6084168" y="11630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Krychle 101"/>
            <p:cNvSpPr/>
            <p:nvPr/>
          </p:nvSpPr>
          <p:spPr>
            <a:xfrm>
              <a:off x="7281727" y="116302"/>
              <a:ext cx="1440160" cy="648072"/>
            </a:xfrm>
            <a:prstGeom prst="cube">
              <a:avLst>
                <a:gd name="adj" fmla="val 28848"/>
              </a:avLst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2273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25802" y="4005064"/>
            <a:ext cx="8394670" cy="2232248"/>
            <a:chOff x="425802" y="4005064"/>
            <a:chExt cx="8394670" cy="2232248"/>
          </a:xfrm>
        </p:grpSpPr>
        <p:sp>
          <p:nvSpPr>
            <p:cNvPr id="8" name="Krychle 7"/>
            <p:cNvSpPr/>
            <p:nvPr/>
          </p:nvSpPr>
          <p:spPr>
            <a:xfrm>
              <a:off x="425802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2015716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>
              <a:off x="3649483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Krychle 15"/>
            <p:cNvSpPr/>
            <p:nvPr/>
          </p:nvSpPr>
          <p:spPr>
            <a:xfrm>
              <a:off x="5229792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6876256" y="5301208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rychle 8"/>
            <p:cNvSpPr/>
            <p:nvPr/>
          </p:nvSpPr>
          <p:spPr>
            <a:xfrm>
              <a:off x="1331488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rychle 5"/>
            <p:cNvSpPr/>
            <p:nvPr/>
          </p:nvSpPr>
          <p:spPr>
            <a:xfrm>
              <a:off x="2987824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/>
            <p:cNvSpPr/>
            <p:nvPr/>
          </p:nvSpPr>
          <p:spPr>
            <a:xfrm>
              <a:off x="4651501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Krychle 12"/>
            <p:cNvSpPr/>
            <p:nvPr/>
          </p:nvSpPr>
          <p:spPr>
            <a:xfrm>
              <a:off x="6272572" y="4653136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/>
            <p:cNvSpPr/>
            <p:nvPr/>
          </p:nvSpPr>
          <p:spPr>
            <a:xfrm>
              <a:off x="2195736" y="4005064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3851920" y="4005064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Krychle 9"/>
            <p:cNvSpPr/>
            <p:nvPr/>
          </p:nvSpPr>
          <p:spPr>
            <a:xfrm>
              <a:off x="5436096" y="4005064"/>
              <a:ext cx="1944216" cy="936104"/>
            </a:xfrm>
            <a:prstGeom prst="cube">
              <a:avLst>
                <a:gd name="adj" fmla="val 33600"/>
              </a:avLst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1906" y="2544557"/>
            <a:ext cx="2448590" cy="176888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14406" y="2544556"/>
            <a:ext cx="2448590" cy="176888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54501" y="1836670"/>
            <a:ext cx="1980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PETER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24278" y="1836670"/>
            <a:ext cx="1980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PAUL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4171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33054" y="689087"/>
            <a:ext cx="70567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http://www.clker.com/cliparts/6/5/k/3/k/2/blackbird-md.png</a:t>
            </a:r>
            <a:endParaRPr lang="cs-CZ" sz="14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1081534" cy="783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32601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4070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</TotalTime>
  <Words>316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NUMBERS 1-6</vt:lpstr>
      <vt:lpstr>NUMBERS </vt:lpstr>
      <vt:lpstr>NUMBERS </vt:lpstr>
      <vt:lpstr>Learn the rhyme.</vt:lpstr>
      <vt:lpstr>Count the bricks.</vt:lpstr>
      <vt:lpstr>GAME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Hanka</cp:lastModifiedBy>
  <cp:revision>56</cp:revision>
  <dcterms:created xsi:type="dcterms:W3CDTF">2011-06-20T10:40:08Z</dcterms:created>
  <dcterms:modified xsi:type="dcterms:W3CDTF">2012-05-12T13:51:56Z</dcterms:modified>
</cp:coreProperties>
</file>