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8" r:id="rId2"/>
    <p:sldId id="272" r:id="rId3"/>
    <p:sldId id="273" r:id="rId4"/>
    <p:sldId id="260" r:id="rId5"/>
    <p:sldId id="262" r:id="rId6"/>
    <p:sldId id="261" r:id="rId7"/>
    <p:sldId id="264" r:id="rId8"/>
    <p:sldId id="265" r:id="rId9"/>
    <p:sldId id="266" r:id="rId10"/>
    <p:sldId id="267" r:id="rId11"/>
    <p:sldId id="270" r:id="rId12"/>
    <p:sldId id="268" r:id="rId13"/>
    <p:sldId id="274" r:id="rId14"/>
    <p:sldId id="271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43"/>
    <a:srgbClr val="FC68D5"/>
    <a:srgbClr val="FABE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497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87326208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VY_22_INOVACE_AJ.3.1-9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Colours</a:t>
                      </a:r>
                      <a:r>
                        <a:rPr lang="cs-CZ" sz="2000" dirty="0" smtClean="0"/>
                        <a:t> 1 – </a:t>
                      </a:r>
                      <a:r>
                        <a:rPr lang="cs-CZ" sz="2000" dirty="0" err="1" smtClean="0"/>
                        <a:t>The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Necklace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1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říjen 2011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  <a:r>
              <a:rPr lang="cs-CZ" sz="2000" dirty="0" err="1" smtClean="0"/>
              <a:t>Colours</a:t>
            </a:r>
            <a:r>
              <a:rPr lang="cs-CZ" sz="2000" dirty="0" smtClean="0"/>
              <a:t> 1 –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Necklace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colours</a:t>
            </a:r>
            <a:r>
              <a:rPr lang="cs-CZ" sz="2000" dirty="0" smtClean="0"/>
              <a:t>, </a:t>
            </a:r>
            <a:r>
              <a:rPr lang="cs-CZ" sz="2000" dirty="0" err="1" smtClean="0"/>
              <a:t>red</a:t>
            </a:r>
            <a:r>
              <a:rPr lang="cs-CZ" sz="2000" dirty="0" smtClean="0"/>
              <a:t>, </a:t>
            </a:r>
            <a:r>
              <a:rPr lang="cs-CZ" sz="2000" dirty="0" err="1" smtClean="0"/>
              <a:t>yellow</a:t>
            </a:r>
            <a:r>
              <a:rPr lang="cs-CZ" sz="2000" dirty="0" smtClean="0"/>
              <a:t>, blue, green, </a:t>
            </a:r>
            <a:r>
              <a:rPr lang="cs-CZ" sz="2000" dirty="0" err="1" smtClean="0"/>
              <a:t>black</a:t>
            </a:r>
            <a:r>
              <a:rPr lang="cs-CZ" sz="2000" dirty="0" smtClean="0"/>
              <a:t>, </a:t>
            </a:r>
            <a:r>
              <a:rPr lang="cs-CZ" sz="2000" dirty="0" err="1" smtClean="0"/>
              <a:t>white</a:t>
            </a:r>
            <a:r>
              <a:rPr lang="cs-CZ" sz="2000" dirty="0" smtClean="0"/>
              <a:t>, 			</a:t>
            </a:r>
            <a:r>
              <a:rPr lang="cs-CZ" sz="2000" dirty="0" err="1" smtClean="0"/>
              <a:t>brown</a:t>
            </a:r>
            <a:r>
              <a:rPr lang="cs-CZ" sz="2000" dirty="0" smtClean="0"/>
              <a:t>, 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Prezentace slovní zásoby „</a:t>
            </a:r>
            <a:r>
              <a:rPr lang="cs-CZ" sz="2000" dirty="0" err="1" smtClean="0"/>
              <a:t>Colours</a:t>
            </a:r>
            <a:r>
              <a:rPr lang="cs-CZ" sz="2000" dirty="0" smtClean="0"/>
              <a:t>“. Jedná se o prezentaci a procvičování psané podoby sedmi barev – červené, žluté, modré, zelené, černé, bílé </a:t>
            </a:r>
            <a:r>
              <a:rPr lang="cs-CZ" sz="2000" dirty="0" smtClean="0"/>
              <a:t>                    a </a:t>
            </a:r>
            <a:r>
              <a:rPr lang="cs-CZ" sz="2000" dirty="0" smtClean="0"/>
              <a:t>hnědé.</a:t>
            </a:r>
            <a:br>
              <a:rPr lang="cs-CZ" sz="2000" dirty="0" smtClean="0"/>
            </a:br>
            <a:r>
              <a:rPr lang="cs-CZ" sz="2000" dirty="0"/>
              <a:t>Barvy jsou prezentovány na korálcích náhrdelníku.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2073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5254"/>
            <a:ext cx="8424936" cy="61926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Metodický list: </a:t>
            </a:r>
          </a:p>
          <a:p>
            <a:pPr marL="0" indent="0">
              <a:buNone/>
            </a:pPr>
            <a:r>
              <a:rPr lang="cs-CZ" sz="2000" dirty="0" smtClean="0"/>
              <a:t>Barvy jsou prezentovány na korálcích náhrdelníku.</a:t>
            </a:r>
          </a:p>
          <a:p>
            <a:pPr marL="0" indent="0">
              <a:buNone/>
            </a:pPr>
            <a:r>
              <a:rPr lang="cs-CZ" sz="2000" dirty="0" smtClean="0"/>
              <a:t>Snímek 5: seznámení se dvěma novými slovíčky – a </a:t>
            </a:r>
            <a:r>
              <a:rPr lang="cs-CZ" sz="2000" dirty="0" err="1" smtClean="0"/>
              <a:t>necklace</a:t>
            </a:r>
            <a:r>
              <a:rPr lang="cs-CZ" sz="2000" dirty="0" smtClean="0"/>
              <a:t>, a </a:t>
            </a:r>
            <a:r>
              <a:rPr lang="cs-CZ" sz="2000" dirty="0" err="1" smtClean="0"/>
              <a:t>bead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Snímek 6: opakování barev z </a:t>
            </a:r>
            <a:r>
              <a:rPr lang="cs-CZ" sz="2000" dirty="0" err="1" smtClean="0"/>
              <a:t>audiorálního</a:t>
            </a:r>
            <a:r>
              <a:rPr lang="cs-CZ" sz="2000" dirty="0" smtClean="0"/>
              <a:t> kurzu. Lze si zazpívat „</a:t>
            </a:r>
            <a:r>
              <a:rPr lang="cs-CZ" sz="2000" dirty="0" err="1" smtClean="0"/>
              <a:t>Colour</a:t>
            </a:r>
            <a:r>
              <a:rPr lang="cs-CZ" sz="2000" dirty="0" smtClean="0"/>
              <a:t> song.“</a:t>
            </a:r>
          </a:p>
          <a:p>
            <a:pPr marL="0" indent="0">
              <a:buNone/>
            </a:pPr>
            <a:r>
              <a:rPr lang="cs-CZ" sz="2000" dirty="0"/>
              <a:t>1. sloka:</a:t>
            </a:r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r>
              <a:rPr lang="cs-CZ" sz="2000" dirty="0"/>
              <a:t>2. sloka:	</a:t>
            </a:r>
            <a:r>
              <a:rPr lang="cs-CZ" sz="2000" dirty="0" err="1"/>
              <a:t>Purple</a:t>
            </a:r>
            <a:r>
              <a:rPr lang="cs-CZ" sz="2000" dirty="0"/>
              <a:t>, </a:t>
            </a:r>
            <a:r>
              <a:rPr lang="cs-CZ" sz="2000" dirty="0" err="1"/>
              <a:t>orange</a:t>
            </a:r>
            <a:r>
              <a:rPr lang="cs-CZ" sz="2000" dirty="0"/>
              <a:t>, pink and </a:t>
            </a:r>
            <a:r>
              <a:rPr lang="cs-CZ" sz="2000" dirty="0" err="1"/>
              <a:t>grey</a:t>
            </a:r>
            <a:r>
              <a:rPr lang="cs-CZ" sz="2000" dirty="0"/>
              <a:t>, pink and </a:t>
            </a:r>
            <a:r>
              <a:rPr lang="cs-CZ" sz="2000" dirty="0" err="1"/>
              <a:t>grey</a:t>
            </a:r>
            <a:r>
              <a:rPr lang="cs-CZ" sz="2000" dirty="0"/>
              <a:t>, pink and </a:t>
            </a:r>
            <a:r>
              <a:rPr lang="cs-CZ" sz="2000" dirty="0" err="1"/>
              <a:t>grey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err="1"/>
              <a:t>Purple</a:t>
            </a:r>
            <a:r>
              <a:rPr lang="cs-CZ" sz="2000" dirty="0"/>
              <a:t>, </a:t>
            </a:r>
            <a:r>
              <a:rPr lang="cs-CZ" sz="2000" dirty="0" err="1"/>
              <a:t>orange</a:t>
            </a:r>
            <a:r>
              <a:rPr lang="cs-CZ" sz="2000" dirty="0"/>
              <a:t>, pink and </a:t>
            </a:r>
            <a:r>
              <a:rPr lang="cs-CZ" sz="2000" dirty="0" err="1"/>
              <a:t>grey</a:t>
            </a:r>
            <a:r>
              <a:rPr lang="cs-CZ" sz="2000" dirty="0"/>
              <a:t>, </a:t>
            </a:r>
            <a:r>
              <a:rPr lang="cs-CZ" sz="2000" dirty="0" err="1"/>
              <a:t>black</a:t>
            </a:r>
            <a:r>
              <a:rPr lang="cs-CZ" sz="2000" dirty="0"/>
              <a:t> and </a:t>
            </a:r>
            <a:r>
              <a:rPr lang="cs-CZ" sz="2000" dirty="0" err="1"/>
              <a:t>white</a:t>
            </a:r>
            <a:r>
              <a:rPr lang="cs-CZ" sz="2000" dirty="0"/>
              <a:t> and </a:t>
            </a:r>
            <a:r>
              <a:rPr lang="cs-CZ" sz="2000" dirty="0" err="1"/>
              <a:t>brown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Písnička:</a:t>
            </a:r>
          </a:p>
          <a:p>
            <a:pPr marL="0" indent="0">
              <a:buNone/>
            </a:pPr>
            <a:r>
              <a:rPr lang="cs-CZ" sz="1100" dirty="0"/>
              <a:t>TRÖGLOVÁ, Hana. </a:t>
            </a:r>
            <a:r>
              <a:rPr lang="cs-CZ" sz="1100" i="1" dirty="0"/>
              <a:t>Začínáme mluvit anglicky</a:t>
            </a:r>
            <a:r>
              <a:rPr lang="cs-CZ" sz="1100" dirty="0"/>
              <a:t>: </a:t>
            </a:r>
            <a:r>
              <a:rPr lang="cs-CZ" sz="1100" i="1" dirty="0"/>
              <a:t>vstupní </a:t>
            </a:r>
            <a:r>
              <a:rPr lang="cs-CZ" sz="1100" i="1" dirty="0" err="1"/>
              <a:t>audioorální</a:t>
            </a:r>
            <a:r>
              <a:rPr lang="cs-CZ" sz="1100" i="1" dirty="0"/>
              <a:t> kurz pro děti</a:t>
            </a:r>
            <a:r>
              <a:rPr lang="cs-CZ" sz="1100" dirty="0"/>
              <a:t>. 1. vyd. Plzeň: Fraus, 2000. ISBN 80-723-8059-1. s. 34</a:t>
            </a:r>
            <a:endParaRPr lang="cs-CZ" sz="1100" i="1" dirty="0"/>
          </a:p>
          <a:p>
            <a:pPr marL="0" indent="0">
              <a:buNone/>
            </a:pPr>
            <a:r>
              <a:rPr lang="cs-CZ" sz="2000" dirty="0" smtClean="0"/>
              <a:t>Snímek </a:t>
            </a:r>
            <a:r>
              <a:rPr lang="cs-CZ" sz="2000" dirty="0" smtClean="0"/>
              <a:t>7-10: Prezentace a procvičování psané podoby barev.</a:t>
            </a:r>
          </a:p>
          <a:p>
            <a:pPr marL="0" indent="0">
              <a:buNone/>
            </a:pPr>
            <a:r>
              <a:rPr lang="cs-CZ" sz="2000" dirty="0" smtClean="0"/>
              <a:t>Snímek 11-12: </a:t>
            </a:r>
            <a:r>
              <a:rPr lang="cs-CZ" sz="2000" dirty="0" err="1" smtClean="0"/>
              <a:t>reading</a:t>
            </a:r>
            <a:r>
              <a:rPr lang="cs-CZ" sz="2000" dirty="0" smtClean="0"/>
              <a:t>. Čtení s porozuměním. Ve snímku 11 používám jen barvy, které mohu navolit pro barvu pera – zelenou, červenou, černou, modrou.</a:t>
            </a:r>
          </a:p>
          <a:p>
            <a:pPr marL="0" indent="0">
              <a:buNone/>
            </a:pPr>
            <a:r>
              <a:rPr lang="cs-CZ" sz="2000" dirty="0" smtClean="0"/>
              <a:t>Snímek 13: lze použít pro nadiktování jakékoliv řady korálků. Já mám kulaté magnetky různých barev (lze použít také barevné </a:t>
            </a:r>
            <a:r>
              <a:rPr lang="cs-CZ" sz="2000" dirty="0" err="1" smtClean="0"/>
              <a:t>flashcards</a:t>
            </a:r>
            <a:r>
              <a:rPr lang="cs-CZ" sz="2000" dirty="0" smtClean="0"/>
              <a:t> nebo kartičky </a:t>
            </a:r>
            <a:r>
              <a:rPr lang="cs-CZ" sz="2000" dirty="0" smtClean="0"/>
              <a:t>                  z </a:t>
            </a:r>
            <a:r>
              <a:rPr lang="cs-CZ" sz="2000" dirty="0" smtClean="0"/>
              <a:t>pexesa), které děti řadí na „provázek“. Poté mohou posloupnost barev zapsat do sešitu.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 algn="ctr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  <a:p>
            <a:pPr marL="0" indent="0" algn="ctr">
              <a:buNone/>
            </a:pPr>
            <a:endParaRPr lang="cs-CZ" sz="2000" i="1" dirty="0"/>
          </a:p>
          <a:p>
            <a:pPr marL="0" indent="0" algn="ctr">
              <a:buNone/>
            </a:pPr>
            <a:endParaRPr lang="cs-CZ" sz="2000" i="1" dirty="0" smtClean="0"/>
          </a:p>
          <a:p>
            <a:pPr marL="0" indent="0" algn="ctr">
              <a:buNone/>
            </a:pPr>
            <a:endParaRPr lang="cs-CZ" sz="2000" i="1" dirty="0"/>
          </a:p>
          <a:p>
            <a:pPr marL="0" indent="0" algn="ctr">
              <a:buNone/>
            </a:pPr>
            <a:endParaRPr lang="cs-CZ" sz="2000" i="1" dirty="0" smtClean="0"/>
          </a:p>
          <a:p>
            <a:pPr marL="0" indent="0" algn="ctr">
              <a:buNone/>
            </a:pPr>
            <a:endParaRPr lang="cs-CZ" sz="2000" i="1" dirty="0"/>
          </a:p>
          <a:p>
            <a:pPr marL="0" indent="0" algn="ctr">
              <a:buNone/>
            </a:pPr>
            <a:endParaRPr lang="cs-CZ" sz="2000" i="1" dirty="0" smtClean="0"/>
          </a:p>
          <a:p>
            <a:pPr marL="0" indent="0" algn="ctr">
              <a:buNone/>
            </a:pPr>
            <a:endParaRPr lang="cs-CZ" sz="2000" i="1" dirty="0"/>
          </a:p>
          <a:p>
            <a:pPr marL="0" indent="0" algn="ctr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r>
              <a:rPr lang="cs-CZ" sz="2000" dirty="0" smtClean="0"/>
              <a:t>TRÖGLOVÁ, Hana. </a:t>
            </a:r>
            <a:r>
              <a:rPr lang="cs-CZ" sz="2000" i="1" dirty="0" smtClean="0"/>
              <a:t>Začínáme mluvit anglicky</a:t>
            </a:r>
            <a:r>
              <a:rPr lang="cs-CZ" sz="2000" dirty="0" smtClean="0"/>
              <a:t>: </a:t>
            </a:r>
            <a:r>
              <a:rPr lang="cs-CZ" sz="2000" i="1" dirty="0" smtClean="0"/>
              <a:t>vstupní </a:t>
            </a:r>
            <a:r>
              <a:rPr lang="cs-CZ" sz="2000" i="1" dirty="0" err="1" smtClean="0"/>
              <a:t>audioorální</a:t>
            </a:r>
            <a:r>
              <a:rPr lang="cs-CZ" sz="2000" i="1" dirty="0" smtClean="0"/>
              <a:t> kurz pro děti</a:t>
            </a:r>
            <a:r>
              <a:rPr lang="cs-CZ" sz="2000" dirty="0" smtClean="0"/>
              <a:t>. 1. vyd. Plzeň: Fraus, 2000. ISBN 80-723-8059-1. s. 34</a:t>
            </a:r>
            <a:endParaRPr lang="cs-CZ" sz="2000" i="1" dirty="0" smtClean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</p:txBody>
      </p:sp>
      <p:pic>
        <p:nvPicPr>
          <p:cNvPr id="1026" name="Picture 2" descr="D:\scan obrázky\Colours.bm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00808"/>
            <a:ext cx="5256584" cy="128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950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 descr="C:\Users\Hanka\AppData\Local\Microsoft\Windows\Temporary Internet Files\Content.IE5\6RVV4ID9\MP90043930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43000" y="-1178540"/>
            <a:ext cx="6858000" cy="921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43648" y="3933056"/>
            <a:ext cx="505670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COLOURS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97840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NECKLACE</a:t>
            </a:r>
            <a:endParaRPr lang="cs-CZ" b="1" dirty="0"/>
          </a:p>
        </p:txBody>
      </p:sp>
      <p:pic>
        <p:nvPicPr>
          <p:cNvPr id="4" name="Picture 8" descr="C:\Users\Hanka\AppData\Local\Microsoft\Windows\Temporary Internet Files\Content.IE5\6BE1BCHN\MC9002509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34002"/>
            <a:ext cx="4500400" cy="272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>
            <a:spLocks noChangeAspect="1"/>
          </p:cNvSpPr>
          <p:nvPr/>
        </p:nvSpPr>
        <p:spPr>
          <a:xfrm>
            <a:off x="5943376" y="3429000"/>
            <a:ext cx="1116024" cy="11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9745" y="4798135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 </a:t>
            </a:r>
            <a:r>
              <a:rPr lang="cs-CZ" sz="4000" b="1" dirty="0" err="1" smtClean="0"/>
              <a:t>necklace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63256" y="4798135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 </a:t>
            </a:r>
            <a:r>
              <a:rPr lang="cs-CZ" sz="4000" b="1" dirty="0" err="1" smtClean="0"/>
              <a:t>bead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11114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NECKLACE</a:t>
            </a:r>
            <a:endParaRPr lang="cs-CZ" b="1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86503" y="1699439"/>
            <a:ext cx="8741367" cy="2668677"/>
            <a:chOff x="186503" y="2164979"/>
            <a:chExt cx="8741367" cy="2668677"/>
          </a:xfrm>
        </p:grpSpPr>
        <p:sp>
          <p:nvSpPr>
            <p:cNvPr id="15" name="Volný tvar 14"/>
            <p:cNvSpPr/>
            <p:nvPr/>
          </p:nvSpPr>
          <p:spPr>
            <a:xfrm>
              <a:off x="197956" y="2236285"/>
              <a:ext cx="8729914" cy="2180491"/>
            </a:xfrm>
            <a:custGeom>
              <a:avLst/>
              <a:gdLst>
                <a:gd name="connsiteX0" fmla="*/ 0 w 8512233"/>
                <a:gd name="connsiteY0" fmla="*/ 0 h 3208892"/>
                <a:gd name="connsiteX1" fmla="*/ 4123113 w 8512233"/>
                <a:gd name="connsiteY1" fmla="*/ 3208713 h 3208892"/>
                <a:gd name="connsiteX2" fmla="*/ 8512233 w 8512233"/>
                <a:gd name="connsiteY2" fmla="*/ 116378 h 3208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512233" h="3208892">
                  <a:moveTo>
                    <a:pt x="0" y="0"/>
                  </a:moveTo>
                  <a:cubicBezTo>
                    <a:pt x="1352204" y="1594658"/>
                    <a:pt x="2704408" y="3189317"/>
                    <a:pt x="4123113" y="3208713"/>
                  </a:cubicBezTo>
                  <a:cubicBezTo>
                    <a:pt x="5541818" y="3228109"/>
                    <a:pt x="7027025" y="1672243"/>
                    <a:pt x="8512233" y="116378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>
              <a:spLocks noChangeAspect="1"/>
            </p:cNvSpPr>
            <p:nvPr/>
          </p:nvSpPr>
          <p:spPr>
            <a:xfrm>
              <a:off x="186503" y="2164979"/>
              <a:ext cx="756084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>
              <a:spLocks noChangeAspect="1"/>
            </p:cNvSpPr>
            <p:nvPr/>
          </p:nvSpPr>
          <p:spPr>
            <a:xfrm>
              <a:off x="1587612" y="3153137"/>
              <a:ext cx="756084" cy="756000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>
              <a:spLocks noChangeAspect="1"/>
            </p:cNvSpPr>
            <p:nvPr/>
          </p:nvSpPr>
          <p:spPr>
            <a:xfrm>
              <a:off x="871581" y="2655778"/>
              <a:ext cx="756084" cy="756000"/>
            </a:xfrm>
            <a:prstGeom prst="ellipse">
              <a:avLst/>
            </a:prstGeom>
            <a:solidFill>
              <a:srgbClr val="FFFF43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>
              <a:spLocks noChangeAspect="1"/>
            </p:cNvSpPr>
            <p:nvPr/>
          </p:nvSpPr>
          <p:spPr>
            <a:xfrm>
              <a:off x="2343696" y="3588776"/>
              <a:ext cx="756084" cy="756000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>
              <a:spLocks noChangeAspect="1"/>
            </p:cNvSpPr>
            <p:nvPr/>
          </p:nvSpPr>
          <p:spPr>
            <a:xfrm>
              <a:off x="3099780" y="3931295"/>
              <a:ext cx="756084" cy="756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>
              <a:spLocks noChangeAspect="1"/>
            </p:cNvSpPr>
            <p:nvPr/>
          </p:nvSpPr>
          <p:spPr>
            <a:xfrm>
              <a:off x="3995936" y="4077656"/>
              <a:ext cx="756084" cy="756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>
              <a:spLocks noChangeAspect="1"/>
            </p:cNvSpPr>
            <p:nvPr/>
          </p:nvSpPr>
          <p:spPr>
            <a:xfrm>
              <a:off x="4860032" y="4038776"/>
              <a:ext cx="756084" cy="756000"/>
            </a:xfrm>
            <a:prstGeom prst="ellips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5724128" y="3707601"/>
              <a:ext cx="756084" cy="756000"/>
            </a:xfrm>
            <a:prstGeom prst="ellipse">
              <a:avLst/>
            </a:prstGeom>
            <a:solidFill>
              <a:schemeClr val="accent4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>
              <a:spLocks noChangeAspect="1"/>
            </p:cNvSpPr>
            <p:nvPr/>
          </p:nvSpPr>
          <p:spPr>
            <a:xfrm>
              <a:off x="6489300" y="3282776"/>
              <a:ext cx="756084" cy="756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>
              <a:spLocks noChangeAspect="1"/>
            </p:cNvSpPr>
            <p:nvPr/>
          </p:nvSpPr>
          <p:spPr>
            <a:xfrm>
              <a:off x="7245384" y="2832776"/>
              <a:ext cx="756084" cy="756000"/>
            </a:xfrm>
            <a:prstGeom prst="ellipse">
              <a:avLst/>
            </a:prstGeom>
            <a:solidFill>
              <a:srgbClr val="FC68D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>
              <a:spLocks noChangeAspect="1"/>
            </p:cNvSpPr>
            <p:nvPr/>
          </p:nvSpPr>
          <p:spPr>
            <a:xfrm>
              <a:off x="8001468" y="2277778"/>
              <a:ext cx="756084" cy="75600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079975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>
            <a:spLocks noChangeAspect="1"/>
          </p:cNvSpPr>
          <p:nvPr/>
        </p:nvSpPr>
        <p:spPr>
          <a:xfrm>
            <a:off x="293805" y="1238952"/>
            <a:ext cx="1440160" cy="14400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>
            <a:spLocks noChangeAspect="1"/>
          </p:cNvSpPr>
          <p:nvPr/>
        </p:nvSpPr>
        <p:spPr>
          <a:xfrm>
            <a:off x="2687555" y="1179338"/>
            <a:ext cx="1440160" cy="14400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>
            <a:spLocks noChangeAspect="1"/>
          </p:cNvSpPr>
          <p:nvPr/>
        </p:nvSpPr>
        <p:spPr>
          <a:xfrm>
            <a:off x="7475055" y="1219080"/>
            <a:ext cx="144016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>
            <a:spLocks noChangeAspect="1"/>
          </p:cNvSpPr>
          <p:nvPr/>
        </p:nvSpPr>
        <p:spPr>
          <a:xfrm>
            <a:off x="5081305" y="1199209"/>
            <a:ext cx="1440160" cy="144000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>
            <a:spLocks noChangeAspect="1"/>
          </p:cNvSpPr>
          <p:nvPr/>
        </p:nvSpPr>
        <p:spPr>
          <a:xfrm>
            <a:off x="1385596" y="4424829"/>
            <a:ext cx="1440160" cy="144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>
            <a:spLocks noChangeAspect="1"/>
          </p:cNvSpPr>
          <p:nvPr/>
        </p:nvSpPr>
        <p:spPr>
          <a:xfrm>
            <a:off x="3864491" y="4462303"/>
            <a:ext cx="1440160" cy="144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6343386" y="4387355"/>
            <a:ext cx="1440160" cy="144000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66166" y="2735247"/>
            <a:ext cx="8954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red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25756" y="2735247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blue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81305" y="2735247"/>
            <a:ext cx="13971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green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06527" y="5914972"/>
            <a:ext cx="13982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white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00077" y="2735247"/>
            <a:ext cx="15901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yellow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23767" y="5914972"/>
            <a:ext cx="15687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brown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85596" y="5914972"/>
            <a:ext cx="13019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black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63336" y="19943"/>
            <a:ext cx="24173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C</a:t>
            </a:r>
            <a:r>
              <a:rPr lang="cs-CZ" sz="4400" b="1" dirty="0" smtClean="0">
                <a:solidFill>
                  <a:srgbClr val="FFFF00"/>
                </a:solidFill>
              </a:rPr>
              <a:t>O</a:t>
            </a:r>
            <a:r>
              <a:rPr lang="cs-CZ" sz="4400" b="1" dirty="0" smtClean="0">
                <a:solidFill>
                  <a:srgbClr val="0070C0"/>
                </a:solidFill>
              </a:rPr>
              <a:t>L</a:t>
            </a:r>
            <a:r>
              <a:rPr lang="cs-CZ" sz="4400" b="1" dirty="0" smtClean="0">
                <a:solidFill>
                  <a:srgbClr val="00B050"/>
                </a:solidFill>
              </a:rPr>
              <a:t>O</a:t>
            </a:r>
            <a:r>
              <a:rPr lang="cs-CZ" sz="4400" b="1" dirty="0" smtClean="0"/>
              <a:t>U</a:t>
            </a:r>
            <a:r>
              <a:rPr lang="cs-CZ" sz="4400" b="1" dirty="0" smtClean="0">
                <a:solidFill>
                  <a:srgbClr val="FFFF00"/>
                </a:solidFill>
              </a:rPr>
              <a:t>R</a:t>
            </a:r>
            <a:r>
              <a:rPr lang="cs-CZ" sz="4400" b="1" dirty="0" smtClean="0">
                <a:solidFill>
                  <a:srgbClr val="FF0000"/>
                </a:solidFill>
              </a:rPr>
              <a:t>S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980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8443" y="1844824"/>
            <a:ext cx="9077846" cy="3878591"/>
            <a:chOff x="18443" y="1266407"/>
            <a:chExt cx="9077846" cy="3878591"/>
          </a:xfrm>
        </p:grpSpPr>
        <p:sp>
          <p:nvSpPr>
            <p:cNvPr id="5" name="Ovál 4"/>
            <p:cNvSpPr>
              <a:spLocks noChangeAspect="1"/>
            </p:cNvSpPr>
            <p:nvPr/>
          </p:nvSpPr>
          <p:spPr>
            <a:xfrm>
              <a:off x="18443" y="2705687"/>
              <a:ext cx="1080120" cy="1080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>
              <a:spLocks noChangeAspect="1"/>
            </p:cNvSpPr>
            <p:nvPr/>
          </p:nvSpPr>
          <p:spPr>
            <a:xfrm>
              <a:off x="1351397" y="2702456"/>
              <a:ext cx="1080120" cy="1080000"/>
            </a:xfrm>
            <a:prstGeom prst="ellipse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>
              <a:spLocks noChangeAspect="1"/>
            </p:cNvSpPr>
            <p:nvPr/>
          </p:nvSpPr>
          <p:spPr>
            <a:xfrm>
              <a:off x="5350259" y="2704610"/>
              <a:ext cx="1080120" cy="1080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>
              <a:spLocks noChangeAspect="1"/>
            </p:cNvSpPr>
            <p:nvPr/>
          </p:nvSpPr>
          <p:spPr>
            <a:xfrm>
              <a:off x="4017305" y="2706764"/>
              <a:ext cx="1080120" cy="1080000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>
              <a:spLocks noChangeAspect="1"/>
            </p:cNvSpPr>
            <p:nvPr/>
          </p:nvSpPr>
          <p:spPr>
            <a:xfrm>
              <a:off x="8016169" y="2708920"/>
              <a:ext cx="1080120" cy="10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>
              <a:spLocks noChangeAspect="1"/>
            </p:cNvSpPr>
            <p:nvPr/>
          </p:nvSpPr>
          <p:spPr>
            <a:xfrm>
              <a:off x="2684351" y="2703533"/>
              <a:ext cx="1080120" cy="1080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>
              <a:spLocks noChangeAspect="1"/>
            </p:cNvSpPr>
            <p:nvPr/>
          </p:nvSpPr>
          <p:spPr>
            <a:xfrm>
              <a:off x="6683213" y="2707841"/>
              <a:ext cx="1080120" cy="1080000"/>
            </a:xfrm>
            <a:prstGeom prst="ellips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593704" y="1275579"/>
              <a:ext cx="89543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red</a:t>
              </a:r>
              <a:endParaRPr lang="cs-CZ" sz="4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48058" y="1275579"/>
              <a:ext cx="11208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blue</a:t>
              </a:r>
              <a:endParaRPr lang="cs-CZ" sz="40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737559" y="4437112"/>
              <a:ext cx="139717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green</a:t>
              </a:r>
              <a:endParaRPr lang="cs-CZ" sz="4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58503" y="4437112"/>
              <a:ext cx="13982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white</a:t>
              </a:r>
              <a:endParaRPr lang="cs-CZ" sz="40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552108" y="4437112"/>
              <a:ext cx="15901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yellow</a:t>
              </a:r>
              <a:endParaRPr lang="cs-CZ" sz="40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240754" y="1266407"/>
              <a:ext cx="156876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brown</a:t>
              </a:r>
              <a:endParaRPr lang="cs-CZ" sz="40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713968" y="1266407"/>
              <a:ext cx="130195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black</a:t>
              </a:r>
              <a:endParaRPr lang="cs-CZ" sz="4000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0" y="44303"/>
            <a:ext cx="62865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Match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words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with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colours</a:t>
            </a:r>
            <a:r>
              <a:rPr lang="cs-CZ" sz="2000" b="1" dirty="0" smtClean="0"/>
              <a:t>. (Spoj slova s barvami.)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6742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8263" y="0"/>
            <a:ext cx="72826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Sort </a:t>
            </a:r>
            <a:r>
              <a:rPr lang="cs-CZ" sz="2000" b="1" dirty="0" err="1"/>
              <a:t>out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letters</a:t>
            </a:r>
            <a:r>
              <a:rPr lang="cs-CZ" sz="2000" b="1" dirty="0"/>
              <a:t>. </a:t>
            </a:r>
            <a:r>
              <a:rPr lang="cs-CZ" sz="2000" b="1" dirty="0" err="1"/>
              <a:t>Find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words</a:t>
            </a:r>
            <a:r>
              <a:rPr lang="cs-CZ" sz="2000" b="1" dirty="0" smtClean="0"/>
              <a:t>. (Setřiď písmenka. Najdi slova.)</a:t>
            </a:r>
            <a:endParaRPr lang="cs-CZ" sz="2000" dirty="0"/>
          </a:p>
          <a:p>
            <a:r>
              <a:rPr lang="cs-CZ" sz="2000" b="1" dirty="0"/>
              <a:t> </a:t>
            </a:r>
            <a:endParaRPr lang="cs-CZ" sz="2000" dirty="0"/>
          </a:p>
        </p:txBody>
      </p:sp>
      <p:sp>
        <p:nvSpPr>
          <p:cNvPr id="6" name="Ovál 5"/>
          <p:cNvSpPr>
            <a:spLocks noChangeAspect="1"/>
          </p:cNvSpPr>
          <p:nvPr/>
        </p:nvSpPr>
        <p:spPr>
          <a:xfrm>
            <a:off x="271277" y="908720"/>
            <a:ext cx="1080120" cy="10800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>
            <a:spLocks noChangeAspect="1"/>
          </p:cNvSpPr>
          <p:nvPr/>
        </p:nvSpPr>
        <p:spPr>
          <a:xfrm>
            <a:off x="307837" y="3990906"/>
            <a:ext cx="1080120" cy="10800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>
            <a:spLocks noChangeAspect="1"/>
          </p:cNvSpPr>
          <p:nvPr/>
        </p:nvSpPr>
        <p:spPr>
          <a:xfrm>
            <a:off x="289557" y="2449813"/>
            <a:ext cx="1080120" cy="108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>
            <a:spLocks noChangeAspect="1"/>
          </p:cNvSpPr>
          <p:nvPr/>
        </p:nvSpPr>
        <p:spPr>
          <a:xfrm>
            <a:off x="326116" y="5532000"/>
            <a:ext cx="1080120" cy="108000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>
            <a:spLocks noChangeAspect="1"/>
          </p:cNvSpPr>
          <p:nvPr/>
        </p:nvSpPr>
        <p:spPr>
          <a:xfrm>
            <a:off x="5004048" y="908421"/>
            <a:ext cx="1080120" cy="10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5004048" y="2449813"/>
            <a:ext cx="1080120" cy="10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>
            <a:spLocks noChangeAspect="1"/>
          </p:cNvSpPr>
          <p:nvPr/>
        </p:nvSpPr>
        <p:spPr>
          <a:xfrm>
            <a:off x="5004048" y="3990906"/>
            <a:ext cx="1080120" cy="108000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387692" y="1094777"/>
            <a:ext cx="1055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der =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6236" y="4176963"/>
            <a:ext cx="12298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lueb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82566" y="5718057"/>
            <a:ext cx="14512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engre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2635870"/>
            <a:ext cx="1455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wtehi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86098" y="2635870"/>
            <a:ext cx="16029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yewoll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4176963"/>
            <a:ext cx="1588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bwnro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1094478"/>
            <a:ext cx="1374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ckbla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35866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8263" y="0"/>
            <a:ext cx="72826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Answer</a:t>
            </a:r>
            <a:r>
              <a:rPr lang="cs-CZ" sz="2000" b="1" dirty="0" smtClean="0"/>
              <a:t>:</a:t>
            </a:r>
          </a:p>
          <a:p>
            <a:r>
              <a:rPr lang="cs-CZ" sz="2000" b="1" dirty="0" smtClean="0"/>
              <a:t>Sort </a:t>
            </a:r>
            <a:r>
              <a:rPr lang="cs-CZ" sz="2000" b="1" dirty="0" err="1"/>
              <a:t>out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letters</a:t>
            </a:r>
            <a:r>
              <a:rPr lang="cs-CZ" sz="2000" b="1" dirty="0"/>
              <a:t>. </a:t>
            </a:r>
            <a:r>
              <a:rPr lang="cs-CZ" sz="2000" b="1" dirty="0" err="1"/>
              <a:t>Find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words</a:t>
            </a:r>
            <a:r>
              <a:rPr lang="cs-CZ" sz="2000" b="1" dirty="0" smtClean="0"/>
              <a:t>. (Setřiď písmenka. Najdi slova.)</a:t>
            </a:r>
            <a:endParaRPr lang="cs-CZ" sz="2000" dirty="0"/>
          </a:p>
          <a:p>
            <a:r>
              <a:rPr lang="cs-CZ" sz="2000" b="1" dirty="0"/>
              <a:t> </a:t>
            </a:r>
            <a:endParaRPr lang="cs-CZ" sz="2000" dirty="0"/>
          </a:p>
        </p:txBody>
      </p:sp>
      <p:sp>
        <p:nvSpPr>
          <p:cNvPr id="6" name="Ovál 5"/>
          <p:cNvSpPr>
            <a:spLocks noChangeAspect="1"/>
          </p:cNvSpPr>
          <p:nvPr/>
        </p:nvSpPr>
        <p:spPr>
          <a:xfrm>
            <a:off x="271277" y="908720"/>
            <a:ext cx="1080120" cy="10800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>
            <a:spLocks noChangeAspect="1"/>
          </p:cNvSpPr>
          <p:nvPr/>
        </p:nvSpPr>
        <p:spPr>
          <a:xfrm>
            <a:off x="307837" y="3990906"/>
            <a:ext cx="1080120" cy="10800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>
            <a:spLocks noChangeAspect="1"/>
          </p:cNvSpPr>
          <p:nvPr/>
        </p:nvSpPr>
        <p:spPr>
          <a:xfrm>
            <a:off x="289557" y="2449813"/>
            <a:ext cx="1080120" cy="108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>
            <a:spLocks noChangeAspect="1"/>
          </p:cNvSpPr>
          <p:nvPr/>
        </p:nvSpPr>
        <p:spPr>
          <a:xfrm>
            <a:off x="326116" y="5532000"/>
            <a:ext cx="1080120" cy="108000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>
            <a:spLocks noChangeAspect="1"/>
          </p:cNvSpPr>
          <p:nvPr/>
        </p:nvSpPr>
        <p:spPr>
          <a:xfrm>
            <a:off x="5004048" y="908421"/>
            <a:ext cx="1080120" cy="10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5004048" y="2449813"/>
            <a:ext cx="1080120" cy="10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>
            <a:spLocks noChangeAspect="1"/>
          </p:cNvSpPr>
          <p:nvPr/>
        </p:nvSpPr>
        <p:spPr>
          <a:xfrm>
            <a:off x="5004048" y="3990906"/>
            <a:ext cx="1080120" cy="108000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387692" y="1094777"/>
            <a:ext cx="17157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der = </a:t>
            </a:r>
            <a:r>
              <a:rPr lang="cs-CZ" sz="3200" b="1" dirty="0" err="1" smtClean="0"/>
              <a:t>red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6236" y="4176963"/>
            <a:ext cx="2069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lueb</a:t>
            </a:r>
            <a:r>
              <a:rPr lang="cs-CZ" sz="3200" b="1" dirty="0" smtClean="0"/>
              <a:t> = blue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82566" y="5718057"/>
            <a:ext cx="25126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engre</a:t>
            </a:r>
            <a:r>
              <a:rPr lang="cs-CZ" sz="3200" b="1" dirty="0" smtClean="0"/>
              <a:t> = green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2635870"/>
            <a:ext cx="2519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wtehi</a:t>
            </a:r>
            <a:r>
              <a:rPr lang="cs-CZ" sz="3200" b="1" dirty="0" smtClean="0"/>
              <a:t> = </a:t>
            </a:r>
            <a:r>
              <a:rPr lang="cs-CZ" sz="3200" b="1" dirty="0" err="1" smtClean="0"/>
              <a:t>white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86098" y="2635870"/>
            <a:ext cx="2820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yewoll</a:t>
            </a:r>
            <a:r>
              <a:rPr lang="cs-CZ" sz="3200" b="1" dirty="0" smtClean="0"/>
              <a:t> = </a:t>
            </a:r>
            <a:r>
              <a:rPr lang="cs-CZ" sz="3200" b="1" dirty="0" err="1" smtClean="0"/>
              <a:t>yellow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4176963"/>
            <a:ext cx="2787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bwnro</a:t>
            </a:r>
            <a:r>
              <a:rPr lang="cs-CZ" sz="3200" b="1" dirty="0" smtClean="0"/>
              <a:t> = </a:t>
            </a:r>
            <a:r>
              <a:rPr lang="cs-CZ" sz="3200" b="1" dirty="0" err="1" smtClean="0"/>
              <a:t>brown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1094478"/>
            <a:ext cx="2358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ckbla</a:t>
            </a:r>
            <a:r>
              <a:rPr lang="cs-CZ" sz="3200" b="1" dirty="0" smtClean="0"/>
              <a:t> = </a:t>
            </a:r>
            <a:r>
              <a:rPr lang="cs-CZ" sz="3200" b="1" dirty="0" err="1" smtClean="0"/>
              <a:t>black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14807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err="1" smtClean="0"/>
              <a:t>Colour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beads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necklace</a:t>
            </a:r>
            <a:r>
              <a:rPr lang="cs-CZ" sz="2000" b="1" dirty="0" smtClean="0"/>
              <a:t>. (Vybarvi korálky náhrdelníku.)</a:t>
            </a:r>
            <a:r>
              <a:rPr lang="cs-CZ" sz="2000" b="1" dirty="0"/>
              <a:t/>
            </a:r>
            <a:br>
              <a:rPr lang="cs-CZ" sz="2000" b="1" dirty="0"/>
            </a:b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45132" y="1260263"/>
            <a:ext cx="9234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blue, </a:t>
            </a:r>
            <a:r>
              <a:rPr lang="cs-CZ" sz="2700" dirty="0" err="1" smtClean="0"/>
              <a:t>red</a:t>
            </a:r>
            <a:r>
              <a:rPr lang="cs-CZ" sz="2700" dirty="0" smtClean="0"/>
              <a:t>,</a:t>
            </a:r>
            <a:r>
              <a:rPr lang="cs-CZ" sz="2700" dirty="0"/>
              <a:t> </a:t>
            </a:r>
            <a:r>
              <a:rPr lang="cs-CZ" sz="2700" dirty="0" err="1" smtClean="0"/>
              <a:t>black</a:t>
            </a:r>
            <a:r>
              <a:rPr lang="cs-CZ" sz="2700" dirty="0" smtClean="0"/>
              <a:t>, green, </a:t>
            </a:r>
            <a:r>
              <a:rPr lang="cs-CZ" sz="2700" dirty="0" err="1" smtClean="0"/>
              <a:t>white</a:t>
            </a:r>
            <a:r>
              <a:rPr lang="cs-CZ" sz="2700" dirty="0" smtClean="0"/>
              <a:t>, blue, </a:t>
            </a:r>
            <a:r>
              <a:rPr lang="cs-CZ" sz="2700" dirty="0" err="1" smtClean="0"/>
              <a:t>white</a:t>
            </a:r>
            <a:r>
              <a:rPr lang="cs-CZ" sz="2700" dirty="0" smtClean="0"/>
              <a:t>, green, </a:t>
            </a:r>
            <a:r>
              <a:rPr lang="cs-CZ" sz="2700" dirty="0" err="1" smtClean="0"/>
              <a:t>black</a:t>
            </a:r>
            <a:r>
              <a:rPr lang="cs-CZ" sz="2700" dirty="0" smtClean="0"/>
              <a:t>, </a:t>
            </a:r>
            <a:r>
              <a:rPr lang="cs-CZ" sz="2700" dirty="0" err="1" smtClean="0"/>
              <a:t>red</a:t>
            </a:r>
            <a:r>
              <a:rPr lang="cs-CZ" sz="2700" dirty="0" smtClean="0"/>
              <a:t>, blue	 </a:t>
            </a:r>
            <a:endParaRPr lang="cs-CZ" sz="2700" dirty="0"/>
          </a:p>
        </p:txBody>
      </p:sp>
      <p:sp>
        <p:nvSpPr>
          <p:cNvPr id="5" name="Volný tvar 4"/>
          <p:cNvSpPr/>
          <p:nvPr/>
        </p:nvSpPr>
        <p:spPr>
          <a:xfrm>
            <a:off x="275771" y="2612571"/>
            <a:ext cx="8621486" cy="2540045"/>
          </a:xfrm>
          <a:custGeom>
            <a:avLst/>
            <a:gdLst>
              <a:gd name="connsiteX0" fmla="*/ 0 w 8621486"/>
              <a:gd name="connsiteY0" fmla="*/ 0 h 2540045"/>
              <a:gd name="connsiteX1" fmla="*/ 4281715 w 8621486"/>
              <a:gd name="connsiteY1" fmla="*/ 2540000 h 2540045"/>
              <a:gd name="connsiteX2" fmla="*/ 8621486 w 8621486"/>
              <a:gd name="connsiteY2" fmla="*/ 72572 h 2540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621486" h="2540045">
                <a:moveTo>
                  <a:pt x="0" y="0"/>
                </a:moveTo>
                <a:cubicBezTo>
                  <a:pt x="1422400" y="1263952"/>
                  <a:pt x="2844801" y="2527905"/>
                  <a:pt x="4281715" y="2540000"/>
                </a:cubicBezTo>
                <a:cubicBezTo>
                  <a:pt x="5718629" y="2552095"/>
                  <a:pt x="8038496" y="142724"/>
                  <a:pt x="8621486" y="7257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>
            <a:spLocks noChangeAspect="1"/>
          </p:cNvSpPr>
          <p:nvPr/>
        </p:nvSpPr>
        <p:spPr>
          <a:xfrm>
            <a:off x="962291" y="3162593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275771" y="2557552"/>
            <a:ext cx="720080" cy="7200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>
            <a:spLocks noChangeAspect="1"/>
          </p:cNvSpPr>
          <p:nvPr/>
        </p:nvSpPr>
        <p:spPr>
          <a:xfrm>
            <a:off x="1682371" y="3711957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>
            <a:spLocks noChangeAspect="1"/>
          </p:cNvSpPr>
          <p:nvPr/>
        </p:nvSpPr>
        <p:spPr>
          <a:xfrm>
            <a:off x="2400896" y="4186341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>
            <a:spLocks noChangeAspect="1"/>
          </p:cNvSpPr>
          <p:nvPr/>
        </p:nvSpPr>
        <p:spPr>
          <a:xfrm>
            <a:off x="3179732" y="4589839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>
            <a:spLocks noChangeAspect="1"/>
          </p:cNvSpPr>
          <p:nvPr/>
        </p:nvSpPr>
        <p:spPr>
          <a:xfrm>
            <a:off x="4067944" y="4850718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>
            <a:spLocks noChangeAspect="1"/>
          </p:cNvSpPr>
          <p:nvPr/>
        </p:nvSpPr>
        <p:spPr>
          <a:xfrm>
            <a:off x="4911192" y="4590351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>
            <a:spLocks noChangeAspect="1"/>
          </p:cNvSpPr>
          <p:nvPr/>
        </p:nvSpPr>
        <p:spPr>
          <a:xfrm>
            <a:off x="6529333" y="3722998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>
            <a:spLocks noChangeAspect="1"/>
          </p:cNvSpPr>
          <p:nvPr/>
        </p:nvSpPr>
        <p:spPr>
          <a:xfrm>
            <a:off x="7308304" y="3162593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>
            <a:spLocks noChangeAspect="1"/>
          </p:cNvSpPr>
          <p:nvPr/>
        </p:nvSpPr>
        <p:spPr>
          <a:xfrm>
            <a:off x="5724128" y="4218694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>
            <a:spLocks noChangeAspect="1"/>
          </p:cNvSpPr>
          <p:nvPr/>
        </p:nvSpPr>
        <p:spPr>
          <a:xfrm>
            <a:off x="8028384" y="2612571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375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 err="1" smtClean="0"/>
              <a:t>Read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colours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beads</a:t>
            </a:r>
            <a:r>
              <a:rPr lang="cs-CZ" sz="2000" b="1" dirty="0" smtClean="0"/>
              <a:t> and make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necklace</a:t>
            </a:r>
            <a:r>
              <a:rPr lang="cs-CZ" sz="2000" b="1" dirty="0" smtClean="0"/>
              <a:t>. </a:t>
            </a:r>
            <a:r>
              <a:rPr lang="cs-CZ" sz="2000" b="1" dirty="0"/>
              <a:t>(</a:t>
            </a:r>
            <a:r>
              <a:rPr lang="cs-CZ" sz="2000" b="1" dirty="0" smtClean="0"/>
              <a:t>Čti barvy korálků a vytvoř </a:t>
            </a:r>
            <a:r>
              <a:rPr lang="cs-CZ" sz="2000" b="1" dirty="0"/>
              <a:t>náhrdelník.)</a:t>
            </a:r>
            <a:br>
              <a:rPr lang="cs-CZ" sz="2000" b="1" dirty="0"/>
            </a:b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01009" y="1260263"/>
            <a:ext cx="9346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blue, </a:t>
            </a:r>
            <a:r>
              <a:rPr lang="cs-CZ" sz="2800" dirty="0" err="1" smtClean="0"/>
              <a:t>red</a:t>
            </a:r>
            <a:r>
              <a:rPr lang="cs-CZ" sz="2800" dirty="0" smtClean="0"/>
              <a:t>,</a:t>
            </a:r>
            <a:r>
              <a:rPr lang="cs-CZ" sz="2800" dirty="0"/>
              <a:t> </a:t>
            </a:r>
            <a:r>
              <a:rPr lang="cs-CZ" sz="2800" dirty="0" err="1" smtClean="0"/>
              <a:t>black</a:t>
            </a:r>
            <a:r>
              <a:rPr lang="cs-CZ" sz="2800" dirty="0" smtClean="0"/>
              <a:t>, </a:t>
            </a:r>
            <a:r>
              <a:rPr lang="cs-CZ" sz="2800" dirty="0" err="1" smtClean="0"/>
              <a:t>yellow</a:t>
            </a:r>
            <a:r>
              <a:rPr lang="cs-CZ" sz="2800" dirty="0" smtClean="0"/>
              <a:t>, </a:t>
            </a:r>
            <a:r>
              <a:rPr lang="cs-CZ" sz="2800" dirty="0" err="1" smtClean="0"/>
              <a:t>brown</a:t>
            </a:r>
            <a:r>
              <a:rPr lang="cs-CZ" sz="2800" dirty="0" smtClean="0"/>
              <a:t>, green, </a:t>
            </a:r>
            <a:r>
              <a:rPr lang="cs-CZ" sz="2800" dirty="0" err="1" smtClean="0"/>
              <a:t>black</a:t>
            </a:r>
            <a:r>
              <a:rPr lang="cs-CZ" sz="2800" dirty="0" smtClean="0"/>
              <a:t>, </a:t>
            </a:r>
            <a:r>
              <a:rPr lang="cs-CZ" sz="2800" dirty="0" err="1" smtClean="0"/>
              <a:t>white</a:t>
            </a:r>
            <a:r>
              <a:rPr lang="cs-CZ" sz="2800" dirty="0" smtClean="0"/>
              <a:t>, </a:t>
            </a:r>
            <a:r>
              <a:rPr lang="cs-CZ" sz="2800" dirty="0" err="1" smtClean="0"/>
              <a:t>red</a:t>
            </a:r>
            <a:r>
              <a:rPr lang="cs-CZ" sz="2800" dirty="0" smtClean="0"/>
              <a:t>, </a:t>
            </a:r>
            <a:r>
              <a:rPr lang="cs-CZ" sz="2800" dirty="0" err="1" smtClean="0"/>
              <a:t>yellow</a:t>
            </a:r>
            <a:r>
              <a:rPr lang="cs-CZ" sz="2800" dirty="0" smtClean="0"/>
              <a:t>	 </a:t>
            </a:r>
            <a:endParaRPr lang="cs-CZ" sz="2800" dirty="0"/>
          </a:p>
        </p:txBody>
      </p:sp>
      <p:sp>
        <p:nvSpPr>
          <p:cNvPr id="5" name="Volný tvar 4"/>
          <p:cNvSpPr/>
          <p:nvPr/>
        </p:nvSpPr>
        <p:spPr>
          <a:xfrm>
            <a:off x="275771" y="2612571"/>
            <a:ext cx="8621486" cy="2540045"/>
          </a:xfrm>
          <a:custGeom>
            <a:avLst/>
            <a:gdLst>
              <a:gd name="connsiteX0" fmla="*/ 0 w 8621486"/>
              <a:gd name="connsiteY0" fmla="*/ 0 h 2540045"/>
              <a:gd name="connsiteX1" fmla="*/ 4281715 w 8621486"/>
              <a:gd name="connsiteY1" fmla="*/ 2540000 h 2540045"/>
              <a:gd name="connsiteX2" fmla="*/ 8621486 w 8621486"/>
              <a:gd name="connsiteY2" fmla="*/ 72572 h 2540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621486" h="2540045">
                <a:moveTo>
                  <a:pt x="0" y="0"/>
                </a:moveTo>
                <a:cubicBezTo>
                  <a:pt x="1422400" y="1263952"/>
                  <a:pt x="2844801" y="2527905"/>
                  <a:pt x="4281715" y="2540000"/>
                </a:cubicBezTo>
                <a:cubicBezTo>
                  <a:pt x="5718629" y="2552095"/>
                  <a:pt x="8038496" y="142724"/>
                  <a:pt x="8621486" y="7257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>
            <a:spLocks noChangeAspect="1"/>
          </p:cNvSpPr>
          <p:nvPr/>
        </p:nvSpPr>
        <p:spPr>
          <a:xfrm>
            <a:off x="348342" y="2612571"/>
            <a:ext cx="720080" cy="7200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>
            <a:spLocks noChangeAspect="1"/>
          </p:cNvSpPr>
          <p:nvPr/>
        </p:nvSpPr>
        <p:spPr>
          <a:xfrm>
            <a:off x="348342" y="4655034"/>
            <a:ext cx="720080" cy="7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>
            <a:spLocks noChangeAspect="1"/>
          </p:cNvSpPr>
          <p:nvPr/>
        </p:nvSpPr>
        <p:spPr>
          <a:xfrm>
            <a:off x="2051720" y="2252571"/>
            <a:ext cx="720080" cy="72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>
            <a:spLocks noChangeAspect="1"/>
          </p:cNvSpPr>
          <p:nvPr/>
        </p:nvSpPr>
        <p:spPr>
          <a:xfrm>
            <a:off x="2011693" y="5754730"/>
            <a:ext cx="720080" cy="72000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>
            <a:spLocks noChangeAspect="1"/>
          </p:cNvSpPr>
          <p:nvPr/>
        </p:nvSpPr>
        <p:spPr>
          <a:xfrm>
            <a:off x="3059832" y="3550862"/>
            <a:ext cx="720080" cy="72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4071213" y="2299152"/>
            <a:ext cx="720080" cy="7200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>
            <a:spLocks noChangeAspect="1"/>
          </p:cNvSpPr>
          <p:nvPr/>
        </p:nvSpPr>
        <p:spPr>
          <a:xfrm>
            <a:off x="4791293" y="5375034"/>
            <a:ext cx="720080" cy="7200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>
            <a:spLocks noChangeAspect="1"/>
          </p:cNvSpPr>
          <p:nvPr/>
        </p:nvSpPr>
        <p:spPr>
          <a:xfrm>
            <a:off x="7236296" y="5172889"/>
            <a:ext cx="720080" cy="72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>
            <a:spLocks noChangeAspect="1"/>
          </p:cNvSpPr>
          <p:nvPr/>
        </p:nvSpPr>
        <p:spPr>
          <a:xfrm>
            <a:off x="5004048" y="3847949"/>
            <a:ext cx="720080" cy="72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>
            <a:spLocks noChangeAspect="1"/>
          </p:cNvSpPr>
          <p:nvPr/>
        </p:nvSpPr>
        <p:spPr>
          <a:xfrm>
            <a:off x="6683491" y="2492896"/>
            <a:ext cx="720080" cy="72000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5961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/>
          <p:nvPr/>
        </p:nvSpPr>
        <p:spPr>
          <a:xfrm>
            <a:off x="0" y="1844824"/>
            <a:ext cx="9036496" cy="2232248"/>
          </a:xfrm>
          <a:custGeom>
            <a:avLst/>
            <a:gdLst>
              <a:gd name="connsiteX0" fmla="*/ 0 w 7968343"/>
              <a:gd name="connsiteY0" fmla="*/ 0 h 2729183"/>
              <a:gd name="connsiteX1" fmla="*/ 3947886 w 7968343"/>
              <a:gd name="connsiteY1" fmla="*/ 2728686 h 2729183"/>
              <a:gd name="connsiteX2" fmla="*/ 7968343 w 7968343"/>
              <a:gd name="connsiteY2" fmla="*/ 246743 h 2729183"/>
              <a:gd name="connsiteX3" fmla="*/ 7968343 w 7968343"/>
              <a:gd name="connsiteY3" fmla="*/ 246743 h 2729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68343" h="2729183">
                <a:moveTo>
                  <a:pt x="0" y="0"/>
                </a:moveTo>
                <a:cubicBezTo>
                  <a:pt x="1309914" y="1343781"/>
                  <a:pt x="2619829" y="2687562"/>
                  <a:pt x="3947886" y="2728686"/>
                </a:cubicBezTo>
                <a:cubicBezTo>
                  <a:pt x="5275943" y="2769810"/>
                  <a:pt x="7968343" y="246743"/>
                  <a:pt x="7968343" y="246743"/>
                </a:cubicBezTo>
                <a:lnTo>
                  <a:pt x="7968343" y="246743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582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2068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7005" y="847846"/>
            <a:ext cx="224931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a </a:t>
            </a:r>
            <a:r>
              <a:rPr lang="cs-CZ" sz="2800" dirty="0" err="1" smtClean="0"/>
              <a:t>necklace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a </a:t>
            </a:r>
            <a:r>
              <a:rPr lang="cs-CZ" sz="2800" dirty="0" err="1" smtClean="0"/>
              <a:t>bead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red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yellow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blue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green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black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white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brown</a:t>
            </a: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131840" y="847620"/>
            <a:ext cx="2249310" cy="6555641"/>
            <a:chOff x="3131840" y="847620"/>
            <a:chExt cx="2249310" cy="6555641"/>
          </a:xfrm>
        </p:grpSpPr>
        <p:sp>
          <p:nvSpPr>
            <p:cNvPr id="5" name="TextovéPole 4"/>
            <p:cNvSpPr txBox="1"/>
            <p:nvPr/>
          </p:nvSpPr>
          <p:spPr>
            <a:xfrm>
              <a:off x="3131840" y="847620"/>
              <a:ext cx="2249310" cy="65556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2800" dirty="0" smtClean="0"/>
                <a:t>náhrdelník</a:t>
              </a:r>
            </a:p>
            <a:p>
              <a:pPr>
                <a:lnSpc>
                  <a:spcPct val="150000"/>
                </a:lnSpc>
              </a:pPr>
              <a:r>
                <a:rPr lang="cs-CZ" sz="2800" dirty="0" smtClean="0"/>
                <a:t>korálek</a:t>
              </a:r>
            </a:p>
            <a:p>
              <a:pPr>
                <a:lnSpc>
                  <a:spcPct val="150000"/>
                </a:lnSpc>
              </a:pPr>
              <a:r>
                <a:rPr lang="cs-CZ" sz="2800" dirty="0" smtClean="0">
                  <a:solidFill>
                    <a:srgbClr val="FF0000"/>
                  </a:solidFill>
                </a:rPr>
                <a:t>červená</a:t>
              </a:r>
            </a:p>
            <a:p>
              <a:pPr>
                <a:lnSpc>
                  <a:spcPct val="150000"/>
                </a:lnSpc>
              </a:pPr>
              <a:r>
                <a:rPr lang="cs-CZ" sz="2800" dirty="0" smtClean="0">
                  <a:solidFill>
                    <a:srgbClr val="FFC000"/>
                  </a:solidFill>
                </a:rPr>
                <a:t>žlutá</a:t>
              </a:r>
            </a:p>
            <a:p>
              <a:pPr>
                <a:lnSpc>
                  <a:spcPct val="150000"/>
                </a:lnSpc>
              </a:pPr>
              <a:r>
                <a:rPr lang="cs-CZ" sz="2800" dirty="0" smtClean="0">
                  <a:solidFill>
                    <a:srgbClr val="0070C0"/>
                  </a:solidFill>
                </a:rPr>
                <a:t>modrá</a:t>
              </a:r>
            </a:p>
            <a:p>
              <a:pPr>
                <a:lnSpc>
                  <a:spcPct val="150000"/>
                </a:lnSpc>
              </a:pPr>
              <a:r>
                <a:rPr lang="cs-CZ" sz="2800" dirty="0" smtClean="0">
                  <a:solidFill>
                    <a:srgbClr val="00B050"/>
                  </a:solidFill>
                </a:rPr>
                <a:t>zelená</a:t>
              </a:r>
            </a:p>
            <a:p>
              <a:pPr>
                <a:lnSpc>
                  <a:spcPct val="150000"/>
                </a:lnSpc>
              </a:pPr>
              <a:r>
                <a:rPr lang="cs-CZ" sz="2800" dirty="0" smtClean="0"/>
                <a:t>černá</a:t>
              </a:r>
            </a:p>
            <a:p>
              <a:pPr>
                <a:lnSpc>
                  <a:spcPct val="150000"/>
                </a:lnSpc>
              </a:pPr>
              <a:endParaRPr lang="cs-CZ" sz="2800" dirty="0" smtClean="0"/>
            </a:p>
            <a:p>
              <a:pPr>
                <a:lnSpc>
                  <a:spcPct val="150000"/>
                </a:lnSpc>
              </a:pPr>
              <a:r>
                <a:rPr lang="cs-CZ" sz="2800" dirty="0" smtClean="0">
                  <a:solidFill>
                    <a:schemeClr val="accent6">
                      <a:lumMod val="50000"/>
                    </a:schemeClr>
                  </a:solidFill>
                </a:rPr>
                <a:t>hnědá</a:t>
              </a:r>
            </a:p>
            <a:p>
              <a:pPr>
                <a:lnSpc>
                  <a:spcPct val="150000"/>
                </a:lnSpc>
              </a:pPr>
              <a:endParaRPr lang="cs-CZ" sz="2800" dirty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154806" y="5517232"/>
              <a:ext cx="708848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2800" dirty="0" smtClean="0">
                  <a:ln w="3175" cmpd="sng">
                    <a:solidFill>
                      <a:schemeClr val="bg1">
                        <a:lumMod val="50000"/>
                      </a:schemeClr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bílá</a:t>
              </a:r>
              <a:endParaRPr lang="cs-CZ" sz="2800" dirty="0">
                <a:ln w="3175" cmpd="sng">
                  <a:solidFill>
                    <a:schemeClr val="bg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04737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663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Zdroje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://office.microsoft.com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57091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285</Words>
  <Application>Microsoft Office PowerPoint</Application>
  <PresentationFormat>Předvádění na obrazovce (4:3)</PresentationFormat>
  <Paragraphs>120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Snímek 3</vt:lpstr>
      <vt:lpstr>Snímek 4</vt:lpstr>
      <vt:lpstr>NECKLACE</vt:lpstr>
      <vt:lpstr>NECKLACE</vt:lpstr>
      <vt:lpstr>Snímek 7</vt:lpstr>
      <vt:lpstr>Snímek 8</vt:lpstr>
      <vt:lpstr>Snímek 9</vt:lpstr>
      <vt:lpstr>Snímek 10</vt:lpstr>
      <vt:lpstr>Colour the beads of the necklace. (Vybarvi korálky náhrdelníku.) </vt:lpstr>
      <vt:lpstr>Read colours of the beads and make the necklace. (Čti barvy korálků a vytvoř náhrdelník.) </vt:lpstr>
      <vt:lpstr>Snímek 13</vt:lpstr>
      <vt:lpstr>Vocabulary</vt:lpstr>
      <vt:lpstr>Snímek 15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Dum</cp:lastModifiedBy>
  <cp:revision>38</cp:revision>
  <dcterms:created xsi:type="dcterms:W3CDTF">2011-06-20T10:40:08Z</dcterms:created>
  <dcterms:modified xsi:type="dcterms:W3CDTF">2012-07-06T15:55:42Z</dcterms:modified>
</cp:coreProperties>
</file>