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handoutMasterIdLst>
    <p:handoutMasterId r:id="rId14"/>
  </p:handoutMasterIdLst>
  <p:sldIdLst>
    <p:sldId id="282" r:id="rId2"/>
    <p:sldId id="283" r:id="rId3"/>
    <p:sldId id="285" r:id="rId4"/>
    <p:sldId id="284" r:id="rId5"/>
    <p:sldId id="289" r:id="rId6"/>
    <p:sldId id="288" r:id="rId7"/>
    <p:sldId id="290" r:id="rId8"/>
    <p:sldId id="291" r:id="rId9"/>
    <p:sldId id="292" r:id="rId10"/>
    <p:sldId id="295" r:id="rId11"/>
    <p:sldId id="29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66"/>
    <a:srgbClr val="FFE41D"/>
    <a:srgbClr val="F85B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98" autoAdjust="0"/>
    <p:restoredTop sz="88810" autoAdjust="0"/>
  </p:normalViewPr>
  <p:slideViewPr>
    <p:cSldViewPr>
      <p:cViewPr>
        <p:scale>
          <a:sx n="59" d="100"/>
          <a:sy n="59" d="100"/>
        </p:scale>
        <p:origin x="-1848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2DA175-09C1-4AC1-BF2A-08DF42F3C97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39B593-1884-4D95-B8E8-4F22E5068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7998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CA05EA-9DF4-4AB7-9B0B-953916C3647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E10D78-AAAD-4EAC-BE3B-30B61FD58D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16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ustr%C3%A1lie" TargetMode="External"/><Relationship Id="rId13" Type="http://schemas.openxmlformats.org/officeDocument/2006/relationships/hyperlink" Target="http://cs.wikipedia.org/wiki/Nov%C3%BD_rok" TargetMode="External"/><Relationship Id="rId18" Type="http://schemas.openxmlformats.org/officeDocument/2006/relationships/hyperlink" Target="http://cs.wikipedia.org/wiki/Ohe%C5%88" TargetMode="External"/><Relationship Id="rId3" Type="http://schemas.openxmlformats.org/officeDocument/2006/relationships/hyperlink" Target="http://cs.wikipedia.org/wiki/31._%C5%99%C3%ADjen" TargetMode="External"/><Relationship Id="rId7" Type="http://schemas.openxmlformats.org/officeDocument/2006/relationships/hyperlink" Target="http://cs.wikipedia.org/wiki/Irsko" TargetMode="External"/><Relationship Id="rId12" Type="http://schemas.openxmlformats.org/officeDocument/2006/relationships/hyperlink" Target="http://cs.wikipedia.org/wiki/Samhain" TargetMode="External"/><Relationship Id="rId17" Type="http://schemas.openxmlformats.org/officeDocument/2006/relationships/hyperlink" Target="http://cs.wikipedia.org/wiki/Duch" TargetMode="External"/><Relationship Id="rId2" Type="http://schemas.openxmlformats.org/officeDocument/2006/relationships/slide" Target="../slides/slide3.xml"/><Relationship Id="rId16" Type="http://schemas.openxmlformats.org/officeDocument/2006/relationships/hyperlink" Target="http://cs.wikipedia.org/wiki/%C4%8Carod%C4%9Bjka" TargetMode="External"/><Relationship Id="rId20" Type="http://schemas.openxmlformats.org/officeDocument/2006/relationships/hyperlink" Target="http://cs.wikipedia.org/wiki/Oran%C5%BEov%C3%A1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cs.wikipedia.org/wiki/Spojen%C3%A9_kr%C3%A1lovstv%C3%AD" TargetMode="External"/><Relationship Id="rId11" Type="http://schemas.openxmlformats.org/officeDocument/2006/relationships/hyperlink" Target="http://cs.wikipedia.org/wiki/Keltov%C3%A9" TargetMode="External"/><Relationship Id="rId5" Type="http://schemas.openxmlformats.org/officeDocument/2006/relationships/hyperlink" Target="http://cs.wikipedia.org/wiki/Kanada" TargetMode="External"/><Relationship Id="rId15" Type="http://schemas.openxmlformats.org/officeDocument/2006/relationships/hyperlink" Target="http://cs.wikipedia.org/wiki/Jack-o'-lantern" TargetMode="External"/><Relationship Id="rId10" Type="http://schemas.openxmlformats.org/officeDocument/2006/relationships/hyperlink" Target="http://cs.wikipedia.org/wiki/V%C5%A1ech_svat%C3%BDch" TargetMode="External"/><Relationship Id="rId19" Type="http://schemas.openxmlformats.org/officeDocument/2006/relationships/hyperlink" Target="http://cs.wikipedia.org/wiki/%C4%8Cern%C3%A1" TargetMode="External"/><Relationship Id="rId4" Type="http://schemas.openxmlformats.org/officeDocument/2006/relationships/hyperlink" Target="http://cs.wikipedia.org/wiki/Spojen%C3%A9_st%C3%A1ty_americk%C3%A9" TargetMode="External"/><Relationship Id="rId9" Type="http://schemas.openxmlformats.org/officeDocument/2006/relationships/hyperlink" Target="http://cs.wikipedia.org/wiki/Nov%C3%BD_Z%C3%A9land" TargetMode="External"/><Relationship Id="rId14" Type="http://schemas.openxmlformats.org/officeDocument/2006/relationships/hyperlink" Target="http://cs.wikipedia.org/wiki/D%C3%BDn%C4%9B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Halloween </a:t>
            </a:r>
          </a:p>
          <a:p>
            <a:pPr rtl="0"/>
            <a:r>
              <a:rPr lang="cs-CZ" b="1" dirty="0" smtClean="0"/>
              <a:t>Halloween</a:t>
            </a:r>
            <a:r>
              <a:rPr lang="cs-CZ" dirty="0" smtClean="0"/>
              <a:t> je anglosaský lidový svátek, který se slaví </a:t>
            </a:r>
            <a:r>
              <a:rPr lang="cs-CZ" dirty="0" smtClean="0">
                <a:hlinkClick r:id="rId3" tooltip="31. říjen"/>
              </a:rPr>
              <a:t>31. října</a:t>
            </a:r>
            <a:r>
              <a:rPr lang="cs-CZ" dirty="0" smtClean="0"/>
              <a:t>. Děti se oblékají do strašidelných kostýmů a chodí od domu k domu s tradičním pořekadlem </a:t>
            </a:r>
            <a:r>
              <a:rPr lang="cs-CZ" i="1" dirty="0" err="1" smtClean="0"/>
              <a:t>Trick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treat</a:t>
            </a:r>
            <a:r>
              <a:rPr lang="cs-CZ" dirty="0" smtClean="0"/>
              <a:t> (</a:t>
            </a:r>
            <a:r>
              <a:rPr lang="cs-CZ" i="1" dirty="0" smtClean="0"/>
              <a:t>Koledu, nebo vám něco provedu</a:t>
            </a:r>
            <a:r>
              <a:rPr lang="cs-CZ" dirty="0" smtClean="0"/>
              <a:t>) a „koledují“ o sladkosti. Svátek se slaví většinou v anglicky mluvících zemích, převážně v </a:t>
            </a:r>
            <a:r>
              <a:rPr lang="cs-CZ" dirty="0" smtClean="0">
                <a:hlinkClick r:id="rId4" tooltip="Spojené státy americké"/>
              </a:rPr>
              <a:t>USA</a:t>
            </a:r>
            <a:r>
              <a:rPr lang="cs-CZ" dirty="0" smtClean="0"/>
              <a:t>, </a:t>
            </a:r>
            <a:r>
              <a:rPr lang="cs-CZ" dirty="0" smtClean="0">
                <a:hlinkClick r:id="rId5" tooltip="Kanada"/>
              </a:rPr>
              <a:t>Kanadě</a:t>
            </a:r>
            <a:r>
              <a:rPr lang="cs-CZ" dirty="0" smtClean="0"/>
              <a:t>, </a:t>
            </a:r>
            <a:r>
              <a:rPr lang="cs-CZ" dirty="0" smtClean="0">
                <a:hlinkClick r:id="rId6" tooltip="Spojené království"/>
              </a:rPr>
              <a:t>Velké Británii</a:t>
            </a:r>
            <a:r>
              <a:rPr lang="cs-CZ" dirty="0" smtClean="0"/>
              <a:t>, </a:t>
            </a:r>
            <a:r>
              <a:rPr lang="cs-CZ" dirty="0" smtClean="0">
                <a:hlinkClick r:id="rId7" tooltip="Irsko"/>
              </a:rPr>
              <a:t>Irsku</a:t>
            </a:r>
            <a:r>
              <a:rPr lang="cs-CZ" dirty="0" smtClean="0"/>
              <a:t>, </a:t>
            </a:r>
            <a:r>
              <a:rPr lang="cs-CZ" dirty="0" smtClean="0">
                <a:hlinkClick r:id="rId8" tooltip="Austrálie"/>
              </a:rPr>
              <a:t>Austrálii</a:t>
            </a:r>
            <a:r>
              <a:rPr lang="cs-CZ" dirty="0" smtClean="0"/>
              <a:t>, </a:t>
            </a:r>
            <a:r>
              <a:rPr lang="cs-CZ" dirty="0" smtClean="0">
                <a:hlinkClick r:id="rId9" tooltip="Nový Zéland"/>
              </a:rPr>
              <a:t>Novém Zélandu</a:t>
            </a:r>
            <a:r>
              <a:rPr lang="cs-CZ" dirty="0" smtClean="0"/>
              <a:t> aj. Halloween vznikl z křesťanských oslav svátku </a:t>
            </a:r>
            <a:r>
              <a:rPr lang="cs-CZ" dirty="0" smtClean="0">
                <a:hlinkClick r:id="rId10" tooltip="Všech svatých"/>
              </a:rPr>
              <a:t>Všech svatých</a:t>
            </a:r>
            <a:r>
              <a:rPr lang="cs-CZ" dirty="0" smtClean="0"/>
              <a:t> a pravděpodobně i z předkřesťanského </a:t>
            </a:r>
            <a:r>
              <a:rPr lang="cs-CZ" dirty="0" smtClean="0">
                <a:hlinkClick r:id="rId11" tooltip="Keltové"/>
              </a:rPr>
              <a:t>keltského</a:t>
            </a:r>
            <a:r>
              <a:rPr lang="cs-CZ" dirty="0" smtClean="0"/>
              <a:t> svátku </a:t>
            </a:r>
            <a:r>
              <a:rPr lang="cs-CZ" dirty="0" err="1" smtClean="0">
                <a:hlinkClick r:id="rId12" tooltip="Samhain"/>
              </a:rPr>
              <a:t>Samhain</a:t>
            </a:r>
            <a:r>
              <a:rPr lang="cs-CZ" dirty="0" smtClean="0"/>
              <a:t> – obdoby našeho </a:t>
            </a:r>
            <a:r>
              <a:rPr lang="cs-CZ" dirty="0" smtClean="0">
                <a:hlinkClick r:id="rId13" tooltip="Nový rok"/>
              </a:rPr>
              <a:t>Nového roku</a:t>
            </a:r>
            <a:r>
              <a:rPr lang="cs-CZ" dirty="0" smtClean="0"/>
              <a:t>. Název vznikl zkrácením anglického „</a:t>
            </a:r>
            <a:r>
              <a:rPr lang="cs-CZ" dirty="0" err="1" smtClean="0"/>
              <a:t>All-Hallows-eve</a:t>
            </a:r>
            <a:r>
              <a:rPr lang="cs-CZ" dirty="0" smtClean="0"/>
              <a:t>“, tedy „Předvečer Všech svatých“.</a:t>
            </a:r>
          </a:p>
          <a:p>
            <a:pPr rtl="0"/>
            <a:r>
              <a:rPr lang="cs-CZ" dirty="0" smtClean="0"/>
              <a:t>Tradičními znaky Halloweenu jsou vyřezané </a:t>
            </a:r>
            <a:r>
              <a:rPr lang="cs-CZ" dirty="0" smtClean="0">
                <a:hlinkClick r:id="rId14" tooltip="Dýně"/>
              </a:rPr>
              <a:t>dýně</a:t>
            </a:r>
            <a:r>
              <a:rPr lang="cs-CZ" dirty="0" smtClean="0"/>
              <a:t> se svíčkou uvnitř, zvané </a:t>
            </a:r>
            <a:r>
              <a:rPr lang="cs-CZ" dirty="0" smtClean="0">
                <a:hlinkClick r:id="rId15" tooltip="Jack-o'-lantern"/>
              </a:rPr>
              <a:t>Jack-o'-</a:t>
            </a:r>
            <a:r>
              <a:rPr lang="cs-CZ" dirty="0" err="1" smtClean="0">
                <a:hlinkClick r:id="rId15" tooltip="Jack-o'-lantern"/>
              </a:rPr>
              <a:t>lantern</a:t>
            </a:r>
            <a:r>
              <a:rPr lang="cs-CZ" dirty="0" smtClean="0"/>
              <a:t>, dále </a:t>
            </a:r>
            <a:r>
              <a:rPr lang="cs-CZ" dirty="0" smtClean="0">
                <a:hlinkClick r:id="rId16" tooltip="Čarodějka"/>
              </a:rPr>
              <a:t>čarodějky</a:t>
            </a:r>
            <a:r>
              <a:rPr lang="cs-CZ" dirty="0" smtClean="0"/>
              <a:t>, </a:t>
            </a:r>
            <a:r>
              <a:rPr lang="cs-CZ" dirty="0" smtClean="0">
                <a:hlinkClick r:id="rId17" tooltip="Duch"/>
              </a:rPr>
              <a:t>duchové</a:t>
            </a:r>
            <a:r>
              <a:rPr lang="cs-CZ" dirty="0" smtClean="0"/>
              <a:t>, černé kočky, košťata, </a:t>
            </a:r>
            <a:r>
              <a:rPr lang="cs-CZ" dirty="0" smtClean="0">
                <a:hlinkClick r:id="rId18" tooltip="Oheň"/>
              </a:rPr>
              <a:t>oheň</a:t>
            </a:r>
            <a:r>
              <a:rPr lang="cs-CZ" dirty="0" smtClean="0"/>
              <a:t>, příšery, kostlivci atd. Typickými barvami jsou </a:t>
            </a:r>
            <a:r>
              <a:rPr lang="cs-CZ" dirty="0" smtClean="0">
                <a:hlinkClick r:id="rId19" tooltip="Černá"/>
              </a:rPr>
              <a:t>černá</a:t>
            </a:r>
            <a:r>
              <a:rPr lang="cs-CZ" dirty="0" smtClean="0"/>
              <a:t> a </a:t>
            </a:r>
            <a:r>
              <a:rPr lang="cs-CZ" dirty="0" smtClean="0">
                <a:hlinkClick r:id="rId20" tooltip="Oranžová"/>
              </a:rPr>
              <a:t>oranžová</a:t>
            </a:r>
            <a:r>
              <a:rPr lang="cs-CZ" dirty="0" smtClean="0"/>
              <a:t>.</a:t>
            </a:r>
          </a:p>
          <a:p>
            <a:pPr rtl="0"/>
            <a:r>
              <a:rPr lang="cs-CZ" dirty="0" smtClean="0"/>
              <a:t>V České republice si sice některé domácnosti před dům symbolicky dávají </a:t>
            </a:r>
            <a:r>
              <a:rPr lang="cs-CZ" dirty="0" smtClean="0">
                <a:hlinkClick r:id="rId15" tooltip="Jack-o'-lantern"/>
              </a:rPr>
              <a:t>Jack-o'-</a:t>
            </a:r>
            <a:r>
              <a:rPr lang="cs-CZ" dirty="0" err="1" smtClean="0">
                <a:hlinkClick r:id="rId15" tooltip="Jack-o'-lantern"/>
              </a:rPr>
              <a:t>lantern</a:t>
            </a:r>
            <a:r>
              <a:rPr lang="cs-CZ" dirty="0" smtClean="0"/>
              <a:t>, ale ani tyto domácnosti nejsou připravené na </a:t>
            </a:r>
            <a:r>
              <a:rPr lang="cs-CZ" dirty="0" err="1" smtClean="0"/>
              <a:t>trick-or-treating</a:t>
            </a:r>
            <a:r>
              <a:rPr lang="cs-CZ" dirty="0" smtClean="0"/>
              <a:t> a do Halloweenu se tím pádem nezapojují.</a:t>
            </a:r>
          </a:p>
          <a:p>
            <a:pPr rtl="0"/>
            <a:r>
              <a:rPr lang="cs-CZ" dirty="0" smtClean="0"/>
              <a:t> </a:t>
            </a:r>
          </a:p>
          <a:p>
            <a:pPr rtl="0"/>
            <a:r>
              <a:rPr lang="cs-CZ" b="1" dirty="0" smtClean="0"/>
              <a:t>Zvyky a tradice</a:t>
            </a:r>
            <a:r>
              <a:rPr lang="cs-CZ" dirty="0" smtClean="0"/>
              <a:t> vydlabávání dýní, koledování, ohně, kostýmové veselice </a:t>
            </a:r>
          </a:p>
          <a:p>
            <a:pPr rtl="0"/>
            <a:endParaRPr lang="cs-CZ" dirty="0" smtClean="0"/>
          </a:p>
          <a:p>
            <a:pPr rtl="0"/>
            <a:r>
              <a:rPr lang="cs-CZ" dirty="0" smtClean="0"/>
              <a:t>http://cs.wikipedia.org/wiki/Halloween</a:t>
            </a:r>
          </a:p>
          <a:p>
            <a:pPr rtl="0"/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E10D78-AAAD-4EAC-BE3B-30B61FD58D8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95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99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421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713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242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929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041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62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189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776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953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690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034DF-C1C1-430C-AA8C-2FF03881A43C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696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4.png"/><Relationship Id="rId7" Type="http://schemas.openxmlformats.org/officeDocument/2006/relationships/image" Target="../media/image6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microsoft.com/office/2007/relationships/hdphoto" Target="../media/hdphoto1.wdp"/><Relationship Id="rId9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11.png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5" Type="http://schemas.openxmlformats.org/officeDocument/2006/relationships/image" Target="../media/image13.png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hyperlink" Target="http://www.wpclipart.com/holiday/halloween/Jack_O_Lantern/carving_ideas/pumpkin_happy_one_tooth.png.html" TargetMode="External"/><Relationship Id="rId18" Type="http://schemas.openxmlformats.org/officeDocument/2006/relationships/image" Target="../media/image21.png"/><Relationship Id="rId3" Type="http://schemas.openxmlformats.org/officeDocument/2006/relationships/hyperlink" Target="http://www.wpclipart.com/holiday/halloween/Jack_O_Lantern/carving_ideas/pumpkin_Oh_No.png.html" TargetMode="External"/><Relationship Id="rId21" Type="http://schemas.openxmlformats.org/officeDocument/2006/relationships/image" Target="../media/image23.wmf"/><Relationship Id="rId7" Type="http://schemas.openxmlformats.org/officeDocument/2006/relationships/hyperlink" Target="http://www.wpclipart.com/holiday/halloween/Jack_O_Lantern/carving_ideas/pumpkin_cyclops.png.html" TargetMode="External"/><Relationship Id="rId12" Type="http://schemas.openxmlformats.org/officeDocument/2006/relationships/image" Target="../media/image18.png"/><Relationship Id="rId17" Type="http://schemas.openxmlformats.org/officeDocument/2006/relationships/hyperlink" Target="http://www.wpclipart.com/holiday/halloween/Jack_O_Lantern/carving_ideas/pumpkin_sad_fangs.png.html" TargetMode="External"/><Relationship Id="rId2" Type="http://schemas.openxmlformats.org/officeDocument/2006/relationships/image" Target="../media/image3.wmf"/><Relationship Id="rId16" Type="http://schemas.openxmlformats.org/officeDocument/2006/relationships/image" Target="../media/image20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hyperlink" Target="http://www.wpclipart.com/holiday/halloween/Jack_O_Lantern/carving_ideas/pumpkin_grinning.png.html" TargetMode="External"/><Relationship Id="rId5" Type="http://schemas.openxmlformats.org/officeDocument/2006/relationships/hyperlink" Target="http://www.wpclipart.com/holiday/halloween/Jack_O_Lantern/carving_ideas/pumpkin_crying.png.html" TargetMode="External"/><Relationship Id="rId15" Type="http://schemas.openxmlformats.org/officeDocument/2006/relationships/hyperlink" Target="http://www.wpclipart.com/holiday/halloween/Jack_O_Lantern/carving_ideas/pumpkin_mean.png.html" TargetMode="External"/><Relationship Id="rId10" Type="http://schemas.openxmlformats.org/officeDocument/2006/relationships/image" Target="../media/image17.png"/><Relationship Id="rId19" Type="http://schemas.openxmlformats.org/officeDocument/2006/relationships/hyperlink" Target="http://www.wpclipart.com/holiday/halloween/Jack_O_Lantern/carving_ideas/pumpkin_scared.png.html" TargetMode="External"/><Relationship Id="rId4" Type="http://schemas.openxmlformats.org/officeDocument/2006/relationships/image" Target="../media/image14.png"/><Relationship Id="rId9" Type="http://schemas.openxmlformats.org/officeDocument/2006/relationships/hyperlink" Target="http://www.wpclipart.com/holiday/halloween/Jack_O_Lantern/carving_ideas/pumpkin_evil.png.html" TargetMode="External"/><Relationship Id="rId1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27.png"/><Relationship Id="rId4" Type="http://schemas.openxmlformats.org/officeDocument/2006/relationships/image" Target="../media/image26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" TargetMode="External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hyperlink" Target="http://www.wpclipart.com/holiday/halloween/Jack_O_Lantern/carving_ideas/pumpkin_not_carv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pclipart.com/phps.php?q=pumpkin" TargetMode="External"/><Relationship Id="rId5" Type="http://schemas.openxmlformats.org/officeDocument/2006/relationships/image" Target="../media/image29.png"/><Relationship Id="rId4" Type="http://schemas.openxmlformats.org/officeDocument/2006/relationships/hyperlink" Target="http://www.wpclipart.com/holiday/halloween/Jack_O_Lantern/carving_ideas/pumpkin_happy_one_toot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8273138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VY_22_INOVACE_AJ.3.1-13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Halloween </a:t>
                      </a:r>
                      <a:r>
                        <a:rPr lang="cs-CZ" sz="2000" smtClean="0"/>
                        <a:t> 1</a:t>
                      </a:r>
                      <a:endParaRPr lang="cs-CZ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921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b="1" dirty="0" smtClean="0"/>
              <a:t>Autor</a:t>
            </a:r>
            <a:r>
              <a:rPr lang="cs-CZ" sz="2000" dirty="0" smtClean="0"/>
              <a:t>:			Mgr. Hana </a:t>
            </a:r>
            <a:r>
              <a:rPr lang="cs-CZ" sz="2000" dirty="0" err="1" smtClean="0"/>
              <a:t>Klimíčková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</a:t>
            </a:r>
            <a:r>
              <a:rPr lang="cs-CZ" sz="2000" dirty="0" smtClean="0"/>
              <a:t> </a:t>
            </a:r>
            <a:r>
              <a:rPr lang="cs-CZ" sz="2000" b="1" dirty="0" smtClean="0"/>
              <a:t>vytvoření</a:t>
            </a:r>
            <a:r>
              <a:rPr lang="cs-CZ" sz="2000" dirty="0" smtClean="0"/>
              <a:t>:		říjen 2011</a:t>
            </a:r>
          </a:p>
          <a:p>
            <a:pPr marL="0" indent="0">
              <a:buNone/>
            </a:pPr>
            <a:r>
              <a:rPr lang="cs-CZ" sz="2000" b="1" dirty="0" smtClean="0"/>
              <a:t>Ročník</a:t>
            </a:r>
            <a:r>
              <a:rPr lang="cs-CZ" sz="2000" dirty="0" smtClean="0"/>
              <a:t>:			3. (1. stupeň, 1 období)</a:t>
            </a:r>
          </a:p>
          <a:p>
            <a:pPr marL="0" indent="0">
              <a:buNone/>
            </a:pPr>
            <a:r>
              <a:rPr lang="cs-CZ" sz="2000" b="1" dirty="0" smtClean="0"/>
              <a:t>Vzdělávací</a:t>
            </a:r>
            <a:r>
              <a:rPr lang="cs-CZ" sz="2000" dirty="0" smtClean="0"/>
              <a:t> </a:t>
            </a:r>
            <a:r>
              <a:rPr lang="cs-CZ" sz="2000" b="1" dirty="0" smtClean="0"/>
              <a:t>oblast</a:t>
            </a:r>
            <a:r>
              <a:rPr lang="cs-CZ" sz="2000" dirty="0" smtClean="0"/>
              <a:t>:		Jazyk a jazyková komunikace, cizí jazyk, angličtina</a:t>
            </a:r>
          </a:p>
          <a:p>
            <a:pPr marL="0" indent="0">
              <a:buNone/>
            </a:pPr>
            <a:r>
              <a:rPr lang="cs-CZ" sz="2000" dirty="0" smtClean="0"/>
              <a:t>			Halloween </a:t>
            </a:r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		</a:t>
            </a:r>
          </a:p>
          <a:p>
            <a:pPr marL="0" indent="0">
              <a:buNone/>
            </a:pPr>
            <a:r>
              <a:rPr lang="cs-CZ" sz="2000" dirty="0" smtClean="0"/>
              <a:t>Prezentace  symbolů, zvyků a tradic spojených s oslavou svátku Halloween. Součástí prezentace je také básnička „</a:t>
            </a:r>
            <a:r>
              <a:rPr lang="cs-CZ" sz="2000" dirty="0" err="1" smtClean="0"/>
              <a:t>Pumpkin</a:t>
            </a:r>
            <a:r>
              <a:rPr lang="cs-CZ" sz="2000" dirty="0" smtClean="0"/>
              <a:t>“.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r>
              <a:rPr lang="cs-CZ" sz="2000" b="1" dirty="0"/>
              <a:t>Metodické </a:t>
            </a:r>
            <a:r>
              <a:rPr lang="cs-CZ" sz="2000" b="1" dirty="0" smtClean="0"/>
              <a:t>poznámky:</a:t>
            </a:r>
          </a:p>
          <a:p>
            <a:pPr marL="0" indent="0">
              <a:buNone/>
            </a:pPr>
            <a:r>
              <a:rPr lang="cs-CZ" sz="2000" dirty="0" err="1" smtClean="0"/>
              <a:t>Rhyme</a:t>
            </a:r>
            <a:r>
              <a:rPr lang="cs-CZ" sz="2000" dirty="0" smtClean="0"/>
              <a:t>: snímek 5 a 6.</a:t>
            </a:r>
          </a:p>
          <a:p>
            <a:pPr marL="0" indent="0">
              <a:buNone/>
            </a:pPr>
            <a:r>
              <a:rPr lang="cs-CZ" sz="2000" dirty="0" smtClean="0"/>
              <a:t>Při </a:t>
            </a:r>
            <a:r>
              <a:rPr lang="cs-CZ" sz="2000" dirty="0"/>
              <a:t>rytmickém odříkávání prvních dvou řádků zvedáme ruce z připažení, jako bychom chtěli ukázat velkou kulatou tlustou dýni. Během odříkávání třetího řádku se otočíme kolem své osy o 360° (měníme se v lucernu). V posledním řádku, při slovech „just </a:t>
            </a:r>
            <a:r>
              <a:rPr lang="cs-CZ" sz="2000" dirty="0" err="1"/>
              <a:t>like</a:t>
            </a:r>
            <a:r>
              <a:rPr lang="cs-CZ" sz="2000" dirty="0"/>
              <a:t> </a:t>
            </a:r>
            <a:r>
              <a:rPr lang="cs-CZ" sz="2000" dirty="0" err="1"/>
              <a:t>that</a:t>
            </a:r>
            <a:r>
              <a:rPr lang="cs-CZ" sz="2000" dirty="0"/>
              <a:t>“, třikrát tleskneme.</a:t>
            </a:r>
          </a:p>
          <a:p>
            <a:pPr marL="0" indent="0">
              <a:buNone/>
            </a:pPr>
            <a:r>
              <a:rPr lang="cs-CZ" sz="2000" dirty="0"/>
              <a:t>Pozn.: tuto básničku znám již tak dlouho, že si nepamatuji, odkud byla převzata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Informace k oslavě tohoto svátku jsou v poznámkách pod snímkem 3.</a:t>
            </a:r>
            <a:endParaRPr lang="cs-CZ" sz="20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9864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ka\AppData\Local\Microsoft\Windows\Temporary Internet Files\Content.IE5\2OWG49G3\MP9004227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2576" y="0"/>
            <a:ext cx="1018862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34819" y="692696"/>
            <a:ext cx="6687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CC66"/>
                </a:solidFill>
              </a:rPr>
              <a:t>HALLOWEEN</a:t>
            </a:r>
            <a:endParaRPr lang="cs-CZ" sz="9600" b="1" dirty="0">
              <a:solidFill>
                <a:srgbClr val="FFCC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03748" y="5517232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C66"/>
                </a:solidFill>
              </a:rPr>
              <a:t>31st </a:t>
            </a:r>
            <a:r>
              <a:rPr lang="cs-CZ" sz="6000" b="1" dirty="0" err="1" smtClean="0">
                <a:solidFill>
                  <a:srgbClr val="FFCC66"/>
                </a:solidFill>
              </a:rPr>
              <a:t>October</a:t>
            </a:r>
            <a:endParaRPr lang="cs-CZ" sz="6000" b="1" dirty="0">
              <a:solidFill>
                <a:srgbClr val="FFCC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12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80717" y="1268760"/>
            <a:ext cx="2582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Symbols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67" b="94500" l="1167" r="99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792" y="2192090"/>
            <a:ext cx="2700000" cy="27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33" b="94167" l="1500" r="98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92090"/>
            <a:ext cx="2700000" cy="27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472514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pumpkin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3654088" y="4725144"/>
            <a:ext cx="44183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en-US" sz="4000" b="1" dirty="0"/>
              <a:t>	</a:t>
            </a:r>
            <a:r>
              <a:rPr lang="en-US" sz="4000" b="1" dirty="0" smtClean="0"/>
              <a:t>Jack</a:t>
            </a:r>
            <a:r>
              <a:rPr lang="cs-CZ" sz="4000" b="1" dirty="0" smtClean="0"/>
              <a:t>-</a:t>
            </a:r>
            <a:r>
              <a:rPr lang="en-US" sz="4000" b="1" dirty="0" smtClean="0"/>
              <a:t>O</a:t>
            </a:r>
            <a:r>
              <a:rPr lang="cs-CZ" sz="4000" b="1" dirty="0" smtClean="0"/>
              <a:t>-</a:t>
            </a:r>
            <a:r>
              <a:rPr lang="en-US" sz="4000" b="1" dirty="0" smtClean="0"/>
              <a:t>Lantern</a:t>
            </a:r>
            <a:endParaRPr lang="cs-CZ" sz="4000" b="1" dirty="0"/>
          </a:p>
        </p:txBody>
      </p:sp>
      <p:pic>
        <p:nvPicPr>
          <p:cNvPr id="1033" name="Picture 9" descr="C:\Users\Hanka\AppData\Local\Microsoft\Windows\Temporary Internet Files\Content.IE5\KO54URO1\MM900041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9668">
            <a:off x="3825885" y="2277805"/>
            <a:ext cx="1590675" cy="1123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ka\AppData\Local\Microsoft\Windows\Temporary Internet Files\Content.IE5\EUPNUEW6\MM900041128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7446">
            <a:off x="5446332" y="1147901"/>
            <a:ext cx="3133040" cy="132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ka\AppData\Local\Microsoft\Windows\Temporary Internet Files\Content.IE5\WAO8ZA0A\MM900041127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01788">
            <a:off x="1151586" y="1226713"/>
            <a:ext cx="936173" cy="117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ka\AppData\Local\Microsoft\Windows\Temporary Internet Files\Content.IE5\EUPNUEW6\MC90043620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5751" flipH="1">
            <a:off x="7106278" y="1587882"/>
            <a:ext cx="581301" cy="820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77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333" b="94167" l="1500" r="98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000" y="2259000"/>
            <a:ext cx="2340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81152" y="1268760"/>
            <a:ext cx="197047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Learn</a:t>
            </a:r>
            <a:r>
              <a:rPr lang="cs-CZ" sz="20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000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</a:t>
            </a:r>
            <a:r>
              <a:rPr lang="cs-CZ" sz="20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000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rhyme</a:t>
            </a:r>
            <a:r>
              <a:rPr lang="cs-CZ" sz="20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  <a:endParaRPr lang="cs-CZ" sz="2000" cap="none" spc="0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67" b="94500" l="1167" r="99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000" y="2259000"/>
            <a:ext cx="2340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397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3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0"/>
                            </p:stCondLst>
                            <p:childTnLst>
                              <p:par>
                                <p:cTn id="1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3000"/>
                            </p:stCondLst>
                            <p:childTnLst>
                              <p:par>
                                <p:cTn id="14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5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333" b="94167" l="1500" r="98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943" y="3789040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37136" y="1268760"/>
            <a:ext cx="197047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Learn</a:t>
            </a:r>
            <a:r>
              <a:rPr lang="cs-CZ" sz="20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000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</a:t>
            </a:r>
            <a:r>
              <a:rPr lang="cs-CZ" sz="20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000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rhyme</a:t>
            </a:r>
            <a:r>
              <a:rPr lang="cs-CZ" sz="20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  <a:endParaRPr lang="cs-CZ" sz="2000" cap="none" spc="0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67" b="94500" l="1167" r="99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732" y="1196752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2235660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Pumpkin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pumpkin</a:t>
            </a:r>
            <a:r>
              <a:rPr lang="cs-CZ" sz="3200" b="1" dirty="0" smtClean="0"/>
              <a:t>,</a:t>
            </a:r>
          </a:p>
          <a:p>
            <a:r>
              <a:rPr lang="cs-CZ" sz="3200" b="1" dirty="0" err="1" smtClean="0"/>
              <a:t>round</a:t>
            </a:r>
            <a:r>
              <a:rPr lang="cs-CZ" sz="3200" b="1" dirty="0" smtClean="0"/>
              <a:t> and fat, </a:t>
            </a:r>
            <a:r>
              <a:rPr lang="cs-CZ" sz="3200" b="1" dirty="0" err="1" smtClean="0"/>
              <a:t>round</a:t>
            </a:r>
            <a:r>
              <a:rPr lang="cs-CZ" sz="3200" b="1" dirty="0" smtClean="0"/>
              <a:t> and fat, </a:t>
            </a:r>
            <a:r>
              <a:rPr lang="cs-CZ" sz="3200" b="1" dirty="0" err="1" smtClean="0"/>
              <a:t>round</a:t>
            </a:r>
            <a:r>
              <a:rPr lang="cs-CZ" sz="3200" b="1" dirty="0" smtClean="0"/>
              <a:t> and fat.</a:t>
            </a:r>
          </a:p>
          <a:p>
            <a:endParaRPr lang="cs-CZ" sz="3200" b="1" dirty="0" smtClean="0"/>
          </a:p>
          <a:p>
            <a:r>
              <a:rPr lang="cs-CZ" sz="3200" b="1" dirty="0" err="1" smtClean="0"/>
              <a:t>Turn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into</a:t>
            </a:r>
            <a:r>
              <a:rPr lang="cs-CZ" sz="3200" b="1" dirty="0" smtClean="0"/>
              <a:t> a Jack-O-</a:t>
            </a:r>
            <a:r>
              <a:rPr lang="cs-CZ" sz="3200" b="1" dirty="0" err="1" smtClean="0"/>
              <a:t>Lantern</a:t>
            </a:r>
            <a:r>
              <a:rPr lang="cs-CZ" sz="3200" b="1" dirty="0" smtClean="0"/>
              <a:t>.</a:t>
            </a:r>
          </a:p>
          <a:p>
            <a:r>
              <a:rPr lang="cs-CZ" sz="3200" b="1" dirty="0" smtClean="0"/>
              <a:t>Just </a:t>
            </a:r>
            <a:r>
              <a:rPr lang="cs-CZ" sz="3200" b="1" dirty="0" err="1" smtClean="0"/>
              <a:t>like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that</a:t>
            </a:r>
            <a:r>
              <a:rPr lang="cs-CZ" sz="3200" b="1" dirty="0"/>
              <a:t>.</a:t>
            </a:r>
            <a:endParaRPr lang="cs-CZ" sz="3200" b="1" dirty="0" smtClean="0"/>
          </a:p>
          <a:p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2293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62007" y="1052736"/>
            <a:ext cx="2635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Customs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64861" y="2780928"/>
            <a:ext cx="39757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pumpkin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lanterns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3711392" y="3367834"/>
            <a:ext cx="4243078" cy="2009289"/>
            <a:chOff x="1331640" y="1772816"/>
            <a:chExt cx="7047656" cy="4464496"/>
          </a:xfrm>
        </p:grpSpPr>
        <p:pic>
          <p:nvPicPr>
            <p:cNvPr id="9" name="Picture 4" descr="http://www.wpclipart.com/holiday/halloween/Jack_O_Lantern/carving_ideas/.cache/pumpkin_Oh_No.png">
              <a:hlinkClick r:id="rId3" tooltip="pumpkin_Oh_No.png"/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309320" y="1772816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0" name="Picture 5" descr="http://www.wpclipart.com/holiday/halloween/Jack_O_Lantern/carving_ideas/.cache/pumpkin_crying.png">
              <a:hlinkClick r:id="rId5" tooltip="pumpkin_crying.png"/>
            </p:cNvPr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236296" y="2852936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1" name="Picture 6" descr="http://www.wpclipart.com/holiday/halloween/Jack_O_Lantern/carving_ideas/.cache/pumpkin_cyclops.png">
              <a:hlinkClick r:id="rId7" tooltip="pumpkin_cyclops.png"/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236296" y="5085184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2" name="Picture 7" descr="http://www.wpclipart.com/holiday/halloween/Jack_O_Lantern/carving_ideas/.cache/pumpkin_evil.png">
              <a:hlinkClick r:id="rId9" tooltip="pumpkin_evil.png"/>
            </p:cNvPr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6300192" y="4005064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3" name="Picture 8" descr="http://www.wpclipart.com/holiday/halloween/Jack_O_Lantern/carving_ideas/.cache/pumpkin_grinning.png">
              <a:hlinkClick r:id="rId11" tooltip="pumpkin_grinning.png"/>
            </p:cNvPr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5292080" y="5085184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4" name="Picture 9" descr="http://www.wpclipart.com/holiday/halloween/Jack_O_Lantern/carving_ideas/.cache/pumpkin_happy_one_tooth.png">
              <a:hlinkClick r:id="rId13" tooltip="pumpkin_happy_one_tooth.png"/>
            </p:cNvPr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3212976" y="5094312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5" name="Picture 10" descr="http://www.wpclipart.com/holiday/halloween/Jack_O_Lantern/carving_ideas/.cache/pumpkin_mean.png">
              <a:hlinkClick r:id="rId15" tooltip="pumpkin_mean.png"/>
            </p:cNvPr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4283968" y="4005064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6" name="Picture 12" descr="http://www.wpclipart.com/holiday/halloween/Jack_O_Lantern/carving_ideas/.cache/pumpkin_sad_fangs.png">
              <a:hlinkClick r:id="rId17" tooltip="pumpkin_sad_fangs.png"/>
            </p:cNvPr>
            <p:cNvPicPr>
              <a:picLocks noChangeAspect="1" noChangeArrowheads="1"/>
            </p:cNvPicPr>
            <p:nvPr/>
          </p:nvPicPr>
          <p:blipFill>
            <a:blip r:embed="rId18" cstate="print"/>
            <a:srcRect/>
            <a:stretch>
              <a:fillRect/>
            </a:stretch>
          </p:blipFill>
          <p:spPr bwMode="auto">
            <a:xfrm>
              <a:off x="5220072" y="2924944"/>
              <a:ext cx="1143000" cy="1143000"/>
            </a:xfrm>
            <a:prstGeom prst="rect">
              <a:avLst/>
            </a:prstGeom>
            <a:noFill/>
          </p:spPr>
        </p:pic>
        <p:pic>
          <p:nvPicPr>
            <p:cNvPr id="17" name="Picture 13" descr="http://www.wpclipart.com/holiday/halloween/Jack_O_Lantern/carving_ideas/.cache/pumpkin_scared.png">
              <a:hlinkClick r:id="rId19" tooltip="pumpkin_scared.png"/>
            </p:cNvPr>
            <p:cNvPicPr>
              <a:picLocks noChangeAspect="1" noChangeArrowheads="1"/>
            </p:cNvPicPr>
            <p:nvPr/>
          </p:nvPicPr>
          <p:blipFill>
            <a:blip r:embed="rId20" cstate="print"/>
            <a:srcRect/>
            <a:stretch>
              <a:fillRect/>
            </a:stretch>
          </p:blipFill>
          <p:spPr bwMode="auto">
            <a:xfrm>
              <a:off x="1331640" y="5094312"/>
              <a:ext cx="1143000" cy="1143000"/>
            </a:xfrm>
            <a:prstGeom prst="rect">
              <a:avLst/>
            </a:prstGeom>
            <a:noFill/>
          </p:spPr>
        </p:pic>
      </p:grpSp>
      <p:pic>
        <p:nvPicPr>
          <p:cNvPr id="5122" name="Picture 2" descr="C:\Users\Hanka\AppData\Local\Microsoft\Windows\Temporary Internet Files\Content.IE5\KO54URO1\MC900383222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921" y="1753995"/>
            <a:ext cx="1714722" cy="258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36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Hanka\AppData\Local\Microsoft\Windows\Temporary Internet Files\Content.IE5\2OWG49G3\MP9004227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52" y="1006298"/>
            <a:ext cx="7503901" cy="499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96136" y="984939"/>
            <a:ext cx="2635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solidFill>
                  <a:srgbClr val="FF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Customs</a:t>
            </a:r>
            <a:endParaRPr lang="cs-CZ" sz="5400" b="1" cap="none" spc="0" dirty="0">
              <a:ln w="1905"/>
              <a:solidFill>
                <a:srgbClr val="FF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7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Hanka\AppData\Local\Microsoft\Windows\Temporary Internet Files\Content.IE5\WAO8ZA0A\MP9004227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62" y="1018349"/>
            <a:ext cx="3342419" cy="4773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95531" y="1004901"/>
            <a:ext cx="2635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Customs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8" name="Picture 4" descr="C:\Users\Hanka\AppData\Local\Microsoft\Windows\Temporary Internet Files\Content.IE5\EUPNUEW6\MC9004098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888" y="1466566"/>
            <a:ext cx="1670192" cy="1626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74281" y="3051182"/>
            <a:ext cx="34117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/>
              <a:t>“trick or treat</a:t>
            </a:r>
            <a:r>
              <a:rPr lang="en-US" sz="4000" b="1" dirty="0" smtClean="0"/>
              <a:t>”</a:t>
            </a:r>
            <a:endParaRPr lang="cs-CZ" sz="4000" b="1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438836" y="3624340"/>
            <a:ext cx="1800000" cy="1965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2060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ka\AppData\Local\Microsoft\Windows\Temporary Internet Files\Content.IE5\2OWG49G3\MP9004227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2576" y="0"/>
            <a:ext cx="1018862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40430" y="373899"/>
            <a:ext cx="8496944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200" b="1" dirty="0" smtClean="0">
                <a:solidFill>
                  <a:srgbClr val="FF9900"/>
                </a:solidFill>
                <a:latin typeface="+mj-lt"/>
                <a:ea typeface="+mj-ea"/>
                <a:cs typeface="+mj-cs"/>
              </a:rPr>
              <a:t>HAPPY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			</a:t>
            </a: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HALLOWEEN</a:t>
            </a:r>
            <a:r>
              <a:rPr lang="en-US" sz="7200" b="1" dirty="0" smtClean="0">
                <a:solidFill>
                  <a:srgbClr val="FF9900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0" lang="en-US" sz="7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9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!</a:t>
            </a:r>
            <a:endParaRPr kumimoji="0" lang="cs-CZ" sz="7200" b="1" i="0" u="none" strike="noStrike" kern="1200" cap="none" spc="0" normalizeH="0" baseline="0" noProof="0" dirty="0">
              <a:ln>
                <a:noFill/>
              </a:ln>
              <a:solidFill>
                <a:srgbClr val="FF99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0055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08115" y="1052368"/>
            <a:ext cx="78488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www.wpclipart.com/holiday/halloween/Jack_O_Lantern/carving_ideas/pumpkin_not_carved.jpg</a:t>
            </a:r>
            <a:endParaRPr lang="cs-CZ" sz="1400" dirty="0" smtClean="0"/>
          </a:p>
          <a:p>
            <a:endParaRPr lang="cs-CZ" sz="1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76" y="855296"/>
            <a:ext cx="676919" cy="676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30448" y="1898654"/>
            <a:ext cx="816676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www.wpclipart.com/holiday/halloween/Jack_O_Lantern/carving_ideas/pumpkin_happy_one_tooth.jpg</a:t>
            </a:r>
            <a:endParaRPr lang="cs-CZ" sz="1400" dirty="0" smtClean="0"/>
          </a:p>
          <a:p>
            <a:endParaRPr lang="cs-CZ" sz="1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76" y="1772816"/>
            <a:ext cx="774897" cy="774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2991829"/>
            <a:ext cx="559836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400" dirty="0">
                <a:hlinkClick r:id="rId6"/>
              </a:rPr>
              <a:t>http://www.wpclipart.com/phps.php?q=pumpkin</a:t>
            </a:r>
            <a:endParaRPr lang="cs-CZ" sz="1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76" y="2780928"/>
            <a:ext cx="852514" cy="729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29" y="116632"/>
            <a:ext cx="9266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829" y="485964"/>
            <a:ext cx="64197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2011-10-28]. </a:t>
            </a:r>
            <a:r>
              <a:rPr lang="cs-CZ" dirty="0"/>
              <a:t>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829" y="4005064"/>
            <a:ext cx="3532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Další obrázky: sada Microsoft Office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538078" y="4018730"/>
            <a:ext cx="275816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office.microsoft.com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4488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437</TotalTime>
  <Words>295</Words>
  <Application>Microsoft Office PowerPoint</Application>
  <PresentationFormat>Předvádění na obrazovce (4:3)</PresentationFormat>
  <Paragraphs>59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Hanka</dc:creator>
  <cp:lastModifiedBy>Hanka</cp:lastModifiedBy>
  <cp:revision>68</cp:revision>
  <dcterms:created xsi:type="dcterms:W3CDTF">2011-10-28T14:23:51Z</dcterms:created>
  <dcterms:modified xsi:type="dcterms:W3CDTF">2012-05-12T15:19:58Z</dcterms:modified>
</cp:coreProperties>
</file>