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61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DBD6D28-6AC4-4B77-A192-8B2CD91717C7}" type="datetimeFigureOut">
              <a:rPr lang="cs-CZ" smtClean="0"/>
              <a:pPr/>
              <a:t>8.7.2012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4365625"/>
            <a:ext cx="4284663" cy="9350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  </a:t>
            </a:r>
            <a:endParaRPr lang="cs-CZ" sz="2800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6632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23928" y="476672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>VY_32_INOVACE_NJ.8.A.18_slovesa_se_zmenou_kmenove_samohlasky</a:t>
            </a: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Datum: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15. 4.  2012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osmý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Vzdělávací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oblast: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Jazyk a jazyková komunikace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Německý jazyk</a:t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Název: Slovesa se změnou kmenové samohlásky – časování, věty</a:t>
            </a:r>
            <a:b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Název projektu: PRIMA ŠKOLA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805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23528" y="4941168"/>
            <a:ext cx="43509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Anotace : Německý jazyk pro 8. ročník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slovesa se změnou kmenové samohlásky,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č</a:t>
            </a:r>
            <a:r>
              <a:rPr lang="cs-CZ" b="1" smtClean="0">
                <a:solidFill>
                  <a:schemeClr val="accent1">
                    <a:lumMod val="50000"/>
                  </a:schemeClr>
                </a:solidFill>
              </a:rPr>
              <a:t>asování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, věty , pravopis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Němčina pro 8. třídu – slovesa se změnou kmenové samohlásky. 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PAMATUJ</a:t>
            </a:r>
          </a:p>
          <a:p>
            <a:endParaRPr lang="cs-CZ" b="1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Některá slovesa mění při časování ve 2. a 3. osobě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	jednotného čísla kmenovou samohlásku. Jsou to např. 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slovesa: </a:t>
            </a:r>
            <a:endParaRPr lang="cs-CZ" b="1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tx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	</a:t>
            </a:r>
            <a:r>
              <a:rPr lang="cs-CZ" b="1" dirty="0" err="1" smtClean="0">
                <a:solidFill>
                  <a:schemeClr val="tx2">
                    <a:lumMod val="10000"/>
                  </a:schemeClr>
                </a:solidFill>
              </a:rPr>
              <a:t>essen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10000"/>
                  </a:schemeClr>
                </a:solidFill>
              </a:rPr>
              <a:t>helfen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10000"/>
                  </a:schemeClr>
                </a:solidFill>
              </a:rPr>
              <a:t>schlafen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10000"/>
                  </a:schemeClr>
                </a:solidFill>
              </a:rPr>
              <a:t>lesen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2">
                    <a:lumMod val="10000"/>
                  </a:schemeClr>
                </a:solidFill>
              </a:rPr>
              <a:t>sprechen</a:t>
            </a:r>
            <a:r>
              <a:rPr lang="cs-CZ" b="1" dirty="0" smtClean="0">
                <a:solidFill>
                  <a:schemeClr val="tx2">
                    <a:lumMod val="10000"/>
                  </a:schemeClr>
                </a:solidFill>
              </a:rPr>
              <a:t> aj.</a:t>
            </a:r>
            <a:endParaRPr lang="cs-CZ" b="1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026" name="Picture 2" descr="C:\Users\Petr\AppData\Local\Microsoft\Windows\Temporary Internet Files\Content.IE5\VEI18XOL\MC9000589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484784"/>
            <a:ext cx="1852574" cy="1726387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Němčina pro 8. třídu – časování nepravidelných sloves.  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	</a:t>
            </a:r>
            <a:r>
              <a:rPr lang="cs-CZ" sz="2800" b="1" u="sng" dirty="0" smtClean="0"/>
              <a:t>Sloveso </a:t>
            </a:r>
            <a:r>
              <a:rPr lang="cs-CZ" sz="2800" b="1" u="sng" dirty="0" err="1" smtClean="0"/>
              <a:t>essen</a:t>
            </a:r>
            <a:r>
              <a:rPr lang="cs-CZ" sz="2800" b="1" u="sng" dirty="0" smtClean="0"/>
              <a:t> – jíst.</a:t>
            </a:r>
          </a:p>
          <a:p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esse</a:t>
            </a:r>
            <a:endParaRPr lang="cs-CZ" sz="28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Du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sst</a:t>
            </a:r>
            <a:endParaRPr lang="cs-CZ" sz="28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Er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sie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es </a:t>
            </a:r>
            <a:r>
              <a:rPr lang="cs-CZ" sz="2800" b="1" dirty="0" err="1" smtClean="0">
                <a:solidFill>
                  <a:srgbClr val="FF0000"/>
                </a:solidFill>
              </a:rPr>
              <a:t>i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sst</a:t>
            </a:r>
            <a:endParaRPr lang="cs-CZ" sz="28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endParaRPr lang="cs-CZ" sz="28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Wir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essen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</a:p>
          <a:p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Ihr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esst</a:t>
            </a:r>
            <a:endParaRPr lang="cs-CZ" sz="28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sie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essen</a:t>
            </a:r>
            <a:endParaRPr lang="cs-CZ" sz="28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Sie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</a:rPr>
              <a:t>essen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endParaRPr lang="cs-CZ" sz="2800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u="sng" dirty="0" smtClean="0"/>
              <a:t>Sloveso </a:t>
            </a:r>
            <a:r>
              <a:rPr lang="cs-CZ" sz="2400" b="1" u="sng" dirty="0" err="1" smtClean="0"/>
              <a:t>helfen</a:t>
            </a:r>
            <a:r>
              <a:rPr lang="cs-CZ" sz="2400" b="1" u="sng" dirty="0" smtClean="0"/>
              <a:t> – pomáhat</a:t>
            </a:r>
            <a:r>
              <a:rPr lang="cs-CZ" sz="2800" b="1" dirty="0" smtClean="0"/>
              <a:t>.</a:t>
            </a:r>
          </a:p>
          <a:p>
            <a:pPr>
              <a:buFont typeface="Courier New" pitchFamily="49" charset="0"/>
              <a:buChar char="o"/>
            </a:pP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helfe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Du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2800" b="1" dirty="0" err="1" smtClean="0">
                <a:solidFill>
                  <a:srgbClr val="FF0000"/>
                </a:solidFill>
              </a:rPr>
              <a:t>i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lfst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Er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es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h</a:t>
            </a:r>
            <a:r>
              <a:rPr lang="cs-CZ" sz="2800" b="1" dirty="0" err="1" smtClean="0">
                <a:solidFill>
                  <a:srgbClr val="FF0000"/>
                </a:solidFill>
              </a:rPr>
              <a:t>i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lft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Wir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helfen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Ihr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helft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helfen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helfen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Němčina pro 8. třídu – časování nepravidelných sloves.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smtClean="0"/>
              <a:t>	Sloveso </a:t>
            </a:r>
            <a:r>
              <a:rPr lang="cs-CZ" b="1" u="sng" dirty="0" err="1" smtClean="0"/>
              <a:t>lesen</a:t>
            </a:r>
            <a:r>
              <a:rPr lang="cs-CZ" b="1" u="sng" dirty="0" smtClean="0"/>
              <a:t> – číst.</a:t>
            </a: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Ich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lese</a:t>
            </a: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Du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l</a:t>
            </a:r>
            <a:r>
              <a:rPr lang="cs-CZ" b="1" u="sng" dirty="0" err="1" smtClean="0">
                <a:solidFill>
                  <a:srgbClr val="FF0000"/>
                </a:solidFill>
              </a:rPr>
              <a:t>i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est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Er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, es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l</a:t>
            </a:r>
            <a:r>
              <a:rPr lang="cs-CZ" b="1" u="sng" dirty="0" err="1" smtClean="0">
                <a:solidFill>
                  <a:srgbClr val="FF0000"/>
                </a:solidFill>
              </a:rPr>
              <a:t>i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est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Wir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lesen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Ihr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lest</a:t>
            </a: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lesen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lesen</a:t>
            </a:r>
            <a:endParaRPr lang="cs-CZ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</a:rPr>
              <a:t>Sloveso </a:t>
            </a:r>
            <a:r>
              <a:rPr lang="cs-CZ" b="1" u="sng" dirty="0" err="1" smtClean="0">
                <a:solidFill>
                  <a:srgbClr val="92D050"/>
                </a:solidFill>
              </a:rPr>
              <a:t>schlafen</a:t>
            </a:r>
            <a:r>
              <a:rPr lang="cs-CZ" b="1" u="sng" dirty="0" smtClean="0">
                <a:solidFill>
                  <a:srgbClr val="92D050"/>
                </a:solidFill>
              </a:rPr>
              <a:t> – spát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Ich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schlafe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Du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schl</a:t>
            </a:r>
            <a:r>
              <a:rPr lang="cs-CZ" b="1" u="sng" dirty="0" err="1" smtClean="0">
                <a:solidFill>
                  <a:srgbClr val="FF0000"/>
                </a:solidFill>
              </a:rPr>
              <a:t>ä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fst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Er,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es,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schl</a:t>
            </a:r>
            <a:r>
              <a:rPr lang="cs-CZ" b="1" u="sng" dirty="0" err="1" smtClean="0">
                <a:solidFill>
                  <a:srgbClr val="FF0000"/>
                </a:solidFill>
              </a:rPr>
              <a:t>ä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ft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Wir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schlafen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Ihr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schlaft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schlafen</a:t>
            </a:r>
            <a:endParaRPr lang="cs-CZ" b="1" u="sng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b="1" u="sng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u="sng" dirty="0" err="1" smtClean="0">
                <a:solidFill>
                  <a:schemeClr val="bg2">
                    <a:lumMod val="10000"/>
                  </a:schemeClr>
                </a:solidFill>
              </a:rPr>
              <a:t>schlafen</a:t>
            </a:r>
            <a:endParaRPr lang="cs-CZ" b="1" u="sng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Němčina pro 8. třídu – nepravidelná slovesa ve větách.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Co jíš rád k snídani ? </a:t>
            </a:r>
          </a:p>
          <a:p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Was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isst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du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gern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zum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Frühstück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?</a:t>
            </a:r>
          </a:p>
          <a:p>
            <a:endParaRPr lang="cs-CZ" sz="2800" b="1" dirty="0" smtClean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Co snídá rád tvůj táta ?</a:t>
            </a:r>
          </a:p>
          <a:p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Was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isst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gern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zum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Frühstück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75000"/>
                  </a:schemeClr>
                </a:solidFill>
              </a:rPr>
              <a:t>dein</a:t>
            </a: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</a:p>
          <a:p>
            <a:pPr lvl="1">
              <a:buNone/>
            </a:pPr>
            <a:r>
              <a:rPr lang="cs-CZ" sz="2800" b="1" dirty="0" smtClean="0">
                <a:solidFill>
                  <a:schemeClr val="tx1">
                    <a:lumMod val="75000"/>
                  </a:schemeClr>
                </a:solidFill>
              </a:rPr>
              <a:t>Vater ? </a:t>
            </a:r>
            <a:endParaRPr lang="cs-CZ" sz="2800" b="1" dirty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2053" name="Picture 5" descr="C:\Users\Petr\AppData\Local\Microsoft\Windows\Temporary Internet Files\Content.IE5\VEI18XOL\MC9002514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132856"/>
            <a:ext cx="1821485" cy="1794967"/>
          </a:xfrm>
          <a:prstGeom prst="rect">
            <a:avLst/>
          </a:prstGeom>
          <a:noFill/>
        </p:spPr>
      </p:pic>
      <p:pic>
        <p:nvPicPr>
          <p:cNvPr id="2054" name="Picture 6" descr="C:\Users\Petr\AppData\Local\Microsoft\Windows\Temporary Internet Files\Content.IE5\BSKF8SRE\MC9002337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221088"/>
            <a:ext cx="2317687" cy="2133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Němčina pro 8. třídu – nepravidelná slovesa ve větách.</a:t>
            </a:r>
            <a:b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Vysvětli pravopis a použití členů před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podst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. jmény.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Ich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h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lfe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oft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dem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Vater in </a:t>
            </a:r>
            <a:r>
              <a:rPr lang="cs-CZ" b="1" dirty="0" smtClean="0">
                <a:solidFill>
                  <a:srgbClr val="FF0000"/>
                </a:solidFill>
              </a:rPr>
              <a:t>der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Garage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.</a:t>
            </a:r>
          </a:p>
          <a:p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H</a:t>
            </a:r>
            <a:r>
              <a:rPr lang="cs-CZ" b="1" dirty="0" err="1" smtClean="0">
                <a:solidFill>
                  <a:srgbClr val="FF0000"/>
                </a:solidFill>
              </a:rPr>
              <a:t>i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lfst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du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auch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zu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Hause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?</a:t>
            </a:r>
          </a:p>
          <a:p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Ja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ich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h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lfe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der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Mutter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in </a:t>
            </a:r>
            <a:r>
              <a:rPr lang="cs-CZ" b="1" dirty="0" err="1" smtClean="0">
                <a:solidFill>
                  <a:srgbClr val="FF0000"/>
                </a:solidFill>
              </a:rPr>
              <a:t>dem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Garten</a:t>
            </a:r>
            <a:endParaRPr lang="cs-CZ" b="1" dirty="0" smtClean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Wir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h</a:t>
            </a:r>
            <a:r>
              <a:rPr lang="cs-CZ" b="1" dirty="0" err="1" smtClean="0">
                <a:solidFill>
                  <a:srgbClr val="FF0000"/>
                </a:solidFill>
              </a:rPr>
              <a:t>e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lfen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unserer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1">
                    <a:lumMod val="75000"/>
                  </a:schemeClr>
                </a:solidFill>
              </a:rPr>
              <a:t>Oma</a:t>
            </a: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tx1">
                  <a:lumMod val="75000"/>
                </a:schemeClr>
              </a:solidFill>
            </a:endParaRPr>
          </a:p>
        </p:txBody>
      </p:sp>
      <p:pic>
        <p:nvPicPr>
          <p:cNvPr id="3079" name="Picture 7" descr="C:\Users\Petr\AppData\Local\Microsoft\Windows\Temporary Internet Files\Content.IE5\BSKF8SRE\MC9002331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988840"/>
            <a:ext cx="1652257" cy="1948004"/>
          </a:xfrm>
          <a:prstGeom prst="rect">
            <a:avLst/>
          </a:prstGeom>
          <a:noFill/>
        </p:spPr>
      </p:pic>
      <p:pic>
        <p:nvPicPr>
          <p:cNvPr id="3080" name="Picture 8" descr="C:\Users\Petr\AppData\Local\Microsoft\Windows\Temporary Internet Files\Content.IE5\ATHHU0PU\MC9002807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3933056"/>
            <a:ext cx="2252804" cy="2260349"/>
          </a:xfrm>
          <a:prstGeom prst="rect">
            <a:avLst/>
          </a:prstGeom>
          <a:noFill/>
        </p:spPr>
      </p:pic>
      <p:pic>
        <p:nvPicPr>
          <p:cNvPr id="3081" name="Picture 9" descr="C:\Users\Petr\AppData\Local\Microsoft\Windows\Temporary Internet Files\Content.IE5\1WML7GJC\MC9004380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916832"/>
            <a:ext cx="1920875" cy="1847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Němčina pro 8. třídu. Všímej si změn kmenové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samohl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Jak se tady mluví ?</a:t>
            </a:r>
          </a:p>
          <a:p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spr</a:t>
            </a:r>
            <a:r>
              <a:rPr lang="cs-CZ" b="1" dirty="0" err="1" smtClean="0">
                <a:solidFill>
                  <a:srgbClr val="FF0000"/>
                </a:solidFill>
              </a:rPr>
              <a:t>i</a:t>
            </a:r>
            <a:r>
              <a:rPr lang="cs-CZ" b="1" dirty="0" err="1" smtClean="0"/>
              <a:t>cht</a:t>
            </a:r>
            <a:r>
              <a:rPr lang="cs-CZ" b="1" dirty="0" smtClean="0"/>
              <a:t> man </a:t>
            </a:r>
            <a:r>
              <a:rPr lang="cs-CZ" b="1" dirty="0" err="1" smtClean="0"/>
              <a:t>hier</a:t>
            </a:r>
            <a:r>
              <a:rPr lang="cs-CZ" b="1" dirty="0" smtClean="0"/>
              <a:t> ?  </a:t>
            </a:r>
            <a:endParaRPr lang="cs-CZ" b="1" dirty="0"/>
          </a:p>
        </p:txBody>
      </p:sp>
      <p:pic>
        <p:nvPicPr>
          <p:cNvPr id="4100" name="Picture 4" descr="C:\Users\Petr\AppData\Local\Microsoft\Windows\Temporary Internet Files\Content.IE5\BSKF8SRE\MC90044146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988840"/>
            <a:ext cx="2742857" cy="2742857"/>
          </a:xfrm>
          <a:prstGeom prst="rect">
            <a:avLst/>
          </a:prstGeom>
          <a:noFill/>
        </p:spPr>
      </p:pic>
      <p:pic>
        <p:nvPicPr>
          <p:cNvPr id="4101" name="Picture 5" descr="C:\Users\Petr\AppData\Local\Microsoft\Windows\Temporary Internet Files\Content.IE5\ATHHU0PU\MC90044146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115143"/>
            <a:ext cx="2742857" cy="274285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092280" y="2276872"/>
            <a:ext cx="12428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Spr</a:t>
            </a:r>
            <a:r>
              <a:rPr lang="cs-CZ" b="1" dirty="0" err="1" smtClean="0">
                <a:solidFill>
                  <a:srgbClr val="FF0000"/>
                </a:solidFill>
              </a:rPr>
              <a:t>i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cht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er</a:t>
            </a:r>
            <a:endParaRPr lang="cs-CZ" b="1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Deutsch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?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75656" y="4365104"/>
            <a:ext cx="1374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Spr</a:t>
            </a:r>
            <a:r>
              <a:rPr lang="cs-CZ" b="1" dirty="0" err="1" smtClean="0">
                <a:solidFill>
                  <a:srgbClr val="FF0000"/>
                </a:solidFill>
              </a:rPr>
              <a:t>i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cht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sie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r>
              <a:rPr lang="cs-CZ" b="1" dirty="0" err="1" smtClean="0">
                <a:solidFill>
                  <a:schemeClr val="bg2">
                    <a:lumMod val="10000"/>
                  </a:schemeClr>
                </a:solidFill>
              </a:rPr>
              <a:t>Englisch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 ?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4102" name="Picture 6" descr="C:\Users\Petr\AppData\Local\Microsoft\Windows\Temporary Internet Files\Content.IE5\ATHHU0PU\MC900285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996952"/>
            <a:ext cx="2335815" cy="233343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716016" y="5445224"/>
            <a:ext cx="4003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Spr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r>
              <a:rPr lang="cs-CZ" sz="2800" b="1" dirty="0" err="1" smtClean="0"/>
              <a:t>chen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deutsch</a:t>
            </a:r>
            <a:r>
              <a:rPr lang="cs-CZ" sz="2800" b="1" dirty="0" smtClean="0"/>
              <a:t> ?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5935296"/>
            <a:ext cx="40749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Spr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r>
              <a:rPr lang="cs-CZ" sz="2800" b="1" dirty="0" err="1" smtClean="0"/>
              <a:t>chen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englisch</a:t>
            </a:r>
            <a:r>
              <a:rPr lang="cs-CZ" sz="2800" b="1" dirty="0" smtClean="0"/>
              <a:t> ?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Němčina pro 8. třídu.Najdi ve slovníku následující slovesa, označ červeně slovesa nepravidelná a utvoř věty ve 2. </a:t>
            </a:r>
            <a:r>
              <a:rPr lang="cs-CZ" sz="2800" b="1" dirty="0" err="1" smtClean="0">
                <a:solidFill>
                  <a:schemeClr val="bg2">
                    <a:lumMod val="10000"/>
                  </a:schemeClr>
                </a:solidFill>
              </a:rPr>
              <a:t>ev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. 3. osobě jednotného čísla.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Chytat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Padat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Potkat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Počítat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Péci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Spěchat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Tlačit se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Kontrolovat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Zlomit 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Fangen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Fallen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Treffen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Rechnen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Backen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Eilen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Sich</a:t>
            </a:r>
            <a:r>
              <a:rPr lang="cs-CZ" b="1" dirty="0" smtClean="0"/>
              <a:t> </a:t>
            </a:r>
            <a:r>
              <a:rPr lang="cs-CZ" b="1" dirty="0" err="1" smtClean="0"/>
              <a:t>drängen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Kontrollieren</a:t>
            </a:r>
            <a:endParaRPr lang="cs-CZ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Brechen</a:t>
            </a:r>
            <a:endParaRPr lang="cs-CZ" b="1" dirty="0"/>
          </a:p>
        </p:txBody>
      </p:sp>
      <p:pic>
        <p:nvPicPr>
          <p:cNvPr id="5123" name="Picture 3" descr="C:\Users\Petr\AppData\Local\Microsoft\Windows\Temporary Internet Files\Content.IE5\BSKF8SRE\MC9004377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356992"/>
            <a:ext cx="1831975" cy="1501775"/>
          </a:xfrm>
          <a:prstGeom prst="rect">
            <a:avLst/>
          </a:prstGeom>
          <a:noFill/>
        </p:spPr>
      </p:pic>
      <p:pic>
        <p:nvPicPr>
          <p:cNvPr id="5125" name="Picture 5" descr="C:\Users\Petr\AppData\Local\Microsoft\Windows\Temporary Internet Files\Content.IE5\1WML7GJC\MC9004344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132856"/>
            <a:ext cx="1362075" cy="1908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6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1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6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1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6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1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6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1" dur="1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Němčina pro 8. třídu – tvoříme věty.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Můj děda chytá rád ryby.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Mein Opa </a:t>
            </a:r>
            <a:r>
              <a:rPr lang="cs-CZ" b="1" dirty="0" err="1" smtClean="0">
                <a:solidFill>
                  <a:srgbClr val="FF0000"/>
                </a:solidFill>
              </a:rPr>
              <a:t>fängt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 </a:t>
            </a:r>
            <a:r>
              <a:rPr lang="cs-CZ" b="1" dirty="0" err="1" smtClean="0"/>
              <a:t>Fische</a:t>
            </a:r>
            <a:r>
              <a:rPr lang="cs-CZ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Naše babička peče ráda a často.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Unsere</a:t>
            </a:r>
            <a:r>
              <a:rPr lang="cs-CZ" b="1" dirty="0" smtClean="0"/>
              <a:t> </a:t>
            </a:r>
            <a:r>
              <a:rPr lang="cs-CZ" b="1" dirty="0" err="1" smtClean="0"/>
              <a:t>Oma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bäckt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oft</a:t>
            </a:r>
            <a:r>
              <a:rPr lang="cs-CZ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Je podzim a padá listí.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Es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Herbst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Blätter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fallen</a:t>
            </a:r>
            <a:r>
              <a:rPr lang="cs-CZ" b="1" dirty="0" smtClean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Kam tak spěcháš?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err="1" smtClean="0"/>
              <a:t>Wohin</a:t>
            </a:r>
            <a:r>
              <a:rPr lang="cs-CZ" b="1" dirty="0" smtClean="0"/>
              <a:t> </a:t>
            </a:r>
            <a:r>
              <a:rPr lang="cs-CZ" b="1" dirty="0" err="1" smtClean="0"/>
              <a:t>eillst</a:t>
            </a:r>
            <a:r>
              <a:rPr lang="cs-CZ" b="1" dirty="0" smtClean="0"/>
              <a:t> </a:t>
            </a:r>
            <a:r>
              <a:rPr lang="cs-CZ" b="1" dirty="0" err="1" smtClean="0"/>
              <a:t>du</a:t>
            </a:r>
            <a:r>
              <a:rPr lang="cs-CZ" b="1" dirty="0" smtClean="0"/>
              <a:t> so ? </a:t>
            </a:r>
          </a:p>
          <a:p>
            <a:pPr marL="514350" indent="-514350">
              <a:buFont typeface="+mj-lt"/>
              <a:buAutoNum type="arabicPeriod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6462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 třídu.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Metodika.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Problematiku nepravidelných sloves jsme začali v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 1. lekci na počátku školního roku. Nyní se k tomuto tématu vracíme, žáci si rozšířili slovní zásobu – slovesa </a:t>
            </a:r>
            <a:r>
              <a:rPr lang="cs-CZ" dirty="0" err="1" smtClean="0"/>
              <a:t>helfen</a:t>
            </a:r>
            <a:r>
              <a:rPr lang="cs-CZ" dirty="0" smtClean="0"/>
              <a:t>, </a:t>
            </a:r>
            <a:r>
              <a:rPr lang="cs-CZ" dirty="0" err="1" smtClean="0"/>
              <a:t>essen</a:t>
            </a:r>
            <a:r>
              <a:rPr lang="cs-CZ" dirty="0" smtClean="0"/>
              <a:t>. DUM slouží k připomenutí způsobu časování nepravidelných sloves.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Nejprve některá slovesa procvičíme, pak žáci pracují samostatně se slovníky, hledají správné tvary, tvoří věty a píší do sešitů.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</a:rPr>
              <a:t>Němčina pro 8. třídu – nepravidelná slovesa. </a:t>
            </a:r>
            <a:endParaRPr lang="cs-CZ" sz="28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686800" cy="438912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mtClean="0"/>
              <a:t>Zdroje 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454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rgbClr val="92D050"/>
      </a:dk1>
      <a:lt1>
        <a:srgbClr val="EDF2DA"/>
      </a:lt1>
      <a:dk2>
        <a:srgbClr val="DBE6B6"/>
      </a:dk2>
      <a:lt2>
        <a:srgbClr val="DBE6B6"/>
      </a:lt2>
      <a:accent1>
        <a:srgbClr val="546321"/>
      </a:accent1>
      <a:accent2>
        <a:srgbClr val="7E9532"/>
      </a:accent2>
      <a:accent3>
        <a:srgbClr val="C9DA91"/>
      </a:accent3>
      <a:accent4>
        <a:srgbClr val="7E9532"/>
      </a:accent4>
      <a:accent5>
        <a:srgbClr val="7E9532"/>
      </a:accent5>
      <a:accent6>
        <a:srgbClr val="7E9532"/>
      </a:accent6>
      <a:hlink>
        <a:srgbClr val="E2D700"/>
      </a:hlink>
      <a:folHlink>
        <a:srgbClr val="00B05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409</TotalTime>
  <Words>362</Words>
  <Application>Microsoft Office PowerPoint</Application>
  <PresentationFormat>Předvádění na obrazovce (4:3)</PresentationFormat>
  <Paragraphs>120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Němčina pro 8. třídu – slovesa se změnou kmenové samohlásky. </vt:lpstr>
      <vt:lpstr>Němčina pro 8. třídu – časování nepravidelných sloves.  </vt:lpstr>
      <vt:lpstr>Němčina pro 8. třídu – časování nepravidelných sloves.</vt:lpstr>
      <vt:lpstr>Němčina pro 8. třídu – nepravidelná slovesa ve větách.</vt:lpstr>
      <vt:lpstr>Němčina pro 8. třídu – nepravidelná slovesa ve větách. Vysvětli pravopis a použití členů před podst. jmény.</vt:lpstr>
      <vt:lpstr>Němčina pro 8. třídu. Všímej si změn kmenové samohl.</vt:lpstr>
      <vt:lpstr>Němčina pro 8. třídu.Najdi ve slovníku následující slovesa, označ červeně slovesa nepravidelná a utvoř věty ve 2. ev. 3. osobě jednotného čísla.</vt:lpstr>
      <vt:lpstr>Němčina pro 8. třídu – tvoříme věty.</vt:lpstr>
      <vt:lpstr>Němčina pro 8. třídu.</vt:lpstr>
      <vt:lpstr>Němčina pro 8. třídu – nepravidelná slovesa.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třídu.</dc:title>
  <dc:creator>Petr</dc:creator>
  <cp:lastModifiedBy>Učitel</cp:lastModifiedBy>
  <cp:revision>63</cp:revision>
  <dcterms:created xsi:type="dcterms:W3CDTF">2011-11-29T17:46:04Z</dcterms:created>
  <dcterms:modified xsi:type="dcterms:W3CDTF">2012-07-08T20:38:49Z</dcterms:modified>
</cp:coreProperties>
</file>