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5" r:id="rId5"/>
    <p:sldId id="259" r:id="rId6"/>
    <p:sldId id="266" r:id="rId7"/>
    <p:sldId id="267" r:id="rId8"/>
    <p:sldId id="271" r:id="rId9"/>
    <p:sldId id="260" r:id="rId10"/>
    <p:sldId id="261" r:id="rId11"/>
    <p:sldId id="262" r:id="rId12"/>
    <p:sldId id="263" r:id="rId13"/>
    <p:sldId id="264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1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90" d="100"/>
          <a:sy n="90" d="100"/>
        </p:scale>
        <p:origin x="-822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60EB416-2DBA-4671-9067-DED36FA6C0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edg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loz.to/xiuoQzP/bruno-mars-wiz-khalifa-snoop-dogg-young-wild-and-free-od-lukyho-s-mp3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2708920"/>
            <a:ext cx="7772400" cy="1470025"/>
          </a:xfrm>
        </p:spPr>
        <p:txBody>
          <a:bodyPr/>
          <a:lstStyle/>
          <a:p>
            <a:pPr algn="ctr"/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077072"/>
            <a:ext cx="8062912" cy="1752600"/>
          </a:xfrm>
        </p:spPr>
        <p:txBody>
          <a:bodyPr/>
          <a:lstStyle/>
          <a:p>
            <a:pPr algn="ctr"/>
            <a:r>
              <a:rPr lang="cs-CZ" b="1" dirty="0" smtClean="0"/>
              <a:t>  Množné číslo podstatných jmen.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572000" y="548680"/>
            <a:ext cx="4572000" cy="28931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>
                <a:solidFill>
                  <a:srgbClr val="FF61A5"/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rgbClr val="FF61A5"/>
                </a:solidFill>
              </a:rPr>
            </a:br>
            <a:r>
              <a:rPr lang="cs-CZ" sz="1400" b="1" dirty="0" smtClean="0">
                <a:solidFill>
                  <a:srgbClr val="FF61A5"/>
                </a:solidFill>
              </a:rPr>
              <a:t>Autor: Vlasta </a:t>
            </a:r>
            <a:r>
              <a:rPr lang="cs-CZ" sz="1400" b="1" dirty="0" err="1" smtClean="0">
                <a:solidFill>
                  <a:srgbClr val="FF61A5"/>
                </a:solidFill>
              </a:rPr>
              <a:t>Hackelová</a:t>
            </a:r>
            <a:r>
              <a:rPr lang="cs-CZ" sz="1400" b="1" dirty="0" smtClean="0">
                <a:solidFill>
                  <a:srgbClr val="FF61A5"/>
                </a:solidFill>
              </a:rPr>
              <a:t/>
            </a:r>
            <a:br>
              <a:rPr lang="cs-CZ" sz="1400" b="1" dirty="0" smtClean="0">
                <a:solidFill>
                  <a:srgbClr val="FF61A5"/>
                </a:solidFill>
              </a:rPr>
            </a:br>
            <a:r>
              <a:rPr lang="cs-CZ" sz="1400" b="1" dirty="0" smtClean="0">
                <a:solidFill>
                  <a:srgbClr val="FF61A5"/>
                </a:solidFill>
              </a:rPr>
              <a:t>Název materiálu: </a:t>
            </a:r>
            <a:br>
              <a:rPr lang="cs-CZ" sz="1400" b="1" dirty="0" smtClean="0">
                <a:solidFill>
                  <a:srgbClr val="FF61A5"/>
                </a:solidFill>
              </a:rPr>
            </a:br>
            <a:r>
              <a:rPr lang="cs-CZ" sz="1400" b="1" dirty="0">
                <a:solidFill>
                  <a:srgbClr val="FF61A5"/>
                </a:solidFill>
              </a:rPr>
              <a:t>VY_32_INOVACE_NJ.8.A.19_mnozne_cislo_podstatnych_jmen</a:t>
            </a:r>
            <a:endParaRPr lang="cs-CZ" sz="1400" b="1" dirty="0" smtClean="0">
              <a:solidFill>
                <a:srgbClr val="FF61A5"/>
              </a:solidFill>
            </a:endParaRPr>
          </a:p>
          <a:p>
            <a:r>
              <a:rPr lang="cs-CZ" sz="1400" b="1" dirty="0" smtClean="0">
                <a:solidFill>
                  <a:srgbClr val="FF61A5"/>
                </a:solidFill>
              </a:rPr>
              <a:t>Datum: </a:t>
            </a:r>
            <a:r>
              <a:rPr lang="cs-CZ" sz="1400" b="1" dirty="0" smtClean="0">
                <a:solidFill>
                  <a:srgbClr val="FF61A5"/>
                </a:solidFill>
              </a:rPr>
              <a:t>16. 04. 2012</a:t>
            </a:r>
          </a:p>
          <a:p>
            <a:r>
              <a:rPr lang="cs-CZ" sz="1400" b="1" dirty="0" smtClean="0">
                <a:solidFill>
                  <a:srgbClr val="FF61A5"/>
                </a:solidFill>
              </a:rPr>
              <a:t>Ročník: </a:t>
            </a:r>
            <a:r>
              <a:rPr lang="cs-CZ" sz="1400" b="1" dirty="0" smtClean="0">
                <a:solidFill>
                  <a:srgbClr val="FF61A5"/>
                </a:solidFill>
              </a:rPr>
              <a:t>osmý</a:t>
            </a:r>
          </a:p>
          <a:p>
            <a:r>
              <a:rPr lang="cs-CZ" sz="1400" b="1" dirty="0" smtClean="0">
                <a:solidFill>
                  <a:srgbClr val="FF61A5"/>
                </a:solidFill>
              </a:rPr>
              <a:t>Vzdělávací </a:t>
            </a:r>
            <a:r>
              <a:rPr lang="cs-CZ" sz="1400" b="1" dirty="0" smtClean="0">
                <a:solidFill>
                  <a:srgbClr val="FF61A5"/>
                </a:solidFill>
              </a:rPr>
              <a:t>oblast: </a:t>
            </a:r>
            <a:r>
              <a:rPr lang="cs-CZ" sz="1400" b="1" dirty="0" smtClean="0">
                <a:solidFill>
                  <a:srgbClr val="FF61A5"/>
                </a:solidFill>
              </a:rPr>
              <a:t>Jazyk a jazyková komunikace</a:t>
            </a:r>
          </a:p>
          <a:p>
            <a:r>
              <a:rPr lang="cs-CZ" sz="1400" b="1" dirty="0" smtClean="0">
                <a:solidFill>
                  <a:srgbClr val="FF61A5"/>
                </a:solidFill>
              </a:rPr>
              <a:t>Předmět: </a:t>
            </a:r>
            <a:r>
              <a:rPr lang="cs-CZ" sz="1400" b="1" dirty="0" smtClean="0">
                <a:solidFill>
                  <a:srgbClr val="FF61A5"/>
                </a:solidFill>
              </a:rPr>
              <a:t>Německý jazyk</a:t>
            </a:r>
            <a:br>
              <a:rPr lang="cs-CZ" sz="1400" b="1" dirty="0" smtClean="0">
                <a:solidFill>
                  <a:srgbClr val="FF61A5"/>
                </a:solidFill>
              </a:rPr>
            </a:br>
            <a:r>
              <a:rPr lang="cs-CZ" sz="1400" b="1" dirty="0" smtClean="0">
                <a:solidFill>
                  <a:srgbClr val="FF61A5"/>
                </a:solidFill>
              </a:rPr>
              <a:t>Název: Množné číslo podstatných jmen</a:t>
            </a:r>
            <a:br>
              <a:rPr lang="cs-CZ" sz="1400" b="1" dirty="0" smtClean="0">
                <a:solidFill>
                  <a:srgbClr val="FF61A5"/>
                </a:solidFill>
              </a:rPr>
            </a:br>
            <a:r>
              <a:rPr lang="cs-CZ" sz="1400" b="1" dirty="0" smtClean="0">
                <a:solidFill>
                  <a:srgbClr val="FF61A5"/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rgbClr val="FF61A5"/>
                </a:solidFill>
              </a:rPr>
              <a:t>Název projektu: PRIMA ŠKOLA</a:t>
            </a:r>
            <a:endParaRPr lang="cs-CZ" sz="1400" b="1" dirty="0">
              <a:solidFill>
                <a:srgbClr val="FF61A5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291061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58772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115617" y="4797152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Německý jazyk pro 8. ročník.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Výklad – tvary podstatných jmen v množném čísle, používání členu, pravidla.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6337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9396536" cy="4572000"/>
          </a:xfrm>
        </p:spPr>
        <p:txBody>
          <a:bodyPr/>
          <a:lstStyle/>
          <a:p>
            <a:r>
              <a:rPr lang="cs-CZ" sz="4000" b="1" dirty="0" smtClean="0"/>
              <a:t>PAMATUJ</a:t>
            </a:r>
          </a:p>
          <a:p>
            <a:endParaRPr lang="cs-CZ" sz="4000" b="1" dirty="0"/>
          </a:p>
          <a:p>
            <a:endParaRPr lang="cs-CZ" sz="4000" b="1" dirty="0" smtClean="0"/>
          </a:p>
          <a:p>
            <a:r>
              <a:rPr lang="cs-CZ" sz="4000" b="1" dirty="0" smtClean="0"/>
              <a:t>V MNOŽNÉM ČÍSLE MAJÍ </a:t>
            </a:r>
            <a:endParaRPr lang="cs-CZ" sz="4000" b="1" dirty="0" smtClean="0"/>
          </a:p>
          <a:p>
            <a:pPr marL="64008" indent="0">
              <a:buNone/>
            </a:pPr>
            <a:r>
              <a:rPr lang="cs-CZ" sz="4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VŠECHNA</a:t>
            </a:r>
            <a:r>
              <a:rPr lang="cs-CZ" sz="4000" b="1" dirty="0" smtClean="0"/>
              <a:t> </a:t>
            </a:r>
            <a:r>
              <a:rPr lang="cs-CZ" sz="4000" b="1" dirty="0" smtClean="0"/>
              <a:t>PODSTATNÁ </a:t>
            </a:r>
            <a:r>
              <a:rPr lang="cs-CZ" sz="4000" b="1" dirty="0" smtClean="0"/>
              <a:t>JMÉNA 1. PÁD -  URČITÝ ČLEN </a:t>
            </a:r>
            <a:r>
              <a:rPr lang="cs-CZ" sz="4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DIE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pic>
        <p:nvPicPr>
          <p:cNvPr id="1026" name="Picture 2" descr="C:\Users\PC-29SX\AppData\Local\Microsoft\Windows\Temporary Internet Files\Content.IE5\28E1OGPP\MC900058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1852574" cy="172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80031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/>
              <a:t>PAMATUJ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NEURČITÝ ČLEN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 E M Á  </a:t>
            </a:r>
            <a:r>
              <a:rPr lang="cs-CZ" b="1" dirty="0" smtClean="0"/>
              <a:t>MNOŽNÉ ČÍSLO.</a:t>
            </a:r>
          </a:p>
          <a:p>
            <a:endParaRPr lang="cs-CZ" b="1" dirty="0"/>
          </a:p>
        </p:txBody>
      </p:sp>
      <p:pic>
        <p:nvPicPr>
          <p:cNvPr id="2050" name="Picture 2" descr="C:\Users\PC-29SX\AppData\Local\Microsoft\Windows\Temporary Internet Files\Content.IE5\28E1OGPP\MC900058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48880"/>
            <a:ext cx="1852574" cy="172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08732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1. NĚKTERÁ PODSTATNÁ JMÉNA MAJÍ V MNOŽNÉM ČÍSLE TVAR STEJNÝ, JAKO V ČÍSLE JEDNOTNÉM : </a:t>
            </a:r>
          </a:p>
          <a:p>
            <a:endParaRPr lang="cs-CZ" sz="2800" b="1" dirty="0"/>
          </a:p>
          <a:p>
            <a:r>
              <a:rPr lang="cs-CZ" sz="2800" b="1" dirty="0" smtClean="0"/>
              <a:t>NAPŘ.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der  </a:t>
            </a:r>
            <a:r>
              <a:rPr lang="cs-CZ" sz="2800" b="1" dirty="0" err="1" smtClean="0"/>
              <a:t>Lehrer</a:t>
            </a:r>
            <a:r>
              <a:rPr lang="cs-CZ" sz="2800" b="1" dirty="0" smtClean="0"/>
              <a:t>  - učitel -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Lehrer</a:t>
            </a:r>
            <a:r>
              <a:rPr lang="cs-CZ" sz="2800" b="1" dirty="0" smtClean="0"/>
              <a:t>- učitelé</a:t>
            </a:r>
          </a:p>
          <a:p>
            <a:r>
              <a:rPr lang="cs-CZ" sz="2800" b="1" dirty="0" smtClean="0"/>
              <a:t>der </a:t>
            </a:r>
            <a:r>
              <a:rPr lang="cs-CZ" sz="2800" b="1" dirty="0" err="1" smtClean="0"/>
              <a:t>Kuchen</a:t>
            </a:r>
            <a:r>
              <a:rPr lang="cs-CZ" sz="2800" b="1" dirty="0" smtClean="0"/>
              <a:t> – koláč –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Kuchen</a:t>
            </a:r>
            <a:r>
              <a:rPr lang="cs-CZ" sz="2800" b="1" dirty="0" smtClean="0"/>
              <a:t> – koláče</a:t>
            </a:r>
          </a:p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Fenster</a:t>
            </a:r>
            <a:r>
              <a:rPr lang="cs-CZ" sz="2800" b="1" dirty="0" smtClean="0"/>
              <a:t> – okno –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Fenster</a:t>
            </a:r>
            <a:r>
              <a:rPr lang="cs-CZ" sz="2800" b="1" dirty="0" smtClean="0"/>
              <a:t> - okna</a:t>
            </a:r>
            <a:endParaRPr lang="cs-CZ" sz="28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2. NĚKTERÁ PODSTATNÁ JMÉNA  PŘIBÍRAJÍ V MN.ČÍSLO PŘEHLÁSKU A NEPŘIBÍRAJÍ ŽÁDNOU KONCOVKU.</a:t>
            </a:r>
          </a:p>
          <a:p>
            <a:endParaRPr lang="cs-CZ" b="1" dirty="0"/>
          </a:p>
          <a:p>
            <a:r>
              <a:rPr lang="cs-CZ" b="1" dirty="0" smtClean="0"/>
              <a:t>NAPŘ. </a:t>
            </a:r>
          </a:p>
          <a:p>
            <a:endParaRPr lang="cs-CZ" b="1" dirty="0"/>
          </a:p>
          <a:p>
            <a:r>
              <a:rPr lang="cs-CZ" b="1" dirty="0" smtClean="0"/>
              <a:t>Der </a:t>
            </a:r>
            <a:r>
              <a:rPr lang="cs-CZ" b="1" dirty="0" err="1" smtClean="0"/>
              <a:t>Bruder</a:t>
            </a:r>
            <a:r>
              <a:rPr lang="cs-CZ" b="1" dirty="0" smtClean="0"/>
              <a:t> – bratr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Brüder</a:t>
            </a:r>
            <a:r>
              <a:rPr lang="cs-CZ" b="1" dirty="0" smtClean="0"/>
              <a:t> – bratři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Apfel</a:t>
            </a:r>
            <a:r>
              <a:rPr lang="cs-CZ" b="1" dirty="0" smtClean="0"/>
              <a:t> – jablko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Äpfel</a:t>
            </a:r>
            <a:r>
              <a:rPr lang="cs-CZ" b="1" dirty="0" smtClean="0"/>
              <a:t> – jablka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Garten</a:t>
            </a:r>
            <a:r>
              <a:rPr lang="cs-CZ" b="1" dirty="0" smtClean="0"/>
              <a:t> – zahrada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Gärten</a:t>
            </a:r>
            <a:r>
              <a:rPr lang="cs-CZ" b="1" dirty="0" smtClean="0"/>
              <a:t> - zahrady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829017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3. NĚKTERÁ PODSTATNÁ JMÉNA PŘIBÍRAJÍ V MN. ČÍSLE KONCOVKU – e.</a:t>
            </a:r>
          </a:p>
          <a:p>
            <a:endParaRPr lang="cs-CZ" b="1" dirty="0"/>
          </a:p>
          <a:p>
            <a:r>
              <a:rPr lang="cs-CZ" b="1" dirty="0" smtClean="0"/>
              <a:t>NAPŘ.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Tisch</a:t>
            </a:r>
            <a:r>
              <a:rPr lang="cs-CZ" b="1" dirty="0" smtClean="0"/>
              <a:t> – stůl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Tische</a:t>
            </a:r>
            <a:r>
              <a:rPr lang="cs-CZ" b="1" dirty="0" smtClean="0"/>
              <a:t> – stoly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Tag</a:t>
            </a:r>
            <a:r>
              <a:rPr lang="cs-CZ" b="1" dirty="0" smtClean="0"/>
              <a:t> – den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Tage</a:t>
            </a:r>
            <a:r>
              <a:rPr lang="cs-CZ" b="1" dirty="0" smtClean="0"/>
              <a:t>- dny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Hund</a:t>
            </a:r>
            <a:r>
              <a:rPr lang="cs-CZ" b="1" dirty="0" smtClean="0"/>
              <a:t> – pes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Hunde</a:t>
            </a:r>
            <a:r>
              <a:rPr lang="cs-CZ" b="1" dirty="0" smtClean="0"/>
              <a:t> – psi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Freund</a:t>
            </a:r>
            <a:r>
              <a:rPr lang="cs-CZ" b="1" dirty="0" smtClean="0"/>
              <a:t> – kamarád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Freunde</a:t>
            </a:r>
            <a:r>
              <a:rPr lang="cs-CZ" b="1" dirty="0" smtClean="0"/>
              <a:t> -kamarádi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4. Některá podstatná jména přibírají v mn. čísle koncovku </a:t>
            </a:r>
            <a:r>
              <a:rPr lang="cs-CZ" b="1" dirty="0" smtClean="0"/>
              <a:t>– e </a:t>
            </a:r>
            <a:r>
              <a:rPr lang="cs-CZ" b="1" dirty="0" smtClean="0"/>
              <a:t>a současně také přehlásku nad kmenovou samohláskou.</a:t>
            </a:r>
          </a:p>
          <a:p>
            <a:endParaRPr lang="cs-CZ" b="1" dirty="0"/>
          </a:p>
          <a:p>
            <a:r>
              <a:rPr lang="cs-CZ" b="1" dirty="0" smtClean="0"/>
              <a:t>NAPŘ. 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Ball</a:t>
            </a:r>
            <a:r>
              <a:rPr lang="cs-CZ" b="1" dirty="0" smtClean="0"/>
              <a:t> – míč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Bälle</a:t>
            </a:r>
            <a:r>
              <a:rPr lang="cs-CZ" b="1" dirty="0" smtClean="0"/>
              <a:t> – míče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Schrank</a:t>
            </a:r>
            <a:r>
              <a:rPr lang="cs-CZ" b="1" dirty="0" smtClean="0"/>
              <a:t> – skříň 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Schränke</a:t>
            </a:r>
            <a:r>
              <a:rPr lang="cs-CZ" b="1" dirty="0" smtClean="0"/>
              <a:t> – skříně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Gast</a:t>
            </a:r>
            <a:r>
              <a:rPr lang="cs-CZ" b="1" dirty="0" smtClean="0"/>
              <a:t> – host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Gäste</a:t>
            </a:r>
            <a:r>
              <a:rPr lang="cs-CZ" b="1" dirty="0" smtClean="0"/>
              <a:t> - hosté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8. třídu.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Už jsi z toho unavený ? Unavená ?</a:t>
            </a:r>
            <a:endParaRPr lang="cs-CZ" b="1" dirty="0"/>
          </a:p>
        </p:txBody>
      </p:sp>
      <p:pic>
        <p:nvPicPr>
          <p:cNvPr id="1027" name="Picture 3" descr="C:\Users\Petr\AppData\Local\Microsoft\Windows\Temporary Internet Files\Content.IE5\VEI18XOL\MC9004244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92896"/>
            <a:ext cx="2675880" cy="2449994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ATHHU0PU\MC9004282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56992"/>
            <a:ext cx="3776589" cy="244827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072429" y="5013176"/>
            <a:ext cx="33970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bin 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müde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!!!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Bruno-Mars,-Wiz-Khalifa,-Snoop-Dogg---Young,-Wild-And-Free-(od-Lukyho-S.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75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923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8868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4600" b="1" dirty="0" smtClean="0"/>
              <a:t>5. NĚKTERÁ PODSTATNÁ JMÉNA PŘIBÍRAJÍ V MN. ČÍSLE KONCOVKU  - </a:t>
            </a:r>
            <a:r>
              <a:rPr lang="cs-CZ" sz="4600" b="1" dirty="0" err="1" smtClean="0"/>
              <a:t>er</a:t>
            </a:r>
            <a:r>
              <a:rPr lang="cs-CZ" sz="4600" b="1" dirty="0" smtClean="0"/>
              <a:t>. </a:t>
            </a:r>
          </a:p>
          <a:p>
            <a:endParaRPr lang="cs-CZ" b="1" dirty="0"/>
          </a:p>
          <a:p>
            <a:r>
              <a:rPr lang="cs-CZ" sz="4100" b="1" dirty="0" smtClean="0"/>
              <a:t>NAPŘ. </a:t>
            </a:r>
          </a:p>
          <a:p>
            <a:pPr marL="64008" indent="0">
              <a:buNone/>
            </a:pPr>
            <a:endParaRPr lang="cs-CZ" b="1" dirty="0" smtClean="0"/>
          </a:p>
          <a:p>
            <a:r>
              <a:rPr lang="cs-CZ" sz="4100" b="1" dirty="0" err="1" smtClean="0"/>
              <a:t>Das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Kind</a:t>
            </a:r>
            <a:r>
              <a:rPr lang="cs-CZ" sz="4100" b="1" dirty="0" smtClean="0"/>
              <a:t> – dítě – </a:t>
            </a:r>
            <a:r>
              <a:rPr lang="cs-CZ" sz="4100" b="1" dirty="0" err="1" smtClean="0"/>
              <a:t>die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Kinder</a:t>
            </a:r>
            <a:r>
              <a:rPr lang="cs-CZ" sz="4100" b="1" dirty="0" smtClean="0"/>
              <a:t> – děti</a:t>
            </a:r>
          </a:p>
          <a:p>
            <a:r>
              <a:rPr lang="cs-CZ" sz="4100" b="1" dirty="0" err="1" smtClean="0"/>
              <a:t>Das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Bild</a:t>
            </a:r>
            <a:r>
              <a:rPr lang="cs-CZ" sz="4100" b="1" dirty="0" smtClean="0"/>
              <a:t> – obraz – </a:t>
            </a:r>
            <a:r>
              <a:rPr lang="cs-CZ" sz="4100" b="1" dirty="0" err="1" smtClean="0"/>
              <a:t>die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Bilder</a:t>
            </a:r>
            <a:r>
              <a:rPr lang="cs-CZ" sz="4100" b="1" dirty="0" smtClean="0"/>
              <a:t> – obrazy</a:t>
            </a:r>
          </a:p>
          <a:p>
            <a:r>
              <a:rPr lang="cs-CZ" sz="4100" b="1" dirty="0" err="1" smtClean="0"/>
              <a:t>Das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Ei</a:t>
            </a:r>
            <a:r>
              <a:rPr lang="cs-CZ" sz="4100" b="1" dirty="0" smtClean="0"/>
              <a:t> – vajíčko – </a:t>
            </a:r>
            <a:r>
              <a:rPr lang="cs-CZ" sz="4100" b="1" dirty="0" err="1" smtClean="0"/>
              <a:t>die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Eier</a:t>
            </a:r>
            <a:r>
              <a:rPr lang="cs-CZ" sz="4100" b="1" dirty="0" smtClean="0"/>
              <a:t> – vajíčka</a:t>
            </a:r>
          </a:p>
          <a:p>
            <a:pPr marL="64008" indent="0">
              <a:buNone/>
            </a:pPr>
            <a:endParaRPr lang="cs-CZ" sz="3800" b="1" dirty="0" smtClean="0"/>
          </a:p>
          <a:p>
            <a:endParaRPr lang="cs-CZ" sz="38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28408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6. NĚKTERÁ PODSTATNÁ JMÉNA PŘIBÍRAJÍ V MN. ČÍSLE KONCOVKU –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	A SOUČASNĚ JEŠTĚ PŘEHLÁSKU : </a:t>
            </a:r>
          </a:p>
          <a:p>
            <a:endParaRPr lang="cs-CZ" b="1" dirty="0"/>
          </a:p>
          <a:p>
            <a:r>
              <a:rPr lang="cs-CZ" b="1" dirty="0" smtClean="0"/>
              <a:t>NAPŘ. 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Haus</a:t>
            </a:r>
            <a:r>
              <a:rPr lang="cs-CZ" b="1" dirty="0" smtClean="0"/>
              <a:t> – dům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Häuser</a:t>
            </a:r>
            <a:r>
              <a:rPr lang="cs-CZ" b="1" dirty="0" smtClean="0"/>
              <a:t> – domy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Buch – kniha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/>
              <a:t>B</a:t>
            </a:r>
            <a:r>
              <a:rPr lang="cs-CZ" b="1" dirty="0" err="1" smtClean="0"/>
              <a:t>ücher</a:t>
            </a:r>
            <a:r>
              <a:rPr lang="cs-CZ" b="1" dirty="0" smtClean="0"/>
              <a:t> – knihy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Wort</a:t>
            </a:r>
            <a:r>
              <a:rPr lang="cs-CZ" b="1" dirty="0" smtClean="0"/>
              <a:t> – slovo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Wörter</a:t>
            </a:r>
            <a:r>
              <a:rPr lang="cs-CZ" b="1" dirty="0" smtClean="0"/>
              <a:t> - slova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67688026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7. NĚKTERÁ PODSTATNÁ JMÉNA PŘIBÍRAJÍ V MNOŽNÉM ČÍSLE KONCOVKU - (e)n.</a:t>
            </a:r>
          </a:p>
          <a:p>
            <a:endParaRPr lang="cs-CZ" b="1" dirty="0"/>
          </a:p>
          <a:p>
            <a:r>
              <a:rPr lang="cs-CZ" b="1" dirty="0" smtClean="0"/>
              <a:t>NAPŘ. </a:t>
            </a:r>
          </a:p>
          <a:p>
            <a:r>
              <a:rPr lang="cs-CZ" b="1" dirty="0" smtClean="0"/>
              <a:t>Die </a:t>
            </a:r>
            <a:r>
              <a:rPr lang="cs-CZ" b="1" dirty="0" err="1" smtClean="0"/>
              <a:t>Tasche</a:t>
            </a:r>
            <a:r>
              <a:rPr lang="cs-CZ" b="1" dirty="0" smtClean="0"/>
              <a:t> – taška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Taschen</a:t>
            </a:r>
            <a:r>
              <a:rPr lang="cs-CZ" b="1" dirty="0" smtClean="0"/>
              <a:t> – tašky</a:t>
            </a:r>
          </a:p>
          <a:p>
            <a:r>
              <a:rPr lang="cs-CZ" b="1" dirty="0" smtClean="0"/>
              <a:t>Die Blume – květina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Blumen</a:t>
            </a:r>
            <a:r>
              <a:rPr lang="cs-CZ" b="1" dirty="0" smtClean="0"/>
              <a:t> – květiny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Herr</a:t>
            </a:r>
            <a:r>
              <a:rPr lang="cs-CZ" b="1" dirty="0" smtClean="0"/>
              <a:t> – muž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Herren</a:t>
            </a:r>
            <a:r>
              <a:rPr lang="cs-CZ" b="1" dirty="0" smtClean="0"/>
              <a:t> - muži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9004805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8. NĚKTERÁ PODSTATNÁ JMÉNA PŘIBÍRAJÍ V MNOŽNÉM ČÍSLE KONCOVKU – s.</a:t>
            </a:r>
          </a:p>
          <a:p>
            <a:endParaRPr lang="cs-CZ" b="1" dirty="0"/>
          </a:p>
          <a:p>
            <a:r>
              <a:rPr lang="cs-CZ" b="1" dirty="0" smtClean="0"/>
              <a:t>NAPŘ. 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Auto – auto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Autos</a:t>
            </a:r>
            <a:r>
              <a:rPr lang="cs-CZ" b="1" dirty="0" smtClean="0"/>
              <a:t> – auta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Kino – kino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Kinos</a:t>
            </a:r>
            <a:r>
              <a:rPr lang="cs-CZ" b="1" dirty="0" smtClean="0"/>
              <a:t> – kina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Handy – mobil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Handys</a:t>
            </a:r>
            <a:r>
              <a:rPr lang="cs-CZ" b="1" dirty="0" smtClean="0"/>
              <a:t> - mobily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027554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PAMATUJ</a:t>
            </a:r>
          </a:p>
          <a:p>
            <a:endParaRPr lang="cs-CZ" b="1" dirty="0" smtClean="0"/>
          </a:p>
          <a:p>
            <a:r>
              <a:rPr lang="cs-CZ" b="1" dirty="0" smtClean="0"/>
              <a:t>POKUD SI NEJSI JISTÝ /JISTÁ/, </a:t>
            </a:r>
            <a:r>
              <a:rPr lang="cs-CZ" b="1" dirty="0" smtClean="0"/>
              <a:t>PŘESVĚDČ </a:t>
            </a:r>
            <a:r>
              <a:rPr lang="cs-CZ" b="1" dirty="0" smtClean="0"/>
              <a:t>SE O SPRÁVNOSTI TVARŮ PODSTATNÉHO JMÉNA VE SLOVNÍKU.</a:t>
            </a:r>
            <a:endParaRPr lang="cs-CZ" b="1" dirty="0"/>
          </a:p>
        </p:txBody>
      </p:sp>
      <p:pic>
        <p:nvPicPr>
          <p:cNvPr id="2050" name="Picture 2" descr="C:\Users\Petr\AppData\Local\Microsoft\Windows\Temporary Internet Files\Content.IE5\1WML7GJC\MC900437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21088"/>
            <a:ext cx="2016224" cy="19210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723186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METODIKA</a:t>
            </a:r>
          </a:p>
          <a:p>
            <a:endParaRPr lang="cs-CZ" sz="2800" b="1" dirty="0"/>
          </a:p>
          <a:p>
            <a:pPr marL="64008" indent="0">
              <a:buNone/>
            </a:pPr>
            <a:r>
              <a:rPr lang="cs-CZ" sz="2800" b="1" dirty="0" smtClean="0"/>
              <a:t>	</a:t>
            </a:r>
            <a:r>
              <a:rPr lang="cs-CZ" sz="2400" b="1" dirty="0" smtClean="0"/>
              <a:t>Materiál je vlastně přehledem o možnostech tvarů podstatných jmen v množném čísle. Některé tvary žáci znají z předchozích hodin, toto je ovšem shrnutí, které má sloužit k uvědomění si možností. </a:t>
            </a:r>
          </a:p>
          <a:p>
            <a:pPr marL="64008" indent="0">
              <a:buNone/>
            </a:pPr>
            <a:endParaRPr lang="cs-CZ" sz="2400" b="1" dirty="0" smtClean="0"/>
          </a:p>
          <a:p>
            <a:pPr marL="64008" indent="0">
              <a:buNone/>
            </a:pPr>
            <a:r>
              <a:rPr lang="cs-CZ" sz="2400" b="1" dirty="0" smtClean="0"/>
              <a:t>	U nejčastěji používaných slov se žáci tvary množného čísla  naučí zpaměti současně se slovní zásobou, v ostatních případech se učí najít rychle správný tvar množného čísla ve slovníku. </a:t>
            </a:r>
          </a:p>
          <a:p>
            <a:pPr marL="64008" indent="0">
              <a:buNone/>
            </a:pPr>
            <a:r>
              <a:rPr lang="cs-CZ" sz="2400" b="1" dirty="0" smtClean="0"/>
              <a:t>	Procvičování práce se slovníkem je součástí hodiny. Žáci pojmenovávají předměty ve třídě a hledají množné číslo.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03411116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Zdroje :</a:t>
            </a:r>
          </a:p>
          <a:p>
            <a:pPr>
              <a:buNone/>
            </a:pPr>
            <a:r>
              <a:rPr lang="cs-CZ" b="1" dirty="0" smtClean="0">
                <a:hlinkClick r:id="rId2"/>
              </a:rPr>
              <a:t>www.Office.Microsoft.com</a:t>
            </a:r>
            <a:endParaRPr lang="cs-CZ" b="1" dirty="0" smtClean="0"/>
          </a:p>
          <a:p>
            <a:pPr>
              <a:buNone/>
            </a:pPr>
            <a:r>
              <a:rPr lang="cs-CZ" b="1" dirty="0"/>
              <a:t>Písnička: </a:t>
            </a:r>
            <a:r>
              <a:rPr lang="cs-CZ" b="1" dirty="0">
                <a:hlinkClick r:id="rId3"/>
              </a:rPr>
              <a:t>http://uloz.to/xiuoQzP/bruno-mars-wiz-khalifa-snoop-dogg-young-wild-and-free-od-lukyho-s-mp3 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335</TotalTime>
  <Words>511</Words>
  <Application>Microsoft Office PowerPoint</Application>
  <PresentationFormat>Předvádění na obrazovce (4:3)</PresentationFormat>
  <Paragraphs>106</Paragraphs>
  <Slides>15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Němčina pro 8. třídu.</vt:lpstr>
      <vt:lpstr>Němčina pro 8. třídu.</vt:lpstr>
      <vt:lpstr>Němčina pro 8. třídu.</vt:lpstr>
      <vt:lpstr>Němčina pro 8. třídu</vt:lpstr>
      <vt:lpstr>Němčina pro 8. třídu.</vt:lpstr>
      <vt:lpstr>Němčina pro 8.třídu</vt:lpstr>
      <vt:lpstr>Němčina pro 8.třídu</vt:lpstr>
      <vt:lpstr>Němčina pro 8. třídu.</vt:lpstr>
      <vt:lpstr>Němčina pro 8. třídu.</vt:lpstr>
      <vt:lpstr>Němčina pro 8. třídu</vt:lpstr>
      <vt:lpstr>Němčina pro 8. třídu</vt:lpstr>
      <vt:lpstr>Němčina pro 8. třídu</vt:lpstr>
      <vt:lpstr>Němčina pro 8. třídu</vt:lpstr>
      <vt:lpstr>Němčina pro 8. třídu.</vt:lpstr>
      <vt:lpstr>Němčina pro 8. třídu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PC-29SX</dc:creator>
  <cp:lastModifiedBy>Učitel</cp:lastModifiedBy>
  <cp:revision>37</cp:revision>
  <dcterms:created xsi:type="dcterms:W3CDTF">2011-10-07T07:19:12Z</dcterms:created>
  <dcterms:modified xsi:type="dcterms:W3CDTF">2012-07-08T20:58:07Z</dcterms:modified>
</cp:coreProperties>
</file>