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72" r:id="rId4"/>
    <p:sldId id="266" r:id="rId5"/>
    <p:sldId id="273" r:id="rId6"/>
    <p:sldId id="267" r:id="rId7"/>
    <p:sldId id="274" r:id="rId8"/>
    <p:sldId id="268" r:id="rId9"/>
    <p:sldId id="269" r:id="rId10"/>
    <p:sldId id="270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8C03516-4556-4C89-B34D-30B523814F02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8C03516-4556-4C89-B34D-30B523814F02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03516-4556-4C89-B34D-30B523814F02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8C03516-4556-4C89-B34D-30B523814F02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A96396-0897-4FF3-A6DC-94FADD911E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8047" y="4149080"/>
            <a:ext cx="6400800" cy="175260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Anotace: Německý jazyk pro 8. ročník </a:t>
            </a:r>
          </a:p>
          <a:p>
            <a:pPr algn="l"/>
            <a:r>
              <a:rPr lang="cs-CZ" dirty="0" smtClean="0"/>
              <a:t>Opakujeme, tvoříme věty, doplňujeme.</a:t>
            </a:r>
          </a:p>
          <a:p>
            <a:pPr algn="l"/>
            <a:r>
              <a:rPr lang="cs-CZ" b="1" dirty="0" err="1" smtClean="0"/>
              <a:t>Wiederholungstest</a:t>
            </a:r>
            <a:r>
              <a:rPr lang="cs-CZ" b="1" dirty="0" smtClean="0"/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 </a:t>
            </a:r>
            <a:endParaRPr lang="cs-CZ" sz="2800" b="1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04664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995936" y="404664"/>
            <a:ext cx="493204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sz="14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>
                <a:solidFill>
                  <a:schemeClr val="tx2">
                    <a:lumMod val="75000"/>
                  </a:schemeClr>
                </a:solidFill>
              </a:rPr>
              <a:t>VY_32_INOVACE_NJ.8.A.20_opakujeme_tvorime_vety</a:t>
            </a:r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Datum : 21. 5. 2012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Ročník : osmý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Název:  opakujeme + tvoříme věty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sz="1400" b="1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538" y="5324905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907310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 smtClean="0"/>
              <a:t>Němčina pro 8. třídu.Vytvoř věty</a:t>
            </a:r>
            <a:r>
              <a:rPr lang="cs-CZ" dirty="0" smtClean="0"/>
              <a:t>.</a:t>
            </a:r>
            <a:r>
              <a:rPr lang="cs-CZ" sz="2400" b="1" dirty="0" smtClean="0"/>
              <a:t>Použij všechna slova.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Petr Karl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Wir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Opa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Jan </a:t>
            </a:r>
            <a:r>
              <a:rPr lang="cs-CZ" b="1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und</a:t>
            </a: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Ida  Die </a:t>
            </a:r>
            <a:r>
              <a:rPr lang="cs-CZ" b="1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Mutter</a:t>
            </a: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</a:p>
          <a:p>
            <a:endParaRPr lang="cs-CZ" b="1" dirty="0" smtClean="0"/>
          </a:p>
          <a:p>
            <a:r>
              <a:rPr lang="cs-CZ" b="1" dirty="0" err="1" smtClean="0">
                <a:solidFill>
                  <a:srgbClr val="00B050"/>
                </a:solidFill>
              </a:rPr>
              <a:t>laufen</a:t>
            </a:r>
            <a:r>
              <a:rPr lang="cs-CZ" b="1" dirty="0" smtClean="0">
                <a:solidFill>
                  <a:srgbClr val="00B050"/>
                </a:solidFill>
              </a:rPr>
              <a:t>  </a:t>
            </a:r>
            <a:r>
              <a:rPr lang="cs-CZ" b="1" dirty="0" err="1">
                <a:solidFill>
                  <a:srgbClr val="00B050"/>
                </a:solidFill>
              </a:rPr>
              <a:t>sieht</a:t>
            </a:r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>
                <a:solidFill>
                  <a:srgbClr val="00B050"/>
                </a:solidFill>
              </a:rPr>
              <a:t>fahren</a:t>
            </a:r>
            <a:r>
              <a:rPr lang="cs-CZ" b="1" dirty="0">
                <a:solidFill>
                  <a:srgbClr val="00B050"/>
                </a:solidFill>
              </a:rPr>
              <a:t>   </a:t>
            </a:r>
            <a:r>
              <a:rPr lang="cs-CZ" b="1" dirty="0" err="1">
                <a:solidFill>
                  <a:srgbClr val="00B050"/>
                </a:solidFill>
              </a:rPr>
              <a:t>fährt</a:t>
            </a:r>
            <a:r>
              <a:rPr lang="cs-CZ" b="1" dirty="0" smtClean="0">
                <a:solidFill>
                  <a:srgbClr val="00B050"/>
                </a:solidFill>
              </a:rPr>
              <a:t>  </a:t>
            </a:r>
            <a:r>
              <a:rPr lang="cs-CZ" b="1" dirty="0" err="1" smtClean="0">
                <a:solidFill>
                  <a:srgbClr val="00B050"/>
                </a:solidFill>
              </a:rPr>
              <a:t>räumt</a:t>
            </a:r>
            <a:r>
              <a:rPr lang="cs-CZ" b="1" dirty="0" smtClean="0">
                <a:solidFill>
                  <a:srgbClr val="00B050"/>
                </a:solidFill>
              </a:rPr>
              <a:t>  </a:t>
            </a:r>
            <a:r>
              <a:rPr lang="cs-CZ" b="1" dirty="0" err="1" smtClean="0">
                <a:solidFill>
                  <a:srgbClr val="00B050"/>
                </a:solidFill>
              </a:rPr>
              <a:t>arbeitet</a:t>
            </a:r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/>
          </a:p>
          <a:p>
            <a:r>
              <a:rPr lang="cs-CZ" b="1" dirty="0" err="1" smtClean="0">
                <a:solidFill>
                  <a:srgbClr val="C00000"/>
                </a:solidFill>
              </a:rPr>
              <a:t>Fern</a:t>
            </a:r>
            <a:r>
              <a:rPr lang="cs-CZ" b="1" dirty="0" smtClean="0">
                <a:solidFill>
                  <a:srgbClr val="C00000"/>
                </a:solidFill>
              </a:rPr>
              <a:t>   Rad   </a:t>
            </a:r>
            <a:r>
              <a:rPr lang="cs-CZ" b="1" dirty="0" err="1" smtClean="0">
                <a:solidFill>
                  <a:srgbClr val="C00000"/>
                </a:solidFill>
              </a:rPr>
              <a:t>auf</a:t>
            </a:r>
            <a:r>
              <a:rPr lang="cs-CZ" b="1" dirty="0" smtClean="0">
                <a:solidFill>
                  <a:srgbClr val="C00000"/>
                </a:solidFill>
              </a:rPr>
              <a:t>   Ski</a:t>
            </a:r>
          </a:p>
          <a:p>
            <a:endParaRPr lang="cs-CZ" b="1" dirty="0"/>
          </a:p>
          <a:p>
            <a:r>
              <a:rPr lang="cs-CZ" b="1" dirty="0" smtClean="0"/>
              <a:t>Sommer  </a:t>
            </a:r>
            <a:r>
              <a:rPr lang="cs-CZ" b="1" dirty="0" err="1" smtClean="0"/>
              <a:t>Küche</a:t>
            </a:r>
            <a:r>
              <a:rPr lang="cs-CZ" b="1" dirty="0" smtClean="0"/>
              <a:t>  </a:t>
            </a:r>
            <a:r>
              <a:rPr lang="cs-CZ" b="1" dirty="0" err="1" smtClean="0"/>
              <a:t>Frühling</a:t>
            </a:r>
            <a:r>
              <a:rPr lang="cs-CZ" b="1" dirty="0" smtClean="0"/>
              <a:t>  </a:t>
            </a:r>
            <a:r>
              <a:rPr lang="cs-CZ" b="1" dirty="0" err="1" smtClean="0"/>
              <a:t>Garten</a:t>
            </a:r>
            <a:r>
              <a:rPr lang="cs-CZ" b="1" dirty="0" smtClean="0"/>
              <a:t> Winter 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Wohnzimmer</a:t>
            </a:r>
            <a:endParaRPr lang="cs-CZ" b="1" dirty="0"/>
          </a:p>
          <a:p>
            <a:pPr>
              <a:buNone/>
            </a:pPr>
            <a:endParaRPr lang="cs-CZ" b="1" dirty="0" smtClean="0"/>
          </a:p>
          <a:p>
            <a:r>
              <a:rPr lang="cs-CZ" b="1" dirty="0" err="1" smtClean="0">
                <a:solidFill>
                  <a:srgbClr val="0070C0"/>
                </a:solidFill>
              </a:rPr>
              <a:t>Im</a:t>
            </a:r>
            <a:r>
              <a:rPr lang="cs-CZ" b="1" dirty="0" smtClean="0">
                <a:solidFill>
                  <a:srgbClr val="0070C0"/>
                </a:solidFill>
              </a:rPr>
              <a:t>    in der    </a:t>
            </a:r>
            <a:r>
              <a:rPr lang="cs-CZ" b="1" dirty="0" err="1" smtClean="0">
                <a:solidFill>
                  <a:srgbClr val="0070C0"/>
                </a:solidFill>
              </a:rPr>
              <a:t>im</a:t>
            </a:r>
            <a:r>
              <a:rPr lang="cs-CZ" b="1" dirty="0" smtClean="0">
                <a:solidFill>
                  <a:srgbClr val="0070C0"/>
                </a:solidFill>
              </a:rPr>
              <a:t>  </a:t>
            </a:r>
            <a:r>
              <a:rPr lang="cs-CZ" b="1" dirty="0" err="1" smtClean="0">
                <a:solidFill>
                  <a:srgbClr val="0070C0"/>
                </a:solidFill>
              </a:rPr>
              <a:t>im</a:t>
            </a:r>
            <a:r>
              <a:rPr lang="cs-CZ" b="1" dirty="0" smtClean="0">
                <a:solidFill>
                  <a:srgbClr val="0070C0"/>
                </a:solidFill>
              </a:rPr>
              <a:t>    </a:t>
            </a:r>
            <a:r>
              <a:rPr lang="cs-CZ" b="1" dirty="0" err="1" smtClean="0">
                <a:solidFill>
                  <a:srgbClr val="0070C0"/>
                </a:solidFill>
              </a:rPr>
              <a:t>im</a:t>
            </a:r>
            <a:r>
              <a:rPr lang="cs-CZ" b="1" dirty="0" smtClean="0">
                <a:solidFill>
                  <a:srgbClr val="0070C0"/>
                </a:solidFill>
              </a:rPr>
              <a:t>   </a:t>
            </a:r>
            <a:r>
              <a:rPr lang="cs-CZ" b="1" dirty="0" err="1" smtClean="0">
                <a:solidFill>
                  <a:srgbClr val="0070C0"/>
                </a:solidFill>
              </a:rPr>
              <a:t>im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01962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Němčina pro 8. třídu – možné řešení. 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2400" b="1" dirty="0" smtClean="0"/>
          </a:p>
          <a:p>
            <a:pPr marL="457200" indent="-457200">
              <a:buFont typeface="+mj-lt"/>
              <a:buAutoNum type="arabicPeriod"/>
            </a:pPr>
            <a:endParaRPr lang="cs-CZ" sz="2400" b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Petr </a:t>
            </a:r>
            <a:r>
              <a:rPr lang="cs-CZ" sz="2400" b="1" dirty="0" err="1" smtClean="0"/>
              <a:t>fährt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im</a:t>
            </a:r>
            <a:r>
              <a:rPr lang="cs-CZ" sz="2400" b="1" dirty="0" smtClean="0"/>
              <a:t> Winter Ski.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Karl </a:t>
            </a:r>
            <a:r>
              <a:rPr lang="cs-CZ" sz="2400" b="1" dirty="0" err="1" smtClean="0"/>
              <a:t>sieht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Wohnzimmer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fern</a:t>
            </a:r>
            <a:r>
              <a:rPr lang="cs-CZ" sz="24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laufen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im</a:t>
            </a:r>
            <a:r>
              <a:rPr lang="cs-CZ" sz="2400" b="1" dirty="0" smtClean="0"/>
              <a:t> Winter Ski.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err="1" smtClean="0"/>
              <a:t>Opa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arbeitet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Frühling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Garten</a:t>
            </a:r>
            <a:r>
              <a:rPr lang="cs-CZ" sz="24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Jan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Ida </a:t>
            </a:r>
            <a:r>
              <a:rPr lang="cs-CZ" sz="2400" b="1" dirty="0" err="1" smtClean="0"/>
              <a:t>laufen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im</a:t>
            </a:r>
            <a:r>
              <a:rPr lang="cs-CZ" sz="2400" b="1" dirty="0" smtClean="0"/>
              <a:t> Sommer Rad.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Die </a:t>
            </a:r>
            <a:r>
              <a:rPr lang="cs-CZ" sz="2400" b="1" dirty="0" err="1" smtClean="0"/>
              <a:t>Mutter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räumt</a:t>
            </a:r>
            <a:r>
              <a:rPr lang="cs-CZ" sz="2400" b="1" dirty="0" smtClean="0"/>
              <a:t> in der </a:t>
            </a:r>
            <a:r>
              <a:rPr lang="cs-CZ" sz="2400" b="1" dirty="0" err="1" smtClean="0"/>
              <a:t>Küche</a:t>
            </a:r>
            <a:r>
              <a:rPr lang="cs-CZ" sz="2400" b="1" dirty="0" smtClean="0"/>
              <a:t>. </a:t>
            </a:r>
          </a:p>
          <a:p>
            <a:pPr marL="457200" indent="-457200">
              <a:buFont typeface="+mj-lt"/>
              <a:buAutoNum type="arabicPeriod"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 smtClean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Němčina pro 8. třídu. Označ červeně správný člen. 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Hund</a:t>
            </a:r>
            <a:r>
              <a:rPr lang="cs-CZ" b="1" dirty="0" smtClean="0"/>
              <a:t> </a:t>
            </a:r>
            <a:r>
              <a:rPr lang="cs-CZ" b="1" dirty="0" err="1" smtClean="0"/>
              <a:t>sitzt</a:t>
            </a:r>
            <a:r>
              <a:rPr lang="cs-CZ" b="1" dirty="0" smtClean="0"/>
              <a:t> </a:t>
            </a:r>
            <a:r>
              <a:rPr lang="cs-CZ" b="1" dirty="0" err="1" smtClean="0"/>
              <a:t>unter</a:t>
            </a:r>
            <a:r>
              <a:rPr lang="cs-CZ" b="1" dirty="0" smtClean="0"/>
              <a:t> dem den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Tisch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Der Vater </a:t>
            </a:r>
            <a:r>
              <a:rPr lang="cs-CZ" b="1" dirty="0" err="1" smtClean="0"/>
              <a:t>arbeitet</a:t>
            </a:r>
            <a:r>
              <a:rPr lang="cs-CZ" b="1" dirty="0" smtClean="0"/>
              <a:t> in </a:t>
            </a:r>
            <a:r>
              <a:rPr lang="cs-CZ" b="1" dirty="0" err="1" smtClean="0"/>
              <a:t>die</a:t>
            </a:r>
            <a:r>
              <a:rPr lang="cs-CZ" b="1" dirty="0" smtClean="0"/>
              <a:t> der den </a:t>
            </a:r>
            <a:r>
              <a:rPr lang="cs-CZ" b="1" dirty="0" err="1" smtClean="0"/>
              <a:t>Garage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Die </a:t>
            </a:r>
            <a:r>
              <a:rPr lang="cs-CZ" b="1" dirty="0" err="1" smtClean="0"/>
              <a:t>Kinder</a:t>
            </a:r>
            <a:r>
              <a:rPr lang="cs-CZ" b="1" dirty="0" smtClean="0"/>
              <a:t> </a:t>
            </a:r>
            <a:r>
              <a:rPr lang="cs-CZ" b="1" dirty="0" err="1" smtClean="0"/>
              <a:t>spielen</a:t>
            </a:r>
            <a:r>
              <a:rPr lang="cs-CZ" b="1" dirty="0" smtClean="0"/>
              <a:t> in </a:t>
            </a:r>
            <a:r>
              <a:rPr lang="cs-CZ" b="1" dirty="0" err="1" smtClean="0"/>
              <a:t>das</a:t>
            </a:r>
            <a:r>
              <a:rPr lang="cs-CZ" b="1" dirty="0" smtClean="0"/>
              <a:t> dem den </a:t>
            </a:r>
            <a:r>
              <a:rPr lang="cs-CZ" b="1" dirty="0" err="1" smtClean="0"/>
              <a:t>Garten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Der </a:t>
            </a:r>
            <a:r>
              <a:rPr lang="cs-CZ" b="1" dirty="0" err="1" smtClean="0"/>
              <a:t>Opa</a:t>
            </a:r>
            <a:r>
              <a:rPr lang="cs-CZ" b="1" dirty="0" smtClean="0"/>
              <a:t> </a:t>
            </a:r>
            <a:r>
              <a:rPr lang="cs-CZ" b="1" dirty="0" err="1" smtClean="0"/>
              <a:t>schläft</a:t>
            </a:r>
            <a:r>
              <a:rPr lang="cs-CZ" b="1" dirty="0" smtClean="0"/>
              <a:t> </a:t>
            </a:r>
            <a:r>
              <a:rPr lang="cs-CZ" b="1" dirty="0" err="1" smtClean="0"/>
              <a:t>auf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dem</a:t>
            </a:r>
            <a:r>
              <a:rPr lang="cs-CZ" b="1" dirty="0" smtClean="0"/>
              <a:t> den </a:t>
            </a:r>
            <a:r>
              <a:rPr lang="cs-CZ" b="1" dirty="0" err="1" smtClean="0"/>
              <a:t>Bett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err="1" smtClean="0"/>
              <a:t>Das</a:t>
            </a:r>
            <a:r>
              <a:rPr lang="cs-CZ" b="1" dirty="0" smtClean="0"/>
              <a:t>  Auto </a:t>
            </a:r>
            <a:r>
              <a:rPr lang="cs-CZ" b="1" dirty="0" err="1" smtClean="0"/>
              <a:t>steht</a:t>
            </a:r>
            <a:r>
              <a:rPr lang="cs-CZ" b="1" dirty="0" smtClean="0"/>
              <a:t> vor </a:t>
            </a:r>
            <a:r>
              <a:rPr lang="cs-CZ" b="1" dirty="0" err="1" smtClean="0"/>
              <a:t>das</a:t>
            </a:r>
            <a:r>
              <a:rPr lang="cs-CZ" b="1" dirty="0" smtClean="0"/>
              <a:t> dem den </a:t>
            </a:r>
            <a:r>
              <a:rPr lang="cs-CZ" b="1" dirty="0" err="1" smtClean="0"/>
              <a:t>Haus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65936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Němčina pro 8. třídu – správné řešení.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323528" y="1443841"/>
            <a:ext cx="849694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800" b="1" dirty="0" smtClean="0"/>
              <a:t>Der </a:t>
            </a:r>
            <a:r>
              <a:rPr lang="cs-CZ" sz="2800" b="1" dirty="0" err="1" smtClean="0"/>
              <a:t>Hund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sitzt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unter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dem</a:t>
            </a:r>
            <a:r>
              <a:rPr lang="cs-CZ" sz="2800" b="1" dirty="0" smtClean="0"/>
              <a:t> den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Tisch</a:t>
            </a:r>
            <a:r>
              <a:rPr lang="cs-CZ" sz="2800" b="1" dirty="0" smtClean="0"/>
              <a:t>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Der Vater </a:t>
            </a:r>
            <a:r>
              <a:rPr lang="cs-CZ" sz="2800" b="1" dirty="0" err="1" smtClean="0"/>
              <a:t>arbeitet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der</a:t>
            </a:r>
            <a:r>
              <a:rPr lang="cs-CZ" sz="2800" b="1" dirty="0" smtClean="0"/>
              <a:t> den </a:t>
            </a:r>
            <a:r>
              <a:rPr lang="cs-CZ" sz="2800" b="1" dirty="0" err="1" smtClean="0"/>
              <a:t>Garage</a:t>
            </a:r>
            <a:r>
              <a:rPr lang="cs-CZ" sz="2800" b="1" dirty="0" smtClean="0"/>
              <a:t>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Die </a:t>
            </a:r>
            <a:r>
              <a:rPr lang="cs-CZ" sz="2800" b="1" dirty="0" err="1" smtClean="0"/>
              <a:t>Kinder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spielen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dem</a:t>
            </a:r>
            <a:r>
              <a:rPr lang="cs-CZ" sz="2800" b="1" dirty="0" smtClean="0"/>
              <a:t> den </a:t>
            </a:r>
            <a:r>
              <a:rPr lang="cs-CZ" sz="2800" b="1" dirty="0" err="1" smtClean="0"/>
              <a:t>Garten</a:t>
            </a:r>
            <a:r>
              <a:rPr lang="cs-CZ" sz="2800" b="1" dirty="0" smtClean="0"/>
              <a:t>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Der </a:t>
            </a:r>
            <a:r>
              <a:rPr lang="cs-CZ" sz="2800" b="1" dirty="0" err="1" smtClean="0"/>
              <a:t>Opa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schläft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auf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dem</a:t>
            </a:r>
            <a:r>
              <a:rPr lang="cs-CZ" sz="2800" b="1" dirty="0" smtClean="0"/>
              <a:t> den </a:t>
            </a:r>
            <a:r>
              <a:rPr lang="cs-CZ" sz="2800" b="1" dirty="0" err="1" smtClean="0"/>
              <a:t>Bett</a:t>
            </a:r>
            <a:r>
              <a:rPr lang="cs-CZ" sz="2800" b="1" dirty="0" smtClean="0"/>
              <a:t>.</a:t>
            </a:r>
          </a:p>
          <a:p>
            <a:endParaRPr lang="cs-CZ" sz="2800" b="1" dirty="0" smtClean="0"/>
          </a:p>
          <a:p>
            <a:r>
              <a:rPr lang="cs-CZ" sz="2800" b="1" dirty="0" err="1" smtClean="0"/>
              <a:t>Das</a:t>
            </a:r>
            <a:r>
              <a:rPr lang="cs-CZ" sz="2800" b="1" dirty="0" smtClean="0"/>
              <a:t>  Auto </a:t>
            </a:r>
            <a:r>
              <a:rPr lang="cs-CZ" sz="2800" b="1" dirty="0" err="1" smtClean="0"/>
              <a:t>steht</a:t>
            </a:r>
            <a:r>
              <a:rPr lang="cs-CZ" sz="2800" b="1" dirty="0" smtClean="0"/>
              <a:t> vor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dem</a:t>
            </a:r>
            <a:r>
              <a:rPr lang="cs-CZ" sz="2800" b="1" dirty="0" smtClean="0"/>
              <a:t> den </a:t>
            </a:r>
            <a:r>
              <a:rPr lang="cs-CZ" sz="2800" b="1" dirty="0" err="1" smtClean="0"/>
              <a:t>Haus</a:t>
            </a:r>
            <a:r>
              <a:rPr lang="cs-CZ" sz="2800" b="1" dirty="0" smtClean="0"/>
              <a:t>.</a:t>
            </a:r>
            <a:endParaRPr lang="cs-CZ" sz="28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 smtClean="0"/>
              <a:t>Němčina pro 8. třídu – kde mohou být osoby, kde věci a kde zvířata? Kombinuj.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Der </a:t>
            </a:r>
            <a:r>
              <a:rPr lang="cs-CZ" sz="2400" b="1" dirty="0" err="1" smtClean="0"/>
              <a:t>Schrank</a:t>
            </a:r>
            <a:r>
              <a:rPr lang="cs-CZ" sz="2400" b="1" dirty="0" smtClean="0"/>
              <a:t>   </a:t>
            </a:r>
            <a:r>
              <a:rPr lang="cs-CZ" sz="2400" b="1" dirty="0" err="1" smtClean="0"/>
              <a:t>Das</a:t>
            </a:r>
            <a:r>
              <a:rPr lang="cs-CZ" sz="2400" b="1" dirty="0" smtClean="0"/>
              <a:t> Auto   Die </a:t>
            </a:r>
            <a:r>
              <a:rPr lang="cs-CZ" sz="2400" b="1" dirty="0" err="1" smtClean="0"/>
              <a:t>Garage</a:t>
            </a:r>
            <a:r>
              <a:rPr lang="cs-CZ" sz="2400" b="1" dirty="0" smtClean="0"/>
              <a:t>   Der </a:t>
            </a:r>
            <a:r>
              <a:rPr lang="cs-CZ" sz="2400" b="1" dirty="0" err="1" smtClean="0"/>
              <a:t>Wald</a:t>
            </a:r>
            <a:endParaRPr lang="cs-CZ" sz="2400" b="1" dirty="0" smtClean="0"/>
          </a:p>
          <a:p>
            <a:r>
              <a:rPr lang="cs-CZ" sz="2400" b="1" dirty="0" err="1" smtClean="0"/>
              <a:t>Das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Bett</a:t>
            </a:r>
            <a:r>
              <a:rPr lang="cs-CZ" sz="2400" b="1" dirty="0" smtClean="0"/>
              <a:t>   Die </a:t>
            </a:r>
            <a:r>
              <a:rPr lang="cs-CZ" sz="2400" b="1" dirty="0" err="1" smtClean="0"/>
              <a:t>Burg</a:t>
            </a:r>
            <a:r>
              <a:rPr lang="cs-CZ" sz="2400" b="1" dirty="0" smtClean="0"/>
              <a:t>   der </a:t>
            </a:r>
            <a:r>
              <a:rPr lang="cs-CZ" sz="2400" b="1" dirty="0" err="1" smtClean="0"/>
              <a:t>Tisch</a:t>
            </a:r>
            <a:r>
              <a:rPr lang="cs-CZ" sz="2400" b="1" dirty="0" smtClean="0"/>
              <a:t>    </a:t>
            </a:r>
            <a:r>
              <a:rPr lang="cs-CZ" sz="2400" b="1" dirty="0" err="1" smtClean="0"/>
              <a:t>das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Schlafzimmer</a:t>
            </a:r>
            <a:endParaRPr lang="cs-CZ" sz="2400" b="1" dirty="0" smtClean="0"/>
          </a:p>
          <a:p>
            <a:r>
              <a:rPr lang="cs-CZ" sz="2400" b="1" dirty="0" err="1" smtClean="0"/>
              <a:t>Das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Schloss</a:t>
            </a:r>
            <a:r>
              <a:rPr lang="cs-CZ" sz="2400" b="1" dirty="0" smtClean="0"/>
              <a:t>   </a:t>
            </a:r>
            <a:r>
              <a:rPr lang="cs-CZ" sz="2400" b="1" dirty="0" err="1" smtClean="0"/>
              <a:t>das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Geschäft</a:t>
            </a:r>
            <a:r>
              <a:rPr lang="cs-CZ" sz="2400" b="1" dirty="0" smtClean="0"/>
              <a:t>   der Park   Der </a:t>
            </a:r>
            <a:r>
              <a:rPr lang="cs-CZ" sz="2400" b="1" dirty="0" err="1" smtClean="0"/>
              <a:t>Garten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>
                <a:solidFill>
                  <a:srgbClr val="FF0000"/>
                </a:solidFill>
              </a:rPr>
              <a:t>Vor   </a:t>
            </a:r>
            <a:r>
              <a:rPr lang="cs-CZ" sz="2400" b="1" dirty="0" err="1" smtClean="0">
                <a:solidFill>
                  <a:srgbClr val="FF0000"/>
                </a:solidFill>
              </a:rPr>
              <a:t>zwischen</a:t>
            </a:r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  <a:r>
              <a:rPr lang="cs-CZ" sz="2400" b="1" dirty="0" err="1" smtClean="0">
                <a:solidFill>
                  <a:srgbClr val="FF0000"/>
                </a:solidFill>
              </a:rPr>
              <a:t>an</a:t>
            </a:r>
            <a:r>
              <a:rPr lang="cs-CZ" sz="2400" b="1" dirty="0" smtClean="0">
                <a:solidFill>
                  <a:srgbClr val="FF0000"/>
                </a:solidFill>
              </a:rPr>
              <a:t>    </a:t>
            </a:r>
            <a:r>
              <a:rPr lang="cs-CZ" sz="2400" b="1" dirty="0" err="1" smtClean="0">
                <a:solidFill>
                  <a:srgbClr val="FF0000"/>
                </a:solidFill>
              </a:rPr>
              <a:t>auf</a:t>
            </a:r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  <a:r>
              <a:rPr lang="cs-CZ" sz="2400" b="1" dirty="0" err="1" smtClean="0">
                <a:solidFill>
                  <a:srgbClr val="FF0000"/>
                </a:solidFill>
              </a:rPr>
              <a:t>hinter</a:t>
            </a:r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  <a:r>
              <a:rPr lang="cs-CZ" sz="2400" b="1" dirty="0" err="1" smtClean="0">
                <a:solidFill>
                  <a:srgbClr val="FF0000"/>
                </a:solidFill>
              </a:rPr>
              <a:t>unter</a:t>
            </a:r>
            <a:r>
              <a:rPr lang="cs-CZ" sz="2400" b="1" dirty="0" smtClean="0">
                <a:solidFill>
                  <a:srgbClr val="FF0000"/>
                </a:solidFill>
              </a:rPr>
              <a:t>   in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Mein Heft </a:t>
            </a:r>
            <a:r>
              <a:rPr lang="cs-CZ" sz="2400" b="1" dirty="0" err="1" smtClean="0"/>
              <a:t>ist</a:t>
            </a:r>
            <a:r>
              <a:rPr lang="cs-CZ" sz="2400" b="1" dirty="0" smtClean="0"/>
              <a:t> ……………..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b="1" dirty="0"/>
              <a:t>D</a:t>
            </a:r>
            <a:r>
              <a:rPr lang="cs-CZ" sz="2400" b="1" dirty="0" smtClean="0"/>
              <a:t>ie </a:t>
            </a:r>
            <a:r>
              <a:rPr lang="cs-CZ" sz="2400" b="1" dirty="0" err="1" smtClean="0"/>
              <a:t>Kinder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sind</a:t>
            </a:r>
            <a:r>
              <a:rPr lang="cs-CZ" sz="2400" b="1" dirty="0" smtClean="0"/>
              <a:t> ………….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Unser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ist</a:t>
            </a:r>
            <a:r>
              <a:rPr lang="cs-CZ" sz="2400" b="1" dirty="0" smtClean="0"/>
              <a:t> ………….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Die </a:t>
            </a:r>
            <a:r>
              <a:rPr lang="cs-CZ" sz="2400" b="1" dirty="0" err="1" smtClean="0"/>
              <a:t>Oma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ist</a:t>
            </a:r>
            <a:r>
              <a:rPr lang="cs-CZ" sz="2400" b="1" dirty="0" smtClean="0"/>
              <a:t> ……………….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617032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 smtClean="0"/>
              <a:t>Němčina pro 8. třídu – možné řešení. Vymyslíš více variant 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800" b="1" dirty="0" smtClean="0"/>
              <a:t>Der </a:t>
            </a:r>
            <a:r>
              <a:rPr lang="cs-CZ" sz="2800" b="1" dirty="0" err="1" smtClean="0"/>
              <a:t>Schrank</a:t>
            </a:r>
            <a:r>
              <a:rPr lang="cs-CZ" sz="2800" b="1" dirty="0" smtClean="0"/>
              <a:t>  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Auto   Die </a:t>
            </a:r>
            <a:r>
              <a:rPr lang="cs-CZ" sz="2800" b="1" dirty="0" err="1" smtClean="0"/>
              <a:t>Garage</a:t>
            </a:r>
            <a:r>
              <a:rPr lang="cs-CZ" sz="2800" b="1" dirty="0" smtClean="0"/>
              <a:t>   Der </a:t>
            </a:r>
            <a:r>
              <a:rPr lang="cs-CZ" sz="2800" b="1" dirty="0" err="1" smtClean="0"/>
              <a:t>Wald</a:t>
            </a:r>
            <a:endParaRPr lang="cs-CZ" sz="2800" b="1" dirty="0" smtClean="0"/>
          </a:p>
          <a:p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Bett</a:t>
            </a:r>
            <a:r>
              <a:rPr lang="cs-CZ" sz="2800" b="1" dirty="0" smtClean="0"/>
              <a:t>   Die </a:t>
            </a:r>
            <a:r>
              <a:rPr lang="cs-CZ" sz="2800" b="1" dirty="0" err="1" smtClean="0"/>
              <a:t>Burg</a:t>
            </a:r>
            <a:r>
              <a:rPr lang="cs-CZ" sz="2800" b="1" dirty="0" smtClean="0"/>
              <a:t>   der </a:t>
            </a:r>
            <a:r>
              <a:rPr lang="cs-CZ" sz="2800" b="1" dirty="0" err="1" smtClean="0"/>
              <a:t>Tisch</a:t>
            </a:r>
            <a:r>
              <a:rPr lang="cs-CZ" sz="2800" b="1" dirty="0" smtClean="0"/>
              <a:t>   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Schlafzimmer</a:t>
            </a:r>
            <a:endParaRPr lang="cs-CZ" sz="2800" b="1" dirty="0" smtClean="0"/>
          </a:p>
          <a:p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Schloss</a:t>
            </a:r>
            <a:r>
              <a:rPr lang="cs-CZ" sz="2800" b="1" dirty="0" smtClean="0"/>
              <a:t>  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Geschäft</a:t>
            </a:r>
            <a:r>
              <a:rPr lang="cs-CZ" sz="2800" b="1" dirty="0" smtClean="0"/>
              <a:t>   der Park   Der </a:t>
            </a:r>
            <a:r>
              <a:rPr lang="cs-CZ" sz="2800" b="1" dirty="0" err="1" smtClean="0"/>
              <a:t>Garten</a:t>
            </a:r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Vor   </a:t>
            </a:r>
            <a:r>
              <a:rPr lang="cs-CZ" sz="2800" b="1" dirty="0" err="1" smtClean="0">
                <a:solidFill>
                  <a:srgbClr val="FF0000"/>
                </a:solidFill>
              </a:rPr>
              <a:t>zwischen</a:t>
            </a:r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an</a:t>
            </a:r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err="1" smtClean="0">
                <a:solidFill>
                  <a:srgbClr val="FF0000"/>
                </a:solidFill>
              </a:rPr>
              <a:t>auf</a:t>
            </a:r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hinter</a:t>
            </a:r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unter</a:t>
            </a:r>
            <a:r>
              <a:rPr lang="cs-CZ" sz="2800" b="1" dirty="0" smtClean="0">
                <a:solidFill>
                  <a:srgbClr val="FF0000"/>
                </a:solidFill>
              </a:rPr>
              <a:t>   in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/>
              <a:t>Mein</a:t>
            </a:r>
            <a:r>
              <a:rPr lang="cs-CZ" sz="2800" b="1" dirty="0" smtClean="0"/>
              <a:t> Heft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auf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dem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Tisch</a:t>
            </a:r>
            <a:r>
              <a:rPr lang="cs-CZ" sz="2800" b="1" dirty="0" smtClean="0">
                <a:solidFill>
                  <a:srgbClr val="FF0000"/>
                </a:solidFill>
              </a:rPr>
              <a:t>.      – na stole</a:t>
            </a:r>
            <a:r>
              <a:rPr lang="cs-CZ" sz="2800" b="1" dirty="0" smtClean="0"/>
              <a:t> </a:t>
            </a:r>
          </a:p>
          <a:p>
            <a:pPr marL="0" indent="0">
              <a:buNone/>
            </a:pPr>
            <a:r>
              <a:rPr lang="cs-CZ" sz="2800" b="1" dirty="0" smtClean="0"/>
              <a:t>  Die </a:t>
            </a:r>
            <a:r>
              <a:rPr lang="cs-CZ" sz="2800" b="1" dirty="0" err="1" smtClean="0"/>
              <a:t>Kinder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sind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in </a:t>
            </a:r>
            <a:r>
              <a:rPr lang="cs-CZ" sz="2800" b="1" dirty="0" err="1" smtClean="0">
                <a:solidFill>
                  <a:srgbClr val="FF0000"/>
                </a:solidFill>
              </a:rPr>
              <a:t>dem</a:t>
            </a:r>
            <a:r>
              <a:rPr lang="cs-CZ" sz="2800" b="1" dirty="0" smtClean="0">
                <a:solidFill>
                  <a:srgbClr val="FF0000"/>
                </a:solidFill>
              </a:rPr>
              <a:t> Park.    – v parku</a:t>
            </a:r>
          </a:p>
          <a:p>
            <a:pPr marL="0" indent="0">
              <a:buNone/>
            </a:pPr>
            <a:r>
              <a:rPr lang="cs-CZ" sz="2800" b="1" dirty="0" smtClean="0"/>
              <a:t>  </a:t>
            </a:r>
            <a:r>
              <a:rPr lang="cs-CZ" sz="2800" b="1" dirty="0" err="1" smtClean="0"/>
              <a:t>Unser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in </a:t>
            </a:r>
            <a:r>
              <a:rPr lang="cs-CZ" sz="2800" b="1" dirty="0" err="1" smtClean="0">
                <a:solidFill>
                  <a:srgbClr val="FF0000"/>
                </a:solidFill>
              </a:rPr>
              <a:t>dem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Garten</a:t>
            </a:r>
            <a:r>
              <a:rPr lang="cs-CZ" sz="2800" b="1" dirty="0" smtClean="0">
                <a:solidFill>
                  <a:srgbClr val="FF0000"/>
                </a:solidFill>
              </a:rPr>
              <a:t>. -  v zahradě</a:t>
            </a:r>
          </a:p>
          <a:p>
            <a:pPr marL="0" indent="0">
              <a:buNone/>
            </a:pPr>
            <a:r>
              <a:rPr lang="cs-CZ" sz="2800" b="1" dirty="0" smtClean="0"/>
              <a:t>  Die </a:t>
            </a:r>
            <a:r>
              <a:rPr lang="cs-CZ" sz="2800" b="1" dirty="0" err="1" smtClean="0"/>
              <a:t>Oma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in </a:t>
            </a:r>
            <a:r>
              <a:rPr lang="cs-CZ" sz="2800" b="1" dirty="0" err="1" smtClean="0">
                <a:solidFill>
                  <a:srgbClr val="FF0000"/>
                </a:solidFill>
              </a:rPr>
              <a:t>dem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Geschäft</a:t>
            </a:r>
            <a:r>
              <a:rPr lang="cs-CZ" sz="2800" b="1" dirty="0" smtClean="0">
                <a:solidFill>
                  <a:srgbClr val="FF0000"/>
                </a:solidFill>
              </a:rPr>
              <a:t>.     – v obchodě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 smtClean="0"/>
              <a:t>Němčina pro 8. třídu – pokračování. Kde jsou věci, zvířata, osoby ? 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Die </a:t>
            </a:r>
            <a:r>
              <a:rPr lang="cs-CZ" sz="2400" b="1" dirty="0" err="1"/>
              <a:t>S</a:t>
            </a:r>
            <a:r>
              <a:rPr lang="cs-CZ" sz="2400" b="1" dirty="0" err="1" smtClean="0"/>
              <a:t>chere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ist</a:t>
            </a:r>
            <a:r>
              <a:rPr lang="cs-CZ" sz="2400" b="1" dirty="0" smtClean="0"/>
              <a:t> ………..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Die </a:t>
            </a:r>
            <a:r>
              <a:rPr lang="cs-CZ" sz="2400" b="1" dirty="0" err="1" smtClean="0"/>
              <a:t>Spinne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ist</a:t>
            </a:r>
            <a:r>
              <a:rPr lang="cs-CZ" sz="2400" b="1" dirty="0" smtClean="0"/>
              <a:t> ……….</a:t>
            </a:r>
          </a:p>
          <a:p>
            <a:endParaRPr lang="cs-CZ" sz="2400" b="1" dirty="0" smtClean="0"/>
          </a:p>
          <a:p>
            <a:r>
              <a:rPr lang="cs-CZ" sz="2400" b="1" dirty="0" err="1" smtClean="0"/>
              <a:t>Das</a:t>
            </a:r>
            <a:r>
              <a:rPr lang="cs-CZ" sz="2400" b="1" dirty="0" smtClean="0"/>
              <a:t> Auto </a:t>
            </a:r>
            <a:r>
              <a:rPr lang="cs-CZ" sz="2400" b="1" dirty="0" err="1" smtClean="0"/>
              <a:t>ist</a:t>
            </a:r>
            <a:r>
              <a:rPr lang="cs-CZ" sz="2400" b="1" dirty="0" smtClean="0"/>
              <a:t>………….</a:t>
            </a:r>
          </a:p>
          <a:p>
            <a:endParaRPr lang="cs-CZ" sz="2400" b="1" dirty="0" smtClean="0"/>
          </a:p>
          <a:p>
            <a:r>
              <a:rPr lang="cs-CZ" sz="2400" b="1" dirty="0" err="1" smtClean="0"/>
              <a:t>Ich</a:t>
            </a:r>
            <a:r>
              <a:rPr lang="cs-CZ" sz="2400" b="1" dirty="0" smtClean="0"/>
              <a:t> bin ………………..</a:t>
            </a:r>
          </a:p>
          <a:p>
            <a:endParaRPr lang="cs-CZ" sz="2400" b="1" dirty="0"/>
          </a:p>
        </p:txBody>
      </p:sp>
      <p:pic>
        <p:nvPicPr>
          <p:cNvPr id="1026" name="Picture 2" descr="C:\Users\PC-29SX\AppData\Local\Microsoft\Windows\Temporary Internet Files\Content.IE5\O1TQBBE1\MC900390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84784"/>
            <a:ext cx="2304256" cy="311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-29SX\AppData\Local\Microsoft\Windows\Temporary Internet Files\Content.IE5\28E1OGPP\MC9002298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427" y="4601194"/>
            <a:ext cx="3032789" cy="170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15816" y="1484784"/>
            <a:ext cx="29177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in </a:t>
            </a:r>
            <a:r>
              <a:rPr lang="cs-CZ" sz="2400" b="1" dirty="0" err="1" smtClean="0">
                <a:solidFill>
                  <a:srgbClr val="FF0000"/>
                </a:solidFill>
              </a:rPr>
              <a:t>dem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Mäpchen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2276872"/>
            <a:ext cx="2313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in der </a:t>
            </a:r>
            <a:r>
              <a:rPr lang="cs-CZ" sz="2400" b="1" dirty="0" err="1" smtClean="0">
                <a:solidFill>
                  <a:srgbClr val="FF0000"/>
                </a:solidFill>
              </a:rPr>
              <a:t>Küche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3212976"/>
            <a:ext cx="2432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in der </a:t>
            </a:r>
            <a:r>
              <a:rPr lang="cs-CZ" sz="2400" b="1" dirty="0" err="1" smtClean="0">
                <a:solidFill>
                  <a:srgbClr val="FF0000"/>
                </a:solidFill>
              </a:rPr>
              <a:t>Garage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4077072"/>
            <a:ext cx="2108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in </a:t>
            </a:r>
            <a:r>
              <a:rPr lang="cs-CZ" sz="2400" b="1" dirty="0" err="1" smtClean="0">
                <a:solidFill>
                  <a:srgbClr val="FF0000"/>
                </a:solidFill>
              </a:rPr>
              <a:t>dem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Bett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90775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 smtClean="0"/>
              <a:t>Němčina pro 8. třídu – opakujeme. </a:t>
            </a:r>
            <a:br>
              <a:rPr lang="cs-CZ" sz="2400" b="1" dirty="0" smtClean="0"/>
            </a:br>
            <a:r>
              <a:rPr lang="cs-CZ" sz="2400" b="1" dirty="0" smtClean="0"/>
              <a:t>Doplň správné tvary způsobových sloves. 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400" b="1" dirty="0" err="1" smtClean="0">
                <a:solidFill>
                  <a:srgbClr val="FF0000"/>
                </a:solidFill>
              </a:rPr>
              <a:t>muss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kann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muss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musst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muss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können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dürfen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darf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….. um 7 </a:t>
            </a:r>
            <a:r>
              <a:rPr lang="cs-CZ" sz="2400" b="1" dirty="0" err="1" smtClean="0"/>
              <a:t>Uhr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aufstehen</a:t>
            </a:r>
            <a:r>
              <a:rPr lang="cs-CZ" sz="24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err="1" smtClean="0"/>
              <a:t>Sie</a:t>
            </a:r>
            <a:r>
              <a:rPr lang="cs-CZ" sz="2400" b="1" dirty="0" smtClean="0"/>
              <a:t>……. </a:t>
            </a:r>
            <a:r>
              <a:rPr lang="cs-CZ" sz="2400" b="1" dirty="0" err="1" smtClean="0"/>
              <a:t>morgen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wieder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zu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kommen</a:t>
            </a:r>
            <a:r>
              <a:rPr lang="cs-CZ" sz="24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err="1" smtClean="0"/>
              <a:t>Wir</a:t>
            </a:r>
            <a:r>
              <a:rPr lang="cs-CZ" sz="2400" b="1" dirty="0" smtClean="0"/>
              <a:t>……. </a:t>
            </a:r>
            <a:r>
              <a:rPr lang="cs-CZ" sz="2400" b="1" dirty="0" err="1" smtClean="0"/>
              <a:t>nicht</a:t>
            </a:r>
            <a:r>
              <a:rPr lang="cs-CZ" sz="2400" b="1" dirty="0" smtClean="0"/>
              <a:t> in der </a:t>
            </a:r>
            <a:r>
              <a:rPr lang="cs-CZ" sz="2400" b="1" dirty="0" err="1" smtClean="0"/>
              <a:t>Schule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rauchen</a:t>
            </a:r>
            <a:r>
              <a:rPr lang="cs-CZ" sz="24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…… </a:t>
            </a:r>
            <a:r>
              <a:rPr lang="cs-CZ" sz="2400" b="1" dirty="0" err="1" smtClean="0"/>
              <a:t>nicht</a:t>
            </a:r>
            <a:r>
              <a:rPr lang="cs-CZ" sz="2400" b="1" dirty="0" smtClean="0"/>
              <a:t> gut </a:t>
            </a:r>
            <a:r>
              <a:rPr lang="cs-CZ" sz="2400" b="1" dirty="0" err="1" smtClean="0"/>
              <a:t>englisch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sprechen</a:t>
            </a:r>
            <a:r>
              <a:rPr lang="cs-CZ" sz="24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Sabine…… </a:t>
            </a:r>
            <a:r>
              <a:rPr lang="cs-CZ" sz="2400" b="1" dirty="0" err="1" smtClean="0"/>
              <a:t>noch</a:t>
            </a:r>
            <a:r>
              <a:rPr lang="cs-CZ" sz="2400" b="1" dirty="0" smtClean="0"/>
              <a:t> den </a:t>
            </a:r>
            <a:r>
              <a:rPr lang="cs-CZ" sz="2400" b="1" dirty="0" err="1" smtClean="0"/>
              <a:t>Trainer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fragen</a:t>
            </a:r>
            <a:r>
              <a:rPr lang="cs-CZ" sz="24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err="1" smtClean="0"/>
              <a:t>Auf</a:t>
            </a:r>
            <a:r>
              <a:rPr lang="cs-CZ" sz="2400" b="1" dirty="0" smtClean="0"/>
              <a:t> der </a:t>
            </a:r>
            <a:r>
              <a:rPr lang="cs-CZ" sz="2400" b="1" dirty="0" err="1" smtClean="0"/>
              <a:t>Straße</a:t>
            </a:r>
            <a:r>
              <a:rPr lang="cs-CZ" sz="2400" b="1" dirty="0" smtClean="0"/>
              <a:t> …… man </a:t>
            </a:r>
            <a:r>
              <a:rPr lang="cs-CZ" sz="2400" b="1" dirty="0" err="1" smtClean="0"/>
              <a:t>nicht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Fußball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spielen</a:t>
            </a:r>
            <a:r>
              <a:rPr lang="cs-CZ" sz="24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…… </a:t>
            </a:r>
            <a:r>
              <a:rPr lang="cs-CZ" sz="2400" b="1" dirty="0" err="1" smtClean="0"/>
              <a:t>heute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Brot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Milch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kaufen</a:t>
            </a:r>
            <a:r>
              <a:rPr lang="cs-CZ" sz="24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habe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Kopfschmerzen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ich</a:t>
            </a:r>
            <a:r>
              <a:rPr lang="cs-CZ" sz="2400" b="1" dirty="0" smtClean="0"/>
              <a:t>…… </a:t>
            </a:r>
            <a:r>
              <a:rPr lang="cs-CZ" sz="2400" b="1" dirty="0" err="1" smtClean="0"/>
              <a:t>zum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Artz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gehen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Němčina pro 8. třídu – řešení.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muss</a:t>
            </a:r>
            <a:r>
              <a:rPr lang="cs-CZ" sz="2800" b="1" dirty="0" smtClean="0"/>
              <a:t> um 7 </a:t>
            </a:r>
            <a:r>
              <a:rPr lang="cs-CZ" sz="2800" b="1" dirty="0" err="1" smtClean="0"/>
              <a:t>Uhr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aufstehen</a:t>
            </a:r>
            <a:r>
              <a:rPr lang="cs-CZ" sz="28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können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morgen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wieder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kommen</a:t>
            </a:r>
            <a:r>
              <a:rPr lang="cs-CZ" sz="28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dürfen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in der </a:t>
            </a:r>
            <a:r>
              <a:rPr lang="cs-CZ" sz="2800" b="1" dirty="0" err="1" smtClean="0"/>
              <a:t>Schule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rauchen</a:t>
            </a:r>
            <a:r>
              <a:rPr lang="cs-CZ" sz="28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dirty="0" err="1" smtClean="0"/>
              <a:t>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kann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gut </a:t>
            </a:r>
            <a:r>
              <a:rPr lang="cs-CZ" sz="2800" b="1" dirty="0" err="1" smtClean="0"/>
              <a:t>englisch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sprechen</a:t>
            </a:r>
            <a:r>
              <a:rPr lang="cs-CZ" sz="28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dirty="0" smtClean="0"/>
              <a:t>Sabine </a:t>
            </a:r>
            <a:r>
              <a:rPr lang="cs-CZ" sz="2800" b="1" dirty="0" err="1" smtClean="0"/>
              <a:t>muss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noch</a:t>
            </a:r>
            <a:r>
              <a:rPr lang="cs-CZ" sz="2800" b="1" dirty="0" smtClean="0"/>
              <a:t> den </a:t>
            </a:r>
            <a:r>
              <a:rPr lang="cs-CZ" sz="2800" b="1" dirty="0" err="1" smtClean="0"/>
              <a:t>Trainer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fragen</a:t>
            </a:r>
            <a:r>
              <a:rPr lang="cs-CZ" sz="28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dirty="0" err="1" smtClean="0"/>
              <a:t>Auf</a:t>
            </a:r>
            <a:r>
              <a:rPr lang="cs-CZ" sz="2800" b="1" dirty="0" smtClean="0"/>
              <a:t> der </a:t>
            </a:r>
            <a:r>
              <a:rPr lang="cs-CZ" sz="2800" b="1" dirty="0" err="1" smtClean="0"/>
              <a:t>Straße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darf</a:t>
            </a:r>
            <a:r>
              <a:rPr lang="cs-CZ" sz="2800" b="1" dirty="0" smtClean="0"/>
              <a:t> man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Fußball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spielen</a:t>
            </a:r>
            <a:r>
              <a:rPr lang="cs-CZ" sz="28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musst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heute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Brot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Milch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kaufen</a:t>
            </a:r>
            <a:r>
              <a:rPr lang="cs-CZ" sz="28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habe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Kopfschmerzen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muss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zum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Artz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gehen</a:t>
            </a:r>
            <a:r>
              <a:rPr lang="cs-CZ" sz="2800" b="1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hodině si připomeneme slovesa s odlučitelnou předponou, obr. 2, 3,  tvary podstatných jmen po předložkách se 3. a 4. pádem, obr.4, 5, 6, 7, 8 a způsobová slovesa – obr. 9, 10. </a:t>
            </a:r>
          </a:p>
          <a:p>
            <a:r>
              <a:rPr lang="cs-CZ" dirty="0" smtClean="0"/>
              <a:t>Nejprve pracujeme s interaktivní tabulí, doplňujeme správné tvary a vysvětlujeme správnost. Opakujeme pravidla pro používání předložek, tvoříme věty.  </a:t>
            </a:r>
          </a:p>
          <a:p>
            <a:r>
              <a:rPr lang="cs-CZ" dirty="0" smtClean="0"/>
              <a:t> Hodina je přípravou na závěrečnou písemnou práci. </a:t>
            </a:r>
          </a:p>
          <a:p>
            <a:r>
              <a:rPr lang="cs-CZ" dirty="0" smtClean="0"/>
              <a:t>Práce s interaktivní tabulí umožní zapojení celé třídy, procvičení a upevnění látky, kterou jsme během roku probrali.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Zdroje :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</a:t>
            </a:r>
            <a:r>
              <a:rPr lang="cs-CZ" smtClean="0"/>
              <a:t>www.office.microsoft.com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1330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513</TotalTime>
  <Words>690</Words>
  <Application>Microsoft Office PowerPoint</Application>
  <PresentationFormat>Předvádění na obrazovce (4:3)</PresentationFormat>
  <Paragraphs>116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 </vt:lpstr>
      <vt:lpstr>Němčina pro 8. třídu.Vytvoř věty.Použij všechna slova. </vt:lpstr>
      <vt:lpstr>Němčina pro 8. třídu – možné řešení. </vt:lpstr>
      <vt:lpstr>Němčina pro 8. třídu. Označ červeně správný člen. </vt:lpstr>
      <vt:lpstr>Němčina pro 8. třídu – správné řešení.</vt:lpstr>
      <vt:lpstr>Němčina pro 8. třídu – kde mohou být osoby, kde věci a kde zvířata? Kombinuj.</vt:lpstr>
      <vt:lpstr>Němčina pro 8. třídu – možné řešení. Vymyslíš více variant ?</vt:lpstr>
      <vt:lpstr>Němčina pro 8. třídu – pokračování. Kde jsou věci, zvířata, osoby ? </vt:lpstr>
      <vt:lpstr>Němčina pro 8. třídu – opakujeme.  Doplň správné tvary způsobových sloves. </vt:lpstr>
      <vt:lpstr>Němčina pro 8. třídu – řešení.</vt:lpstr>
      <vt:lpstr>Němčina pro 8. třídu.</vt:lpstr>
      <vt:lpstr>Němčina pro 8. třídu.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8. třídu.</dc:title>
  <dc:creator>PC-29SX</dc:creator>
  <cp:lastModifiedBy>Učitel</cp:lastModifiedBy>
  <cp:revision>39</cp:revision>
  <dcterms:created xsi:type="dcterms:W3CDTF">2011-11-28T08:01:28Z</dcterms:created>
  <dcterms:modified xsi:type="dcterms:W3CDTF">2012-07-08T21:04:36Z</dcterms:modified>
</cp:coreProperties>
</file>