
<file path=[Content_Types].xml><?xml version="1.0" encoding="utf-8"?>
<Types xmlns="http://schemas.openxmlformats.org/package/2006/content-types">
  <Default Extension="png" ContentType="image/png"/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3"/>
  </p:notesMasterIdLst>
  <p:sldIdLst>
    <p:sldId id="258" r:id="rId2"/>
    <p:sldId id="268" r:id="rId3"/>
    <p:sldId id="269" r:id="rId4"/>
    <p:sldId id="260" r:id="rId5"/>
    <p:sldId id="262" r:id="rId6"/>
    <p:sldId id="263" r:id="rId7"/>
    <p:sldId id="264" r:id="rId8"/>
    <p:sldId id="265" r:id="rId9"/>
    <p:sldId id="266" r:id="rId10"/>
    <p:sldId id="259" r:id="rId11"/>
    <p:sldId id="267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12.5.2012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emf"/><Relationship Id="rId3" Type="http://schemas.openxmlformats.org/officeDocument/2006/relationships/image" Target="../media/image4.emf"/><Relationship Id="rId7" Type="http://schemas.openxmlformats.org/officeDocument/2006/relationships/image" Target="../media/image8.emf"/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emf"/><Relationship Id="rId5" Type="http://schemas.openxmlformats.org/officeDocument/2006/relationships/image" Target="../media/image6.emf"/><Relationship Id="rId4" Type="http://schemas.openxmlformats.org/officeDocument/2006/relationships/image" Target="../media/image5.emf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clker.com/cliparts/6/q/d/1/o/F/ladybug-md.png" TargetMode="External"/><Relationship Id="rId4" Type="http://schemas.openxmlformats.org/officeDocument/2006/relationships/hyperlink" Target="http://office.microsoft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7979305"/>
              </p:ext>
            </p:extLst>
          </p:nvPr>
        </p:nvGraphicFramePr>
        <p:xfrm>
          <a:off x="1547664" y="1700808"/>
          <a:ext cx="8229600" cy="198120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2242592"/>
                <a:gridCol w="5987008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Název školy: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ZŠ a MŠ T. G. Masaryka Fulnek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Autor: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Mgr. Hana </a:t>
                      </a:r>
                      <a:r>
                        <a:rPr lang="cs-CZ" sz="2000" dirty="0" err="1" smtClean="0"/>
                        <a:t>Klimíčková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/>
                        <a:t>Název: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baseline="0" dirty="0" smtClean="0"/>
                        <a:t>VY_22_INOVACE_AJ.3.1-18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Téma: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err="1" smtClean="0"/>
                        <a:t>Numbers</a:t>
                      </a:r>
                      <a:endParaRPr lang="cs-CZ" sz="20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Číslo projektu:</a:t>
                      </a:r>
                      <a:endParaRPr lang="cs-CZ" sz="2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000" dirty="0" smtClean="0"/>
                        <a:t>CZ.1.07/1.4.00/21.0903</a:t>
                      </a:r>
                      <a:endParaRPr lang="cs-CZ" sz="20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86343" y="4293096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14846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63093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2000" b="1" dirty="0"/>
              <a:t>Autor</a:t>
            </a:r>
            <a:r>
              <a:rPr lang="cs-CZ" sz="2000" dirty="0"/>
              <a:t>:			Mgr. Hana </a:t>
            </a:r>
            <a:r>
              <a:rPr lang="cs-CZ" sz="2000" dirty="0" err="1"/>
              <a:t>Klimíčková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Datum</a:t>
            </a:r>
            <a:r>
              <a:rPr lang="cs-CZ" sz="2000" dirty="0"/>
              <a:t> </a:t>
            </a:r>
            <a:r>
              <a:rPr lang="cs-CZ" sz="2000" b="1" dirty="0"/>
              <a:t>vytvoření</a:t>
            </a:r>
            <a:r>
              <a:rPr lang="cs-CZ" sz="2000" dirty="0"/>
              <a:t>:	</a:t>
            </a:r>
            <a:r>
              <a:rPr lang="cs-CZ" sz="2000" dirty="0" smtClean="0"/>
              <a:t>říjen 2011</a:t>
            </a:r>
            <a:endParaRPr lang="cs-CZ" sz="2000" dirty="0"/>
          </a:p>
          <a:p>
            <a:pPr marL="0" indent="0">
              <a:buNone/>
            </a:pPr>
            <a:r>
              <a:rPr lang="cs-CZ" sz="2000" b="1" dirty="0"/>
              <a:t>Ročník</a:t>
            </a:r>
            <a:r>
              <a:rPr lang="cs-CZ" sz="2000" dirty="0"/>
              <a:t>:			</a:t>
            </a:r>
            <a:r>
              <a:rPr lang="cs-CZ" sz="2000" dirty="0" smtClean="0"/>
              <a:t>3. </a:t>
            </a:r>
            <a:r>
              <a:rPr lang="cs-CZ" sz="2000" dirty="0"/>
              <a:t>(1. stupeň, 1 období)</a:t>
            </a:r>
          </a:p>
          <a:p>
            <a:pPr marL="0" indent="0">
              <a:buNone/>
            </a:pPr>
            <a:r>
              <a:rPr lang="cs-CZ" sz="2000" b="1" dirty="0"/>
              <a:t>Vzdělávací</a:t>
            </a:r>
            <a:r>
              <a:rPr lang="cs-CZ" sz="2000" dirty="0"/>
              <a:t> </a:t>
            </a:r>
            <a:r>
              <a:rPr lang="cs-CZ" sz="2000" b="1" dirty="0"/>
              <a:t>oblast</a:t>
            </a:r>
            <a:r>
              <a:rPr lang="cs-CZ" sz="2000" dirty="0"/>
              <a:t>:	Jazyk a jazyková komunikace, cizí jazyk, </a:t>
            </a:r>
            <a:r>
              <a:rPr lang="cs-CZ" sz="2000" dirty="0" smtClean="0"/>
              <a:t>angličtina</a:t>
            </a:r>
          </a:p>
          <a:p>
            <a:pPr marL="0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	</a:t>
            </a:r>
            <a:r>
              <a:rPr lang="cs-CZ" sz="2000" dirty="0" err="1" smtClean="0"/>
              <a:t>Numbers</a:t>
            </a:r>
            <a:r>
              <a:rPr lang="cs-CZ" sz="2000" dirty="0" smtClean="0"/>
              <a:t> </a:t>
            </a:r>
            <a:r>
              <a:rPr lang="cs-CZ" sz="2000" dirty="0" smtClean="0"/>
              <a:t>– </a:t>
            </a:r>
            <a:r>
              <a:rPr lang="cs-CZ" sz="2000" dirty="0" err="1" smtClean="0"/>
              <a:t>rhyme</a:t>
            </a:r>
            <a:r>
              <a:rPr lang="cs-CZ" sz="2000" dirty="0" smtClean="0"/>
              <a:t> „A </a:t>
            </a:r>
            <a:r>
              <a:rPr lang="cs-CZ" sz="2000" dirty="0" err="1" smtClean="0"/>
              <a:t>Ladybird</a:t>
            </a:r>
            <a:r>
              <a:rPr lang="cs-CZ" sz="2000" dirty="0" smtClean="0"/>
              <a:t>“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Klíčová</a:t>
            </a:r>
            <a:r>
              <a:rPr lang="cs-CZ" sz="2000" dirty="0" smtClean="0"/>
              <a:t> </a:t>
            </a:r>
            <a:r>
              <a:rPr lang="cs-CZ" sz="2000" b="1" dirty="0" smtClean="0"/>
              <a:t>slova:</a:t>
            </a:r>
            <a:r>
              <a:rPr lang="cs-CZ" sz="2000" dirty="0" smtClean="0"/>
              <a:t>		</a:t>
            </a:r>
            <a:r>
              <a:rPr lang="cs-CZ" sz="2000" dirty="0" err="1" smtClean="0"/>
              <a:t>numbers</a:t>
            </a:r>
            <a:r>
              <a:rPr lang="cs-CZ" sz="2000" dirty="0" smtClean="0"/>
              <a:t>, </a:t>
            </a:r>
            <a:r>
              <a:rPr lang="cs-CZ" sz="2000" dirty="0" err="1" smtClean="0"/>
              <a:t>one</a:t>
            </a:r>
            <a:r>
              <a:rPr lang="cs-CZ" sz="2000" dirty="0" smtClean="0"/>
              <a:t>, </a:t>
            </a:r>
            <a:r>
              <a:rPr lang="cs-CZ" sz="2000" dirty="0" err="1" smtClean="0"/>
              <a:t>two</a:t>
            </a:r>
            <a:r>
              <a:rPr lang="cs-CZ" sz="2000" dirty="0" smtClean="0"/>
              <a:t>, </a:t>
            </a:r>
            <a:r>
              <a:rPr lang="cs-CZ" sz="2000" dirty="0" err="1" smtClean="0"/>
              <a:t>three</a:t>
            </a:r>
            <a:r>
              <a:rPr lang="cs-CZ" sz="2000" dirty="0" smtClean="0"/>
              <a:t>, </a:t>
            </a:r>
            <a:r>
              <a:rPr lang="cs-CZ" sz="2000" dirty="0" err="1" smtClean="0"/>
              <a:t>four</a:t>
            </a:r>
            <a:r>
              <a:rPr lang="cs-CZ" sz="2000" dirty="0" smtClean="0"/>
              <a:t>, </a:t>
            </a:r>
            <a:r>
              <a:rPr lang="cs-CZ" sz="2000" dirty="0" err="1" smtClean="0"/>
              <a:t>five</a:t>
            </a:r>
            <a:r>
              <a:rPr lang="cs-CZ" sz="2000" dirty="0" smtClean="0"/>
              <a:t>, </a:t>
            </a:r>
            <a:r>
              <a:rPr lang="cs-CZ" sz="2000" dirty="0" err="1" smtClean="0"/>
              <a:t>six</a:t>
            </a:r>
            <a:r>
              <a:rPr lang="cs-CZ" sz="2000" dirty="0" smtClean="0"/>
              <a:t>, </a:t>
            </a:r>
            <a:r>
              <a:rPr lang="cs-CZ" sz="2000" dirty="0" err="1" smtClean="0"/>
              <a:t>seven</a:t>
            </a:r>
            <a:r>
              <a:rPr lang="cs-CZ" sz="2000" dirty="0" smtClean="0"/>
              <a:t>, 			</a:t>
            </a:r>
            <a:r>
              <a:rPr lang="cs-CZ" sz="2000" dirty="0" err="1" smtClean="0"/>
              <a:t>rhyme</a:t>
            </a:r>
            <a:r>
              <a:rPr lang="cs-CZ" sz="2000" dirty="0" smtClean="0"/>
              <a:t>, </a:t>
            </a:r>
            <a:r>
              <a:rPr lang="cs-CZ" sz="2000" dirty="0" err="1" smtClean="0"/>
              <a:t>ladybird</a:t>
            </a:r>
            <a:endParaRPr lang="cs-CZ" sz="2000" b="1" dirty="0"/>
          </a:p>
          <a:p>
            <a:pPr marL="0" indent="0">
              <a:buNone/>
            </a:pPr>
            <a:r>
              <a:rPr lang="cs-CZ" sz="2000" b="1" dirty="0"/>
              <a:t>Anotace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/>
              <a:t>Prezentace slovní zásoby </a:t>
            </a:r>
            <a:r>
              <a:rPr lang="cs-CZ" sz="2000" dirty="0" smtClean="0"/>
              <a:t>„</a:t>
            </a:r>
            <a:r>
              <a:rPr lang="cs-CZ" sz="2000" dirty="0" err="1" smtClean="0"/>
              <a:t>Numbers</a:t>
            </a:r>
            <a:r>
              <a:rPr lang="cs-CZ" sz="2000" dirty="0" smtClean="0"/>
              <a:t>“. </a:t>
            </a:r>
            <a:r>
              <a:rPr lang="cs-CZ" sz="2000" dirty="0"/>
              <a:t>Jedná se o prezentaci a procvičování psané podoby </a:t>
            </a:r>
            <a:r>
              <a:rPr lang="cs-CZ" sz="2000" dirty="0" smtClean="0"/>
              <a:t>čísel 1-7</a:t>
            </a:r>
            <a:r>
              <a:rPr lang="cs-CZ" sz="2000" dirty="0" smtClean="0"/>
              <a:t>.</a:t>
            </a:r>
            <a:r>
              <a:rPr lang="cs-CZ" sz="2000" dirty="0"/>
              <a:t/>
            </a:r>
            <a:br>
              <a:rPr lang="cs-CZ" sz="2000" dirty="0"/>
            </a:br>
            <a:r>
              <a:rPr lang="cs-CZ" sz="2000" dirty="0" smtClean="0"/>
              <a:t>Čísla jsou prezentována </a:t>
            </a:r>
            <a:r>
              <a:rPr lang="cs-CZ" sz="2000" dirty="0" smtClean="0"/>
              <a:t>pomocí básničky „A LADYBIRD“.</a:t>
            </a:r>
            <a:endParaRPr lang="cs-CZ" sz="2000" dirty="0"/>
          </a:p>
          <a:p>
            <a:pPr marL="0" indent="0">
              <a:buNone/>
            </a:pPr>
            <a:r>
              <a:rPr lang="cs-CZ" sz="2000" dirty="0"/>
              <a:t>		</a:t>
            </a:r>
          </a:p>
          <a:p>
            <a:pPr marL="0" indent="0">
              <a:buNone/>
            </a:pPr>
            <a:r>
              <a:rPr lang="cs-CZ" sz="2000" b="1" dirty="0" smtClean="0"/>
              <a:t>Metodický list:</a:t>
            </a:r>
          </a:p>
          <a:p>
            <a:pPr marL="0" indent="0">
              <a:buNone/>
            </a:pPr>
            <a:r>
              <a:rPr lang="cs-CZ" sz="2000" dirty="0" err="1" smtClean="0"/>
              <a:t>rhyme</a:t>
            </a:r>
            <a:r>
              <a:rPr lang="cs-CZ" sz="2000" dirty="0" smtClean="0"/>
              <a:t>:	</a:t>
            </a:r>
            <a:r>
              <a:rPr lang="cs-CZ" sz="2000" dirty="0" err="1" smtClean="0"/>
              <a:t>One</a:t>
            </a:r>
            <a:r>
              <a:rPr lang="cs-CZ" sz="2000" dirty="0" smtClean="0"/>
              <a:t> spot, </a:t>
            </a:r>
            <a:r>
              <a:rPr lang="cs-CZ" sz="2000" dirty="0" err="1" smtClean="0"/>
              <a:t>two</a:t>
            </a:r>
            <a:r>
              <a:rPr lang="cs-CZ" sz="2000" dirty="0" smtClean="0"/>
              <a:t> </a:t>
            </a:r>
            <a:r>
              <a:rPr lang="cs-CZ" sz="2000" dirty="0" err="1" smtClean="0"/>
              <a:t>spots</a:t>
            </a:r>
            <a:r>
              <a:rPr lang="cs-CZ" sz="2000" dirty="0" smtClean="0"/>
              <a:t>, </a:t>
            </a:r>
            <a:r>
              <a:rPr lang="cs-CZ" sz="2000" dirty="0" err="1" smtClean="0"/>
              <a:t>three</a:t>
            </a:r>
            <a:r>
              <a:rPr lang="cs-CZ" sz="2000" dirty="0" smtClean="0"/>
              <a:t> </a:t>
            </a:r>
            <a:r>
              <a:rPr lang="cs-CZ" sz="2000" dirty="0" err="1" smtClean="0"/>
              <a:t>spots</a:t>
            </a:r>
            <a:r>
              <a:rPr lang="cs-CZ" sz="2000" dirty="0" smtClean="0"/>
              <a:t>, </a:t>
            </a:r>
            <a:r>
              <a:rPr lang="cs-CZ" sz="2000" dirty="0" err="1" smtClean="0"/>
              <a:t>four</a:t>
            </a:r>
            <a:r>
              <a:rPr lang="cs-CZ" sz="2000" dirty="0"/>
              <a:t>!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b="1" dirty="0" smtClean="0"/>
              <a:t>	</a:t>
            </a:r>
            <a:r>
              <a:rPr lang="cs-CZ" sz="2000" dirty="0" err="1"/>
              <a:t>F</a:t>
            </a:r>
            <a:r>
              <a:rPr lang="cs-CZ" sz="2000" dirty="0" err="1" smtClean="0"/>
              <a:t>ive</a:t>
            </a:r>
            <a:r>
              <a:rPr lang="cs-CZ" sz="2000" dirty="0" smtClean="0"/>
              <a:t> </a:t>
            </a:r>
            <a:r>
              <a:rPr lang="cs-CZ" sz="2000" dirty="0" err="1" smtClean="0"/>
              <a:t>spots</a:t>
            </a:r>
            <a:r>
              <a:rPr lang="cs-CZ" sz="2000" dirty="0" smtClean="0"/>
              <a:t>, </a:t>
            </a:r>
            <a:r>
              <a:rPr lang="cs-CZ" sz="2000" dirty="0" err="1" smtClean="0"/>
              <a:t>six</a:t>
            </a:r>
            <a:r>
              <a:rPr lang="cs-CZ" sz="2000" dirty="0" smtClean="0"/>
              <a:t> </a:t>
            </a:r>
            <a:r>
              <a:rPr lang="cs-CZ" sz="2000" dirty="0" err="1" smtClean="0"/>
              <a:t>spots</a:t>
            </a:r>
            <a:r>
              <a:rPr lang="cs-CZ" sz="2000" dirty="0" smtClean="0"/>
              <a:t>, </a:t>
            </a:r>
            <a:r>
              <a:rPr lang="cs-CZ" sz="2000" dirty="0" err="1" smtClean="0"/>
              <a:t>seven</a:t>
            </a:r>
            <a:r>
              <a:rPr lang="cs-CZ" sz="2000" dirty="0" smtClean="0"/>
              <a:t> </a:t>
            </a:r>
            <a:r>
              <a:rPr lang="cs-CZ" sz="2000" dirty="0" err="1" smtClean="0"/>
              <a:t>spots</a:t>
            </a:r>
            <a:r>
              <a:rPr lang="cs-CZ" sz="2000" dirty="0" smtClean="0"/>
              <a:t>. No more!</a:t>
            </a:r>
          </a:p>
          <a:p>
            <a:pPr marL="0" indent="0">
              <a:buNone/>
            </a:pPr>
            <a:endParaRPr lang="cs-CZ" sz="2000" dirty="0" smtClean="0"/>
          </a:p>
          <a:p>
            <a:pPr marL="0" indent="0">
              <a:buNone/>
            </a:pPr>
            <a:r>
              <a:rPr lang="cs-CZ" sz="1400" dirty="0"/>
              <a:t>ZAHÁLKOVÁ, Marie. </a:t>
            </a:r>
            <a:r>
              <a:rPr lang="cs-CZ" sz="1400" i="1" dirty="0"/>
              <a:t>Angličtina pro malé školáky</a:t>
            </a:r>
            <a:r>
              <a:rPr lang="cs-CZ" sz="1400" dirty="0"/>
              <a:t>: </a:t>
            </a:r>
            <a:r>
              <a:rPr lang="cs-CZ" sz="1400" i="1" dirty="0"/>
              <a:t>učebnice pro žáky 2. a 3. ročníku základní školy</a:t>
            </a:r>
            <a:r>
              <a:rPr lang="cs-CZ" sz="1400" dirty="0"/>
              <a:t>. 1. vyd. Praha: SPN - pedagogické nakladatelství, 2001, 90 s. ISBN 80-723-5067-6. </a:t>
            </a:r>
            <a:r>
              <a:rPr lang="cs-CZ" sz="1400" dirty="0" smtClean="0"/>
              <a:t> s.11</a:t>
            </a:r>
            <a:r>
              <a:rPr lang="cs-CZ" sz="1400" b="1" dirty="0" smtClean="0"/>
              <a:t>	</a:t>
            </a:r>
            <a:endParaRPr lang="cs-CZ" sz="1400" b="1" dirty="0"/>
          </a:p>
        </p:txBody>
      </p:sp>
    </p:spTree>
    <p:extLst>
      <p:ext uri="{BB962C8B-B14F-4D97-AF65-F5344CB8AC3E}">
        <p14:creationId xmlns:p14="http://schemas.microsoft.com/office/powerpoint/2010/main" val="2967323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NUMBERS 1-7</a:t>
            </a:r>
            <a:endParaRPr lang="cs-CZ" b="1" dirty="0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23728" y="1412776"/>
            <a:ext cx="5112568" cy="523257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35142863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1266"/>
            <a:ext cx="8229600" cy="1143000"/>
          </a:xfrm>
        </p:spPr>
        <p:txBody>
          <a:bodyPr>
            <a:normAutofit/>
          </a:bodyPr>
          <a:lstStyle/>
          <a:p>
            <a:r>
              <a:rPr lang="cs-CZ" b="1" dirty="0" err="1"/>
              <a:t>Vocabulary</a:t>
            </a:r>
            <a:endParaRPr lang="cs-CZ" b="1" dirty="0"/>
          </a:p>
        </p:txBody>
      </p:sp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2204862"/>
            <a:ext cx="2282285" cy="228228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vál 5"/>
          <p:cNvSpPr>
            <a:spLocks noChangeAspect="1"/>
          </p:cNvSpPr>
          <p:nvPr/>
        </p:nvSpPr>
        <p:spPr>
          <a:xfrm>
            <a:off x="5461508" y="2823954"/>
            <a:ext cx="1044103" cy="1044103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984587" y="4562544"/>
            <a:ext cx="2977459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a </a:t>
            </a:r>
            <a:r>
              <a:rPr lang="cs-CZ" sz="4400" b="1" dirty="0" err="1" smtClean="0"/>
              <a:t>ladybird</a:t>
            </a:r>
            <a:endParaRPr lang="cs-CZ" sz="4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5175753" y="4562543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smtClean="0"/>
              <a:t>a spot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424105353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087704" y="0"/>
            <a:ext cx="4968592" cy="764704"/>
          </a:xfrm>
        </p:spPr>
        <p:txBody>
          <a:bodyPr>
            <a:normAutofit/>
          </a:bodyPr>
          <a:lstStyle/>
          <a:p>
            <a:r>
              <a:rPr lang="cs-CZ" b="1" dirty="0" err="1" smtClean="0"/>
              <a:t>numbers</a:t>
            </a:r>
            <a:r>
              <a:rPr lang="cs-CZ" b="1" dirty="0" smtClean="0"/>
              <a:t> 1-7</a:t>
            </a:r>
            <a:endParaRPr lang="cs-CZ" b="1" dirty="0"/>
          </a:p>
        </p:txBody>
      </p:sp>
      <p:sp>
        <p:nvSpPr>
          <p:cNvPr id="4" name="Ovál 3"/>
          <p:cNvSpPr>
            <a:spLocks noChangeAspect="1"/>
          </p:cNvSpPr>
          <p:nvPr/>
        </p:nvSpPr>
        <p:spPr>
          <a:xfrm>
            <a:off x="573396" y="620688"/>
            <a:ext cx="720000" cy="720000"/>
          </a:xfrm>
          <a:prstGeom prst="ellipse">
            <a:avLst/>
          </a:prstGeom>
          <a:solidFill>
            <a:schemeClr val="tx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47" name="Skupina 46"/>
          <p:cNvGrpSpPr/>
          <p:nvPr/>
        </p:nvGrpSpPr>
        <p:grpSpPr>
          <a:xfrm>
            <a:off x="573396" y="1515102"/>
            <a:ext cx="1623685" cy="720000"/>
            <a:chOff x="573396" y="1484784"/>
            <a:chExt cx="1623685" cy="720000"/>
          </a:xfrm>
        </p:grpSpPr>
        <p:sp>
          <p:nvSpPr>
            <p:cNvPr id="5" name="Ovál 4"/>
            <p:cNvSpPr>
              <a:spLocks noChangeAspect="1"/>
            </p:cNvSpPr>
            <p:nvPr/>
          </p:nvSpPr>
          <p:spPr>
            <a:xfrm>
              <a:off x="573396" y="1484784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6" name="Ovál 5"/>
            <p:cNvSpPr>
              <a:spLocks noChangeAspect="1"/>
            </p:cNvSpPr>
            <p:nvPr/>
          </p:nvSpPr>
          <p:spPr>
            <a:xfrm>
              <a:off x="1477081" y="1484784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38" name="Skupina 37"/>
          <p:cNvGrpSpPr/>
          <p:nvPr/>
        </p:nvGrpSpPr>
        <p:grpSpPr>
          <a:xfrm>
            <a:off x="573396" y="3303929"/>
            <a:ext cx="3467293" cy="754119"/>
            <a:chOff x="573396" y="3270110"/>
            <a:chExt cx="3467293" cy="754119"/>
          </a:xfrm>
        </p:grpSpPr>
        <p:sp>
          <p:nvSpPr>
            <p:cNvPr id="9" name="Ovál 8"/>
            <p:cNvSpPr>
              <a:spLocks noChangeAspect="1"/>
            </p:cNvSpPr>
            <p:nvPr/>
          </p:nvSpPr>
          <p:spPr>
            <a:xfrm>
              <a:off x="573396" y="3304229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0" name="Ovál 9"/>
            <p:cNvSpPr>
              <a:spLocks noChangeAspect="1"/>
            </p:cNvSpPr>
            <p:nvPr/>
          </p:nvSpPr>
          <p:spPr>
            <a:xfrm>
              <a:off x="1489160" y="3304229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6" name="Ovál 15"/>
            <p:cNvSpPr>
              <a:spLocks noChangeAspect="1"/>
            </p:cNvSpPr>
            <p:nvPr/>
          </p:nvSpPr>
          <p:spPr>
            <a:xfrm>
              <a:off x="3320689" y="3270110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7" name="Ovál 16"/>
            <p:cNvSpPr>
              <a:spLocks noChangeAspect="1"/>
            </p:cNvSpPr>
            <p:nvPr/>
          </p:nvSpPr>
          <p:spPr>
            <a:xfrm>
              <a:off x="2404924" y="3270110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8" name="Skupina 47"/>
          <p:cNvGrpSpPr/>
          <p:nvPr/>
        </p:nvGrpSpPr>
        <p:grpSpPr>
          <a:xfrm>
            <a:off x="573396" y="4232461"/>
            <a:ext cx="4358564" cy="720000"/>
            <a:chOff x="573396" y="4238520"/>
            <a:chExt cx="4358564" cy="720000"/>
          </a:xfrm>
        </p:grpSpPr>
        <p:sp>
          <p:nvSpPr>
            <p:cNvPr id="11" name="Ovál 10"/>
            <p:cNvSpPr>
              <a:spLocks noChangeAspect="1"/>
            </p:cNvSpPr>
            <p:nvPr/>
          </p:nvSpPr>
          <p:spPr>
            <a:xfrm>
              <a:off x="573396" y="4238520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2" name="Ovál 11"/>
            <p:cNvSpPr>
              <a:spLocks noChangeAspect="1"/>
            </p:cNvSpPr>
            <p:nvPr/>
          </p:nvSpPr>
          <p:spPr>
            <a:xfrm>
              <a:off x="1483037" y="4238520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8" name="Ovál 17"/>
            <p:cNvSpPr>
              <a:spLocks noChangeAspect="1"/>
            </p:cNvSpPr>
            <p:nvPr/>
          </p:nvSpPr>
          <p:spPr>
            <a:xfrm>
              <a:off x="2392678" y="4238520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vál 19"/>
            <p:cNvSpPr>
              <a:spLocks noChangeAspect="1"/>
            </p:cNvSpPr>
            <p:nvPr/>
          </p:nvSpPr>
          <p:spPr>
            <a:xfrm>
              <a:off x="4211960" y="4238520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1" name="Ovál 20"/>
            <p:cNvSpPr>
              <a:spLocks noChangeAspect="1"/>
            </p:cNvSpPr>
            <p:nvPr/>
          </p:nvSpPr>
          <p:spPr>
            <a:xfrm>
              <a:off x="3302319" y="4238520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6" name="Skupina 45"/>
          <p:cNvGrpSpPr/>
          <p:nvPr/>
        </p:nvGrpSpPr>
        <p:grpSpPr>
          <a:xfrm>
            <a:off x="573396" y="2409515"/>
            <a:ext cx="2558364" cy="720000"/>
            <a:chOff x="573396" y="2420888"/>
            <a:chExt cx="2558364" cy="720000"/>
          </a:xfrm>
        </p:grpSpPr>
        <p:sp>
          <p:nvSpPr>
            <p:cNvPr id="7" name="Ovál 6"/>
            <p:cNvSpPr>
              <a:spLocks noChangeAspect="1"/>
            </p:cNvSpPr>
            <p:nvPr/>
          </p:nvSpPr>
          <p:spPr>
            <a:xfrm>
              <a:off x="573396" y="2420888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8" name="Ovál 7"/>
            <p:cNvSpPr>
              <a:spLocks noChangeAspect="1"/>
            </p:cNvSpPr>
            <p:nvPr/>
          </p:nvSpPr>
          <p:spPr>
            <a:xfrm>
              <a:off x="1492578" y="2420888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Ovál 22"/>
            <p:cNvSpPr>
              <a:spLocks noChangeAspect="1"/>
            </p:cNvSpPr>
            <p:nvPr/>
          </p:nvSpPr>
          <p:spPr>
            <a:xfrm>
              <a:off x="2411760" y="2420888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49" name="Skupina 48"/>
          <p:cNvGrpSpPr/>
          <p:nvPr/>
        </p:nvGrpSpPr>
        <p:grpSpPr>
          <a:xfrm>
            <a:off x="573396" y="5126874"/>
            <a:ext cx="5294668" cy="720000"/>
            <a:chOff x="573396" y="5179890"/>
            <a:chExt cx="5294668" cy="720000"/>
          </a:xfrm>
        </p:grpSpPr>
        <p:sp>
          <p:nvSpPr>
            <p:cNvPr id="13" name="Ovál 12"/>
            <p:cNvSpPr>
              <a:spLocks noChangeAspect="1"/>
            </p:cNvSpPr>
            <p:nvPr/>
          </p:nvSpPr>
          <p:spPr>
            <a:xfrm>
              <a:off x="573396" y="5179890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5" name="Ovál 14"/>
            <p:cNvSpPr>
              <a:spLocks noChangeAspect="1"/>
            </p:cNvSpPr>
            <p:nvPr/>
          </p:nvSpPr>
          <p:spPr>
            <a:xfrm>
              <a:off x="1488330" y="5179890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9" name="Ovál 18"/>
            <p:cNvSpPr>
              <a:spLocks noChangeAspect="1"/>
            </p:cNvSpPr>
            <p:nvPr/>
          </p:nvSpPr>
          <p:spPr>
            <a:xfrm>
              <a:off x="2403264" y="5179890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Ovál 21"/>
            <p:cNvSpPr>
              <a:spLocks noChangeAspect="1"/>
            </p:cNvSpPr>
            <p:nvPr/>
          </p:nvSpPr>
          <p:spPr>
            <a:xfrm>
              <a:off x="4233132" y="5179890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4" name="Ovál 23"/>
            <p:cNvSpPr>
              <a:spLocks noChangeAspect="1"/>
            </p:cNvSpPr>
            <p:nvPr/>
          </p:nvSpPr>
          <p:spPr>
            <a:xfrm>
              <a:off x="3318198" y="5179890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9" name="Ovál 28"/>
            <p:cNvSpPr>
              <a:spLocks noChangeAspect="1"/>
            </p:cNvSpPr>
            <p:nvPr/>
          </p:nvSpPr>
          <p:spPr>
            <a:xfrm>
              <a:off x="5148064" y="5179890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grpSp>
        <p:nvGrpSpPr>
          <p:cNvPr id="50" name="Skupina 49"/>
          <p:cNvGrpSpPr/>
          <p:nvPr/>
        </p:nvGrpSpPr>
        <p:grpSpPr>
          <a:xfrm>
            <a:off x="573396" y="6021288"/>
            <a:ext cx="6237891" cy="720000"/>
            <a:chOff x="573396" y="6021288"/>
            <a:chExt cx="6237891" cy="720000"/>
          </a:xfrm>
        </p:grpSpPr>
        <p:sp>
          <p:nvSpPr>
            <p:cNvPr id="14" name="Ovál 13"/>
            <p:cNvSpPr>
              <a:spLocks noChangeAspect="1"/>
            </p:cNvSpPr>
            <p:nvPr/>
          </p:nvSpPr>
          <p:spPr>
            <a:xfrm>
              <a:off x="573396" y="6021288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5" name="Ovál 24"/>
            <p:cNvSpPr>
              <a:spLocks noChangeAspect="1"/>
            </p:cNvSpPr>
            <p:nvPr/>
          </p:nvSpPr>
          <p:spPr>
            <a:xfrm>
              <a:off x="4251991" y="6021288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6" name="Ovál 25"/>
            <p:cNvSpPr>
              <a:spLocks noChangeAspect="1"/>
            </p:cNvSpPr>
            <p:nvPr/>
          </p:nvSpPr>
          <p:spPr>
            <a:xfrm>
              <a:off x="3332342" y="6021288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7" name="Ovál 26"/>
            <p:cNvSpPr>
              <a:spLocks noChangeAspect="1"/>
            </p:cNvSpPr>
            <p:nvPr/>
          </p:nvSpPr>
          <p:spPr>
            <a:xfrm>
              <a:off x="2412694" y="6021288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>
              <a:spLocks noChangeAspect="1"/>
            </p:cNvSpPr>
            <p:nvPr/>
          </p:nvSpPr>
          <p:spPr>
            <a:xfrm>
              <a:off x="1493045" y="6021288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>
              <a:spLocks noChangeAspect="1"/>
            </p:cNvSpPr>
            <p:nvPr/>
          </p:nvSpPr>
          <p:spPr>
            <a:xfrm>
              <a:off x="5171640" y="6021288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>
              <a:spLocks noChangeAspect="1"/>
            </p:cNvSpPr>
            <p:nvPr/>
          </p:nvSpPr>
          <p:spPr>
            <a:xfrm>
              <a:off x="6091287" y="6021288"/>
              <a:ext cx="720000" cy="720000"/>
            </a:xfrm>
            <a:prstGeom prst="ellipse">
              <a:avLst/>
            </a:prstGeom>
            <a:solidFill>
              <a:schemeClr val="tx1"/>
            </a:solidFill>
            <a:ln>
              <a:solidFill>
                <a:schemeClr val="tx1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5" name="TextovéPole 34"/>
          <p:cNvSpPr txBox="1"/>
          <p:nvPr/>
        </p:nvSpPr>
        <p:spPr>
          <a:xfrm>
            <a:off x="1664005" y="620688"/>
            <a:ext cx="1683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one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39" name="TextovéPole 38"/>
          <p:cNvSpPr txBox="1"/>
          <p:nvPr/>
        </p:nvSpPr>
        <p:spPr>
          <a:xfrm>
            <a:off x="2460599" y="1514841"/>
            <a:ext cx="1683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two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0" name="TextovéPole 39"/>
          <p:cNvSpPr txBox="1"/>
          <p:nvPr/>
        </p:nvSpPr>
        <p:spPr>
          <a:xfrm>
            <a:off x="3392479" y="2409515"/>
            <a:ext cx="1683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three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1" name="TextovéPole 40"/>
          <p:cNvSpPr txBox="1"/>
          <p:nvPr/>
        </p:nvSpPr>
        <p:spPr>
          <a:xfrm>
            <a:off x="4429908" y="3338048"/>
            <a:ext cx="1683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four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2" name="TextovéPole 41"/>
          <p:cNvSpPr txBox="1"/>
          <p:nvPr/>
        </p:nvSpPr>
        <p:spPr>
          <a:xfrm>
            <a:off x="5271627" y="4232461"/>
            <a:ext cx="1683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five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3" name="TextovéPole 42"/>
          <p:cNvSpPr txBox="1"/>
          <p:nvPr/>
        </p:nvSpPr>
        <p:spPr>
          <a:xfrm>
            <a:off x="6151297" y="5126874"/>
            <a:ext cx="1683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six</a:t>
            </a:r>
            <a:endParaRPr lang="cs-CZ" sz="4000" b="1" dirty="0">
              <a:solidFill>
                <a:srgbClr val="C00000"/>
              </a:solidFill>
            </a:endParaRPr>
          </a:p>
        </p:txBody>
      </p:sp>
      <p:sp>
        <p:nvSpPr>
          <p:cNvPr id="45" name="TextovéPole 44"/>
          <p:cNvSpPr txBox="1"/>
          <p:nvPr/>
        </p:nvSpPr>
        <p:spPr>
          <a:xfrm>
            <a:off x="6867008" y="6021288"/>
            <a:ext cx="1683439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rgbClr val="C00000"/>
                </a:solidFill>
              </a:rPr>
              <a:t>seven</a:t>
            </a:r>
            <a:endParaRPr lang="cs-CZ" sz="4000" b="1" dirty="0">
              <a:solidFill>
                <a:srgbClr val="C00000"/>
              </a:solidFill>
            </a:endParaRPr>
          </a:p>
        </p:txBody>
      </p:sp>
      <p:grpSp>
        <p:nvGrpSpPr>
          <p:cNvPr id="51" name="Skupina 50"/>
          <p:cNvGrpSpPr/>
          <p:nvPr/>
        </p:nvGrpSpPr>
        <p:grpSpPr>
          <a:xfrm>
            <a:off x="5651068" y="525102"/>
            <a:ext cx="3497433" cy="6268804"/>
            <a:chOff x="5651068" y="525102"/>
            <a:chExt cx="3497433" cy="6268804"/>
          </a:xfrm>
        </p:grpSpPr>
        <p:pic>
          <p:nvPicPr>
            <p:cNvPr id="1033" name="Picture 9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269139" y="5893906"/>
              <a:ext cx="879362" cy="90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4" name="Picture 10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79447" y="5030817"/>
              <a:ext cx="911438" cy="90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5" name="Picture 11"/>
            <p:cNvPicPr>
              <a:picLocks noChangeAspect="1" noChangeArrowheads="1"/>
            </p:cNvPicPr>
            <p:nvPr/>
          </p:nvPicPr>
          <p:blipFill>
            <a:blip r:embed="rId4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789830" y="4143010"/>
              <a:ext cx="900000" cy="90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6" name="Picture 12"/>
            <p:cNvPicPr>
              <a:picLocks noChangeAspect="1" noChangeArrowheads="1"/>
            </p:cNvPicPr>
            <p:nvPr/>
          </p:nvPicPr>
          <p:blipFill>
            <a:blip r:embed="rId5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098728" y="3213458"/>
              <a:ext cx="894288" cy="90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7" name="Picture 13"/>
            <p:cNvPicPr>
              <a:picLocks noChangeAspect="1" noChangeArrowheads="1"/>
            </p:cNvPicPr>
            <p:nvPr/>
          </p:nvPicPr>
          <p:blipFill>
            <a:blip r:embed="rId6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67008" y="2313458"/>
              <a:ext cx="868158" cy="90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8" name="Picture 14"/>
            <p:cNvPicPr>
              <a:picLocks noChangeAspect="1" noChangeArrowheads="1"/>
            </p:cNvPicPr>
            <p:nvPr/>
          </p:nvPicPr>
          <p:blipFill>
            <a:blip r:embed="rId7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651068" y="1425102"/>
              <a:ext cx="880438" cy="90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39" name="Picture 15"/>
            <p:cNvPicPr>
              <a:picLocks noChangeAspect="1" noChangeArrowheads="1"/>
            </p:cNvPicPr>
            <p:nvPr/>
          </p:nvPicPr>
          <p:blipFill>
            <a:blip r:embed="rId8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414139" y="525102"/>
              <a:ext cx="905738" cy="90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361386068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" grpId="0"/>
      <p:bldP spid="39" grpId="0"/>
      <p:bldP spid="40" grpId="0"/>
      <p:bldP spid="41" grpId="0"/>
      <p:bldP spid="42" grpId="0"/>
      <p:bldP spid="43" grpId="0"/>
      <p:bldP spid="4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-2588"/>
            <a:ext cx="8229600" cy="623276"/>
          </a:xfrm>
        </p:spPr>
        <p:txBody>
          <a:bodyPr>
            <a:normAutofit/>
          </a:bodyPr>
          <a:lstStyle/>
          <a:p>
            <a:pPr algn="l"/>
            <a:r>
              <a:rPr lang="cs-CZ" sz="2800" dirty="0" err="1" smtClean="0"/>
              <a:t>Match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words</a:t>
            </a:r>
            <a:r>
              <a:rPr lang="cs-CZ" sz="2800" dirty="0" smtClean="0"/>
              <a:t> </a:t>
            </a:r>
            <a:r>
              <a:rPr lang="cs-CZ" sz="2800" dirty="0" err="1" smtClean="0"/>
              <a:t>with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pictures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grpSp>
        <p:nvGrpSpPr>
          <p:cNvPr id="13" name="Skupina 12"/>
          <p:cNvGrpSpPr/>
          <p:nvPr/>
        </p:nvGrpSpPr>
        <p:grpSpPr>
          <a:xfrm>
            <a:off x="251520" y="2996952"/>
            <a:ext cx="8620834" cy="1260000"/>
            <a:chOff x="251520" y="2996952"/>
            <a:chExt cx="8620834" cy="1260000"/>
          </a:xfrm>
        </p:grpSpPr>
        <p:pic>
          <p:nvPicPr>
            <p:cNvPr id="5" name="Picture 9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902373" y="2996952"/>
              <a:ext cx="1231102" cy="126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6" name="Picture 10"/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596336" y="2996952"/>
              <a:ext cx="1276018" cy="126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7" name="Picture 11"/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1465077" y="2996952"/>
              <a:ext cx="1260000" cy="126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8" name="Picture 12"/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63391" y="2996952"/>
              <a:ext cx="1252008" cy="126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9" name="Picture 13"/>
            <p:cNvPicPr>
              <a:picLocks noChangeAspect="1" noChangeArrowheads="1"/>
            </p:cNvPicPr>
            <p:nvPr/>
          </p:nvPicPr>
          <p:blipFill>
            <a:blip r:embed="rId6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706016" y="2996952"/>
              <a:ext cx="1215418" cy="126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0" name="Picture 14"/>
            <p:cNvPicPr>
              <a:picLocks noChangeAspect="1" noChangeArrowheads="1"/>
            </p:cNvPicPr>
            <p:nvPr/>
          </p:nvPicPr>
          <p:blipFill>
            <a:blip r:embed="rId7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251520" y="2996952"/>
              <a:ext cx="1232618" cy="126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pic>
          <p:nvPicPr>
            <p:cNvPr id="11" name="Picture 15"/>
            <p:cNvPicPr>
              <a:picLocks noChangeAspect="1" noChangeArrowheads="1"/>
            </p:cNvPicPr>
            <p:nvPr/>
          </p:nvPicPr>
          <p:blipFill>
            <a:blip r:embed="rId8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114414" y="2996952"/>
              <a:ext cx="1268038" cy="1260000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</p:grpSp>
      <p:sp>
        <p:nvSpPr>
          <p:cNvPr id="14" name="TextovéPole 13"/>
          <p:cNvSpPr txBox="1"/>
          <p:nvPr/>
        </p:nvSpPr>
        <p:spPr>
          <a:xfrm>
            <a:off x="232658" y="1531038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one</a:t>
            </a:r>
            <a:endParaRPr lang="cs-CZ" sz="4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455952" y="1547236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three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4679246" y="1547237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five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902540" y="1531037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seven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6066166" y="4921756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six</a:t>
            </a:r>
            <a:endParaRPr lang="cs-CZ" sz="4400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3679955" y="4921757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four</a:t>
            </a:r>
            <a:endParaRPr lang="cs-CZ" sz="44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293743" y="4921758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two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353306316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548680"/>
          </a:xfrm>
        </p:spPr>
        <p:txBody>
          <a:bodyPr>
            <a:normAutofit/>
          </a:bodyPr>
          <a:lstStyle/>
          <a:p>
            <a:pPr algn="l"/>
            <a:r>
              <a:rPr lang="cs-CZ" sz="2800" dirty="0" err="1" smtClean="0"/>
              <a:t>Draw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spots</a:t>
            </a:r>
            <a:r>
              <a:rPr lang="cs-CZ" sz="2800" dirty="0" smtClean="0"/>
              <a:t>. (Nakresli tečky.) </a:t>
            </a:r>
            <a:endParaRPr lang="cs-CZ" sz="28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856006"/>
            <a:ext cx="1440000" cy="14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2610" y="2597003"/>
            <a:ext cx="1440000" cy="14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5511" y="4338000"/>
            <a:ext cx="1440000" cy="14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313" y="856006"/>
            <a:ext cx="1440000" cy="14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26313" y="2597003"/>
            <a:ext cx="1440000" cy="14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418000"/>
            <a:ext cx="1440000" cy="14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955" y="4338000"/>
            <a:ext cx="1440000" cy="144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1" name="TextovéPole 10"/>
          <p:cNvSpPr txBox="1"/>
          <p:nvPr/>
        </p:nvSpPr>
        <p:spPr>
          <a:xfrm>
            <a:off x="3851776" y="5949280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one</a:t>
            </a:r>
            <a:endParaRPr lang="cs-CZ" sz="4400" b="1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6619666" y="1191284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three</a:t>
            </a:r>
            <a:endParaRPr lang="cs-CZ" sz="4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34755" y="2919921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five</a:t>
            </a:r>
            <a:endParaRPr lang="cs-CZ" sz="4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6834755" y="4648558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seven</a:t>
            </a:r>
            <a:endParaRPr lang="cs-CZ" sz="4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899606" y="1191285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six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1931119" y="4648559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four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1931119" y="2919922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two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22875798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8229600" cy="620688"/>
          </a:xfrm>
        </p:spPr>
        <p:txBody>
          <a:bodyPr>
            <a:normAutofit/>
          </a:bodyPr>
          <a:lstStyle/>
          <a:p>
            <a:pPr algn="l"/>
            <a:r>
              <a:rPr lang="cs-CZ" sz="2800" dirty="0" err="1" smtClean="0"/>
              <a:t>Write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numbers</a:t>
            </a:r>
            <a:r>
              <a:rPr lang="cs-CZ" sz="2800" dirty="0" smtClean="0"/>
              <a:t>. (Napiš čísla.)</a:t>
            </a:r>
            <a:endParaRPr lang="cs-CZ" sz="2800" dirty="0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31" y="5445224"/>
            <a:ext cx="1231102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648" y="4047728"/>
            <a:ext cx="1276018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31" y="2477356"/>
            <a:ext cx="1260000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031" y="2477356"/>
            <a:ext cx="1252008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22" y="4047728"/>
            <a:ext cx="1215418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22" y="980728"/>
            <a:ext cx="1232618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80728"/>
            <a:ext cx="1268038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788085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0" y="0"/>
            <a:ext cx="8229600" cy="54868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2000" dirty="0" err="1" smtClean="0"/>
              <a:t>Answer</a:t>
            </a:r>
            <a:r>
              <a:rPr lang="cs-CZ" sz="2000" dirty="0" smtClean="0"/>
              <a:t>: </a:t>
            </a:r>
            <a:r>
              <a:rPr lang="cs-CZ" sz="2000" dirty="0" err="1" smtClean="0"/>
              <a:t>Write</a:t>
            </a:r>
            <a:r>
              <a:rPr lang="cs-CZ" sz="2000" dirty="0" smtClean="0"/>
              <a:t> </a:t>
            </a:r>
            <a:r>
              <a:rPr lang="cs-CZ" sz="2000" dirty="0" err="1" smtClean="0"/>
              <a:t>the</a:t>
            </a:r>
            <a:r>
              <a:rPr lang="cs-CZ" sz="2000" dirty="0" smtClean="0"/>
              <a:t> </a:t>
            </a:r>
            <a:r>
              <a:rPr lang="cs-CZ" sz="2000" dirty="0" err="1" smtClean="0"/>
              <a:t>numbers</a:t>
            </a:r>
            <a:r>
              <a:rPr lang="cs-CZ" sz="2000" dirty="0" smtClean="0"/>
              <a:t>.</a:t>
            </a:r>
            <a:endParaRPr lang="cs-CZ" sz="2000" dirty="0"/>
          </a:p>
        </p:txBody>
      </p:sp>
      <p:pic>
        <p:nvPicPr>
          <p:cNvPr id="5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31" y="5445224"/>
            <a:ext cx="1231102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48648" y="4047728"/>
            <a:ext cx="1276018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1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2931" y="2477356"/>
            <a:ext cx="1260000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1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4031" y="2477356"/>
            <a:ext cx="1252008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1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222" y="4047728"/>
            <a:ext cx="1215418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1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622" y="980728"/>
            <a:ext cx="1232618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5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980728"/>
            <a:ext cx="1268038" cy="126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156176" y="1191283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one</a:t>
            </a:r>
            <a:endParaRPr lang="cs-CZ" sz="44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1949197" y="4293007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three</a:t>
            </a:r>
            <a:endParaRPr lang="cs-CZ" sz="4400" b="1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931119" y="2722635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five</a:t>
            </a:r>
            <a:endParaRPr lang="cs-CZ" sz="4400" b="1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2051576" y="5690503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seven</a:t>
            </a:r>
            <a:endParaRPr lang="cs-CZ" sz="4400" b="1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6300192" y="4293004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six</a:t>
            </a:r>
            <a:endParaRPr lang="cs-CZ" sz="4400" b="1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156176" y="2722634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four</a:t>
            </a:r>
            <a:endParaRPr lang="cs-CZ" sz="4400" b="1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1931119" y="1191283"/>
            <a:ext cx="18002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 smtClean="0"/>
              <a:t>two</a:t>
            </a:r>
            <a:endParaRPr lang="cs-CZ" sz="4400" b="1" dirty="0"/>
          </a:p>
        </p:txBody>
      </p:sp>
    </p:spTree>
    <p:extLst>
      <p:ext uri="{BB962C8B-B14F-4D97-AF65-F5344CB8AC3E}">
        <p14:creationId xmlns:p14="http://schemas.microsoft.com/office/powerpoint/2010/main" val="4072614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0"/>
            <a:ext cx="55675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Learn</a:t>
            </a:r>
            <a:r>
              <a:rPr lang="cs-CZ" sz="2800" dirty="0" smtClean="0"/>
              <a:t> </a:t>
            </a:r>
            <a:r>
              <a:rPr lang="cs-CZ" sz="2800" dirty="0" err="1" smtClean="0"/>
              <a:t>the</a:t>
            </a:r>
            <a:r>
              <a:rPr lang="cs-CZ" sz="2800" dirty="0" smtClean="0"/>
              <a:t> </a:t>
            </a:r>
            <a:r>
              <a:rPr lang="cs-CZ" sz="2800" dirty="0" err="1" smtClean="0"/>
              <a:t>rhyme</a:t>
            </a:r>
            <a:r>
              <a:rPr lang="cs-CZ" sz="2800" dirty="0" smtClean="0"/>
              <a:t>. (Nauč se básničku.)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1277063"/>
            <a:ext cx="3104200" cy="57252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err="1" smtClean="0"/>
              <a:t>One</a:t>
            </a:r>
            <a:r>
              <a:rPr lang="cs-CZ" sz="4400" dirty="0" smtClean="0"/>
              <a:t> spot,</a:t>
            </a:r>
          </a:p>
          <a:p>
            <a:r>
              <a:rPr lang="cs-CZ" sz="4400" dirty="0" err="1" smtClean="0"/>
              <a:t>Two</a:t>
            </a:r>
            <a:r>
              <a:rPr lang="cs-CZ" sz="4400" dirty="0" smtClean="0"/>
              <a:t> </a:t>
            </a:r>
            <a:r>
              <a:rPr lang="cs-CZ" sz="4400" dirty="0" err="1" smtClean="0"/>
              <a:t>spot</a:t>
            </a:r>
            <a:r>
              <a:rPr lang="cs-CZ" sz="4400" dirty="0" err="1" smtClean="0">
                <a:solidFill>
                  <a:srgbClr val="00B050"/>
                </a:solidFill>
              </a:rPr>
              <a:t>s</a:t>
            </a:r>
            <a:r>
              <a:rPr lang="cs-CZ" sz="4400" dirty="0" smtClean="0"/>
              <a:t>,</a:t>
            </a:r>
          </a:p>
          <a:p>
            <a:r>
              <a:rPr lang="cs-CZ" sz="4400" dirty="0" err="1" smtClean="0"/>
              <a:t>Three</a:t>
            </a:r>
            <a:r>
              <a:rPr lang="cs-CZ" sz="4400" dirty="0" smtClean="0"/>
              <a:t> </a:t>
            </a:r>
            <a:r>
              <a:rPr lang="cs-CZ" sz="4400" dirty="0" err="1" smtClean="0"/>
              <a:t>spot</a:t>
            </a:r>
            <a:r>
              <a:rPr lang="cs-CZ" sz="4400" dirty="0" err="1" smtClean="0">
                <a:solidFill>
                  <a:srgbClr val="00B050"/>
                </a:solidFill>
              </a:rPr>
              <a:t>s</a:t>
            </a:r>
            <a:r>
              <a:rPr lang="cs-CZ" sz="4400" dirty="0" smtClean="0"/>
              <a:t>,</a:t>
            </a:r>
          </a:p>
          <a:p>
            <a:r>
              <a:rPr lang="cs-CZ" sz="4400" dirty="0" err="1" smtClean="0"/>
              <a:t>Four</a:t>
            </a:r>
            <a:r>
              <a:rPr lang="cs-CZ" sz="4400" dirty="0" smtClean="0"/>
              <a:t>!</a:t>
            </a:r>
          </a:p>
          <a:p>
            <a:r>
              <a:rPr lang="cs-CZ" sz="4400" dirty="0" err="1" smtClean="0"/>
              <a:t>Five</a:t>
            </a:r>
            <a:r>
              <a:rPr lang="cs-CZ" sz="4400" dirty="0" smtClean="0"/>
              <a:t> </a:t>
            </a:r>
            <a:r>
              <a:rPr lang="cs-CZ" sz="4400" dirty="0" err="1" smtClean="0"/>
              <a:t>spot</a:t>
            </a:r>
            <a:r>
              <a:rPr lang="cs-CZ" sz="4400" dirty="0" err="1" smtClean="0">
                <a:solidFill>
                  <a:srgbClr val="00B050"/>
                </a:solidFill>
              </a:rPr>
              <a:t>s</a:t>
            </a:r>
            <a:r>
              <a:rPr lang="cs-CZ" sz="4400" dirty="0" smtClean="0"/>
              <a:t>,</a:t>
            </a:r>
          </a:p>
          <a:p>
            <a:r>
              <a:rPr lang="cs-CZ" sz="4400" dirty="0" err="1" smtClean="0"/>
              <a:t>Six</a:t>
            </a:r>
            <a:r>
              <a:rPr lang="cs-CZ" sz="4400" dirty="0" smtClean="0"/>
              <a:t> </a:t>
            </a:r>
            <a:r>
              <a:rPr lang="cs-CZ" sz="4400" dirty="0" err="1" smtClean="0"/>
              <a:t>spot</a:t>
            </a:r>
            <a:r>
              <a:rPr lang="cs-CZ" sz="4400" dirty="0" err="1" smtClean="0">
                <a:solidFill>
                  <a:srgbClr val="00B050"/>
                </a:solidFill>
              </a:rPr>
              <a:t>s</a:t>
            </a:r>
            <a:r>
              <a:rPr lang="cs-CZ" sz="4400" dirty="0" smtClean="0"/>
              <a:t>,</a:t>
            </a:r>
          </a:p>
          <a:p>
            <a:r>
              <a:rPr lang="cs-CZ" sz="4400" dirty="0" err="1" smtClean="0"/>
              <a:t>Seven</a:t>
            </a:r>
            <a:r>
              <a:rPr lang="cs-CZ" sz="4400" dirty="0" smtClean="0"/>
              <a:t> </a:t>
            </a:r>
            <a:r>
              <a:rPr lang="cs-CZ" sz="4400" dirty="0" err="1" smtClean="0"/>
              <a:t>spot</a:t>
            </a:r>
            <a:r>
              <a:rPr lang="cs-CZ" sz="4400" dirty="0" err="1" smtClean="0">
                <a:solidFill>
                  <a:srgbClr val="00B050"/>
                </a:solidFill>
              </a:rPr>
              <a:t>s</a:t>
            </a:r>
            <a:r>
              <a:rPr lang="cs-CZ" sz="4400" dirty="0" smtClean="0"/>
              <a:t>,</a:t>
            </a:r>
          </a:p>
          <a:p>
            <a:r>
              <a:rPr lang="cs-CZ" sz="4400" dirty="0" smtClean="0"/>
              <a:t>No more! </a:t>
            </a:r>
            <a:endParaRPr lang="cs-CZ" sz="4400" dirty="0"/>
          </a:p>
        </p:txBody>
      </p:sp>
      <p:pic>
        <p:nvPicPr>
          <p:cNvPr id="13" name="Picture 3" descr="C:\Users\Hanka\AppData\Local\Microsoft\Windows\Temporary Internet Files\Content.IE5\2OWG49G3\MC900433911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35391" y="1916832"/>
            <a:ext cx="4681669" cy="46816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043156" y="692696"/>
            <a:ext cx="300845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smtClean="0">
                <a:solidFill>
                  <a:srgbClr val="FF0000"/>
                </a:solidFill>
              </a:rPr>
              <a:t>A LADYBIRD</a:t>
            </a:r>
            <a:endParaRPr lang="cs-CZ" sz="44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5088514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C:\Users\Hanka\AppData\Local\Microsoft\Windows\Temporary Internet Files\Content.IE5\2OWG49G3\MC900433911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4672" y="2060848"/>
            <a:ext cx="720000" cy="72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598683"/>
            <a:ext cx="722006" cy="720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9" name="Obdélník 8"/>
          <p:cNvSpPr/>
          <p:nvPr/>
        </p:nvSpPr>
        <p:spPr>
          <a:xfrm>
            <a:off x="3379910" y="2236182"/>
            <a:ext cx="4748581" cy="70788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hlinkClick r:id="rId4"/>
              </a:rPr>
              <a:t>http://</a:t>
            </a:r>
            <a:r>
              <a:rPr lang="cs-CZ" sz="2000" dirty="0" smtClean="0">
                <a:hlinkClick r:id="rId4"/>
              </a:rPr>
              <a:t>office.microsoft.com</a:t>
            </a:r>
            <a:endParaRPr lang="cs-CZ" sz="2000" dirty="0" smtClean="0"/>
          </a:p>
          <a:p>
            <a:endParaRPr lang="cs-CZ" sz="2000" dirty="0"/>
          </a:p>
        </p:txBody>
      </p:sp>
      <p:sp>
        <p:nvSpPr>
          <p:cNvPr id="11" name="Obdélník 10"/>
          <p:cNvSpPr/>
          <p:nvPr/>
        </p:nvSpPr>
        <p:spPr>
          <a:xfrm>
            <a:off x="868705" y="774017"/>
            <a:ext cx="6932173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hlinkClick r:id="rId5"/>
              </a:rPr>
              <a:t>http://www.clker.com/cliparts/6/q/d/1/o/F/ladybug-md.png</a:t>
            </a:r>
            <a:endParaRPr lang="cs-CZ" sz="20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32583" y="29296"/>
            <a:ext cx="934679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/>
              <a:t>Zdroje:</a:t>
            </a:r>
            <a:endParaRPr lang="cs-CZ" sz="2000" b="1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967262" y="2236182"/>
            <a:ext cx="2412648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sada </a:t>
            </a:r>
            <a:r>
              <a:rPr lang="cs-CZ" sz="2000" dirty="0"/>
              <a:t>M</a:t>
            </a:r>
            <a:r>
              <a:rPr lang="cs-CZ" sz="2000" dirty="0" smtClean="0"/>
              <a:t>icrosoft Office</a:t>
            </a:r>
            <a:endParaRPr lang="cs-CZ" sz="2000" dirty="0"/>
          </a:p>
        </p:txBody>
      </p:sp>
      <p:sp>
        <p:nvSpPr>
          <p:cNvPr id="16" name="Obdélník 15"/>
          <p:cNvSpPr/>
          <p:nvPr/>
        </p:nvSpPr>
        <p:spPr>
          <a:xfrm>
            <a:off x="967262" y="90686"/>
            <a:ext cx="6419786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[cit. </a:t>
            </a:r>
            <a:r>
              <a:rPr lang="cs-CZ" dirty="0" smtClean="0"/>
              <a:t>2011-11-08]. </a:t>
            </a:r>
            <a:r>
              <a:rPr lang="cs-CZ" dirty="0"/>
              <a:t>Dostupné pod licencí Public </a:t>
            </a:r>
            <a:r>
              <a:rPr lang="cs-CZ" dirty="0" err="1"/>
              <a:t>domain</a:t>
            </a:r>
            <a:r>
              <a:rPr lang="cs-CZ" dirty="0"/>
              <a:t> na WWW:</a:t>
            </a:r>
          </a:p>
        </p:txBody>
      </p:sp>
    </p:spTree>
    <p:extLst>
      <p:ext uri="{BB962C8B-B14F-4D97-AF65-F5344CB8AC3E}">
        <p14:creationId xmlns:p14="http://schemas.microsoft.com/office/powerpoint/2010/main" val="38867787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277</TotalTime>
  <Words>154</Words>
  <Application>Microsoft Office PowerPoint</Application>
  <PresentationFormat>Předvádění na obrazovce (4:3)</PresentationFormat>
  <Paragraphs>76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Motiv systému Office</vt:lpstr>
      <vt:lpstr>Prezentace aplikace PowerPoint</vt:lpstr>
      <vt:lpstr>Prezentace aplikace PowerPoint</vt:lpstr>
      <vt:lpstr>NUMBERS 1-7</vt:lpstr>
      <vt:lpstr>Vocabulary</vt:lpstr>
      <vt:lpstr>numbers 1-7</vt:lpstr>
      <vt:lpstr>Match the words with the pictures.</vt:lpstr>
      <vt:lpstr>Draw the spots. (Nakresli tečky.) </vt:lpstr>
      <vt:lpstr>Write the numbers. (Napiš čísla.)</vt:lpstr>
      <vt:lpstr>Prezentace aplikace PowerPoint</vt:lpstr>
      <vt:lpstr>Prezentace aplikace PowerPoint</vt:lpstr>
      <vt:lpstr>Prezentace aplikace PowerPoint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zástupcovna</dc:creator>
  <cp:lastModifiedBy>Hanka</cp:lastModifiedBy>
  <cp:revision>38</cp:revision>
  <dcterms:created xsi:type="dcterms:W3CDTF">2011-06-20T10:40:08Z</dcterms:created>
  <dcterms:modified xsi:type="dcterms:W3CDTF">2012-05-12T15:35:33Z</dcterms:modified>
</cp:coreProperties>
</file>