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60" r:id="rId5"/>
    <p:sldId id="259" r:id="rId6"/>
    <p:sldId id="265" r:id="rId7"/>
    <p:sldId id="261" r:id="rId8"/>
    <p:sldId id="262" r:id="rId9"/>
    <p:sldId id="258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hyperlink" Target="http://www.wpclipart.com/food/vegetables/beans_dried/beans_black.png" TargetMode="External"/><Relationship Id="rId7" Type="http://schemas.openxmlformats.org/officeDocument/2006/relationships/hyperlink" Target="http://www.wpclipart.com/food/vegetables/beans_dried/beans_grnlima.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hyperlink" Target="http://www.wpclipart.com/food/vegetables/beans_fresh/lima_beans.png" TargetMode="External"/><Relationship Id="rId5" Type="http://schemas.openxmlformats.org/officeDocument/2006/relationships/hyperlink" Target="http://www.wpclipart.com/food/vegetables/beans_dried/beans_ltred.png" TargetMode="External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openxmlformats.org/officeDocument/2006/relationships/hyperlink" Target="http://www.wpclipart.com/food/desserts_snacks/candy/jelly_beans_in_han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8748462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VY_22_INOVACE_AJ.3.1-21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Numbers</a:t>
                      </a:r>
                      <a:r>
                        <a:rPr lang="cs-CZ" sz="2000" dirty="0" smtClean="0"/>
                        <a:t> 11-20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151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0"/>
            <a:ext cx="8928992" cy="6741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leden 2012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  <a:r>
              <a:rPr lang="cs-CZ" sz="2000" dirty="0" err="1" smtClean="0"/>
              <a:t>Numbers</a:t>
            </a:r>
            <a:r>
              <a:rPr lang="cs-CZ" sz="2000" dirty="0" smtClean="0"/>
              <a:t> 11-20 - </a:t>
            </a:r>
            <a:r>
              <a:rPr lang="cs-CZ" sz="2000" dirty="0" err="1" smtClean="0"/>
              <a:t>beans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numbers</a:t>
            </a:r>
            <a:r>
              <a:rPr lang="cs-CZ" sz="2000" dirty="0" smtClean="0"/>
              <a:t>, </a:t>
            </a:r>
            <a:r>
              <a:rPr lang="cs-CZ" sz="2000" dirty="0" err="1" smtClean="0"/>
              <a:t>bean</a:t>
            </a:r>
            <a:r>
              <a:rPr lang="cs-CZ" sz="2000" dirty="0" smtClean="0"/>
              <a:t>, </a:t>
            </a:r>
            <a:r>
              <a:rPr lang="cs-CZ" sz="2000" dirty="0" err="1" smtClean="0"/>
              <a:t>plural</a:t>
            </a:r>
            <a:r>
              <a:rPr lang="cs-CZ" sz="2000" dirty="0" smtClean="0"/>
              <a:t> 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Materiál je určen pro prezentaci a procvičení tvorby množného čísla a spojení </a:t>
            </a:r>
            <a:r>
              <a:rPr lang="cs-CZ" sz="2000" dirty="0" err="1"/>
              <a:t>číslovka+barva+věc</a:t>
            </a:r>
            <a:r>
              <a:rPr lang="cs-CZ" sz="2000" dirty="0"/>
              <a:t>.</a:t>
            </a:r>
          </a:p>
          <a:p>
            <a:pPr marL="0" indent="0">
              <a:buNone/>
            </a:pPr>
            <a:r>
              <a:rPr lang="cs-CZ" sz="2000" dirty="0" smtClean="0"/>
              <a:t>Žáci </a:t>
            </a:r>
            <a:r>
              <a:rPr lang="cs-CZ" sz="2000" dirty="0"/>
              <a:t>procvičují </a:t>
            </a:r>
            <a:r>
              <a:rPr lang="cs-CZ" sz="2000" dirty="0" smtClean="0"/>
              <a:t>psaní čísel 11-20 a výrazů složených z množství, barvy a konkrétní věci. Tato spojení procvičují na počítání barevných fazolek.</a:t>
            </a:r>
          </a:p>
          <a:p>
            <a:pPr marL="0" indent="0">
              <a:buNone/>
            </a:pPr>
            <a:r>
              <a:rPr lang="cs-CZ" sz="2000" b="1" dirty="0" smtClean="0"/>
              <a:t>Metodický list: </a:t>
            </a:r>
          </a:p>
          <a:p>
            <a:pPr marL="0" indent="0">
              <a:buNone/>
            </a:pPr>
            <a:r>
              <a:rPr lang="cs-CZ" sz="2000" dirty="0" smtClean="0"/>
              <a:t>Snímky 4-6: opakování tvorby mn. čísla a vysvětlení pravidla „</a:t>
            </a:r>
            <a:r>
              <a:rPr lang="cs-CZ" sz="2000" dirty="0" err="1" smtClean="0"/>
              <a:t>počet,barva,věc</a:t>
            </a:r>
            <a:r>
              <a:rPr lang="cs-CZ" sz="2000" dirty="0" smtClean="0"/>
              <a:t>“.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Snímek 7-8: procvičování, počítání fazolek.</a:t>
            </a:r>
          </a:p>
          <a:p>
            <a:pPr marL="0" indent="0">
              <a:buNone/>
            </a:pPr>
            <a:r>
              <a:rPr lang="cs-CZ" sz="2000" dirty="0" smtClean="0"/>
              <a:t>Snímky 9-10: samostatná práce ve dvojicích. Mám očíslované pytlíčky s fazolkami. V každém pytlíku je daný počet fazolí (bílých nebo hnědých), dvojice si balíčky posílají a počítají fazole. Žáci zapisují výrazy do sešitu ve tvaru „ počet, barva, věc v mn.č.“.</a:t>
            </a:r>
          </a:p>
          <a:p>
            <a:pPr marL="0" indent="0">
              <a:buNone/>
            </a:pPr>
            <a:r>
              <a:rPr lang="cs-CZ" sz="2000" dirty="0" smtClean="0"/>
              <a:t>Pozn.: dané výsledky v prezentaci odpovídají mým náhodně nachystaným pytlíčkům fazolí, tak jak jsme s nimi pracovali ve vyučování.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978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220314"/>
            <a:ext cx="3896832" cy="1130782"/>
          </a:xfrm>
        </p:spPr>
        <p:txBody>
          <a:bodyPr/>
          <a:lstStyle/>
          <a:p>
            <a:r>
              <a:rPr lang="cs-CZ" dirty="0" smtClean="0"/>
              <a:t>BEANS</a:t>
            </a:r>
            <a:endParaRPr lang="cs-CZ" dirty="0"/>
          </a:p>
        </p:txBody>
      </p:sp>
      <p:pic>
        <p:nvPicPr>
          <p:cNvPr id="2050" name="Picture 2" descr="C:\Users\Hanka\AppData\Local\Microsoft\Windows\Temporary Internet Files\Content.IE5\AM1I8PN9\MP9001442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42" y="3717032"/>
            <a:ext cx="4405630" cy="289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ka\AppData\Local\Microsoft\Windows\Temporary Internet Files\Content.IE5\S7687CZ2\MP9004070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606" y="1411867"/>
            <a:ext cx="3096344" cy="2063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ka\AppData\Local\Microsoft\Windows\Temporary Internet Files\Content.IE5\K0O7W0UI\MP9004329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14572"/>
            <a:ext cx="2736304" cy="409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35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08" y="1052736"/>
            <a:ext cx="1981200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23528" y="4185797"/>
            <a:ext cx="2222775" cy="1586144"/>
            <a:chOff x="323528" y="4185797"/>
            <a:chExt cx="2222775" cy="1586144"/>
          </a:xfrm>
        </p:grpSpPr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5703" y="4611748"/>
              <a:ext cx="990600" cy="590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976" y="5009680"/>
              <a:ext cx="1278632" cy="7622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101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4185797"/>
              <a:ext cx="1232175" cy="7345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2986436" y="982673"/>
            <a:ext cx="2172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one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bean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15208" y="4553080"/>
            <a:ext cx="27148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/>
              <a:t>t</a:t>
            </a:r>
            <a:r>
              <a:rPr lang="cs-CZ" sz="4000" b="1" dirty="0" err="1" smtClean="0"/>
              <a:t>hree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bean</a:t>
            </a:r>
            <a:r>
              <a:rPr lang="cs-CZ" sz="4000" b="1" dirty="0" err="1" smtClean="0">
                <a:solidFill>
                  <a:srgbClr val="FF0000"/>
                </a:solidFill>
              </a:rPr>
              <a:t>s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74782" y="1737054"/>
            <a:ext cx="3501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one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white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bean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15208" y="5315898"/>
            <a:ext cx="40438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three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white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bean</a:t>
            </a:r>
            <a:r>
              <a:rPr lang="cs-CZ" sz="4000" b="1" dirty="0" err="1" smtClean="0">
                <a:solidFill>
                  <a:srgbClr val="FF0000"/>
                </a:solidFill>
              </a:rPr>
              <a:t>s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03052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57" y="685739"/>
            <a:ext cx="1450348" cy="864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77625" y="685739"/>
            <a:ext cx="36719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err="1" smtClean="0">
                <a:solidFill>
                  <a:prstClr val="black"/>
                </a:solidFill>
              </a:rPr>
              <a:t>one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brown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>
                <a:solidFill>
                  <a:prstClr val="black"/>
                </a:solidFill>
              </a:rPr>
              <a:t>bean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802885" y="2117863"/>
            <a:ext cx="1337844" cy="1547734"/>
            <a:chOff x="432506" y="2276872"/>
            <a:chExt cx="1337844" cy="1547734"/>
          </a:xfrm>
        </p:grpSpPr>
        <p:pic>
          <p:nvPicPr>
            <p:cNvPr id="3079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7001" y="2276872"/>
              <a:ext cx="1243349" cy="7607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81" name="Picture 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506" y="3006016"/>
              <a:ext cx="1337844" cy="8185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220662" y="4399100"/>
            <a:ext cx="2421035" cy="1991928"/>
            <a:chOff x="296471" y="4283016"/>
            <a:chExt cx="2421035" cy="1991928"/>
          </a:xfrm>
        </p:grpSpPr>
        <p:pic>
          <p:nvPicPr>
            <p:cNvPr id="14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106426">
              <a:off x="296471" y="4947560"/>
              <a:ext cx="980775" cy="6001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8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733391">
              <a:off x="1785823" y="4455607"/>
              <a:ext cx="869944" cy="5322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8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669900">
              <a:off x="832219" y="4453303"/>
              <a:ext cx="877477" cy="5369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Picture 8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106426">
              <a:off x="1336296" y="5031545"/>
              <a:ext cx="889710" cy="5443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8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2386081">
              <a:off x="1213970" y="5733815"/>
              <a:ext cx="758520" cy="4641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148376">
              <a:off x="1933396" y="5490834"/>
              <a:ext cx="972918" cy="5953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3" name="Obdélník 22"/>
          <p:cNvSpPr/>
          <p:nvPr/>
        </p:nvSpPr>
        <p:spPr>
          <a:xfrm>
            <a:off x="4140729" y="2548416"/>
            <a:ext cx="38985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err="1" smtClean="0">
                <a:solidFill>
                  <a:prstClr val="black"/>
                </a:solidFill>
              </a:rPr>
              <a:t>two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brown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bean</a:t>
            </a:r>
            <a:r>
              <a:rPr lang="cs-CZ" sz="4000" b="1" dirty="0" err="1" smtClean="0">
                <a:solidFill>
                  <a:srgbClr val="FF0000"/>
                </a:solidFill>
              </a:rPr>
              <a:t>s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665108" y="4782609"/>
            <a:ext cx="36350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err="1" smtClean="0">
                <a:solidFill>
                  <a:prstClr val="black"/>
                </a:solidFill>
              </a:rPr>
              <a:t>six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brown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bean</a:t>
            </a:r>
            <a:r>
              <a:rPr lang="cs-CZ" sz="4000" b="1" dirty="0" err="1" smtClean="0">
                <a:solidFill>
                  <a:srgbClr val="FF0000"/>
                </a:solidFill>
              </a:rPr>
              <a:t>s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75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532"/>
            <a:ext cx="19995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Zapiš si do sešitu.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19886" y="288590"/>
            <a:ext cx="35042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BEANS - FAZOLE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7806" y="4315666"/>
            <a:ext cx="7228389" cy="70788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number</a:t>
            </a:r>
            <a:r>
              <a:rPr lang="cs-CZ" sz="4000" b="1" dirty="0" smtClean="0"/>
              <a:t> </a:t>
            </a:r>
            <a:r>
              <a:rPr lang="cs-CZ" sz="2000" dirty="0" smtClean="0"/>
              <a:t>(počet) </a:t>
            </a:r>
            <a:r>
              <a:rPr lang="cs-CZ" sz="4000" dirty="0" smtClean="0"/>
              <a:t>+</a:t>
            </a:r>
            <a:r>
              <a:rPr lang="cs-CZ" sz="2000" dirty="0" smtClean="0"/>
              <a:t> </a:t>
            </a:r>
            <a:r>
              <a:rPr lang="cs-CZ" sz="4000" dirty="0" err="1" smtClean="0"/>
              <a:t>colour</a:t>
            </a:r>
            <a:r>
              <a:rPr lang="cs-CZ" sz="2000" dirty="0" smtClean="0"/>
              <a:t> (barva) </a:t>
            </a:r>
            <a:r>
              <a:rPr lang="cs-CZ" sz="4000" dirty="0" smtClean="0"/>
              <a:t>+</a:t>
            </a:r>
            <a:r>
              <a:rPr lang="cs-CZ" sz="2000" dirty="0" smtClean="0"/>
              <a:t> </a:t>
            </a:r>
            <a:r>
              <a:rPr lang="cs-CZ" sz="4000" dirty="0" err="1" smtClean="0"/>
              <a:t>thing</a:t>
            </a:r>
            <a:r>
              <a:rPr lang="cs-CZ" sz="2000" dirty="0" smtClean="0"/>
              <a:t> (věc)</a:t>
            </a:r>
            <a:endParaRPr lang="cs-CZ" sz="20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204143" y="1023619"/>
            <a:ext cx="6361765" cy="864630"/>
            <a:chOff x="597757" y="1844824"/>
            <a:chExt cx="6361765" cy="864630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757" y="1844824"/>
              <a:ext cx="1450348" cy="8646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339796" y="1844824"/>
              <a:ext cx="461972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a </a:t>
              </a:r>
              <a:r>
                <a:rPr lang="cs-CZ" sz="4000" dirty="0" err="1" smtClean="0"/>
                <a:t>bean</a:t>
              </a:r>
              <a:r>
                <a:rPr lang="cs-CZ" sz="4000" dirty="0" smtClean="0"/>
                <a:t> /</a:t>
              </a:r>
              <a:r>
                <a:rPr lang="cs-CZ" sz="4000" dirty="0" err="1" smtClean="0"/>
                <a:t>bi:n</a:t>
              </a:r>
              <a:r>
                <a:rPr lang="cs-CZ" sz="4000" dirty="0" smtClean="0"/>
                <a:t>/ - fazole </a:t>
              </a:r>
              <a:endParaRPr lang="cs-CZ" sz="4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04143" y="2356578"/>
            <a:ext cx="5333465" cy="864630"/>
            <a:chOff x="603941" y="3200248"/>
            <a:chExt cx="5333465" cy="864630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3329" y="3200248"/>
              <a:ext cx="1450348" cy="8646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3941" y="3200248"/>
              <a:ext cx="1450348" cy="8646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3593431" y="3356992"/>
              <a:ext cx="234397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two</a:t>
              </a:r>
              <a:r>
                <a:rPr lang="cs-CZ" sz="4000" dirty="0" smtClean="0"/>
                <a:t> </a:t>
              </a:r>
              <a:r>
                <a:rPr lang="cs-CZ" sz="4000" dirty="0" err="1" smtClean="0"/>
                <a:t>bean</a:t>
              </a:r>
              <a:r>
                <a:rPr lang="cs-CZ" sz="4000" dirty="0" err="1">
                  <a:solidFill>
                    <a:srgbClr val="00B050"/>
                  </a:solidFill>
                </a:rPr>
                <a:t>s</a:t>
              </a:r>
              <a:endParaRPr lang="cs-CZ" sz="40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86510" y="5469054"/>
            <a:ext cx="1535962" cy="929041"/>
            <a:chOff x="32404" y="4963838"/>
            <a:chExt cx="1535962" cy="929041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802" y="4963838"/>
              <a:ext cx="725174" cy="4323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3192" y="5244406"/>
              <a:ext cx="725174" cy="4323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04" y="5460564"/>
              <a:ext cx="725174" cy="4323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7" name="TextovéPole 16"/>
          <p:cNvSpPr txBox="1"/>
          <p:nvPr/>
        </p:nvSpPr>
        <p:spPr>
          <a:xfrm>
            <a:off x="2470784" y="5465560"/>
            <a:ext cx="41238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three</a:t>
            </a:r>
            <a:r>
              <a:rPr lang="cs-CZ" sz="4000" dirty="0" smtClean="0"/>
              <a:t> </a:t>
            </a:r>
            <a:r>
              <a:rPr lang="cs-CZ" sz="4000" dirty="0" err="1" smtClean="0"/>
              <a:t>brown</a:t>
            </a:r>
            <a:r>
              <a:rPr lang="cs-CZ" sz="4000" dirty="0" smtClean="0"/>
              <a:t> </a:t>
            </a:r>
            <a:r>
              <a:rPr lang="cs-CZ" sz="4000" dirty="0" err="1" smtClean="0"/>
              <a:t>bean</a:t>
            </a:r>
            <a:r>
              <a:rPr lang="cs-CZ" sz="4000" dirty="0" err="1" smtClean="0">
                <a:solidFill>
                  <a:srgbClr val="00B050"/>
                </a:solidFill>
              </a:rPr>
              <a:t>s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50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7984" y="290411"/>
            <a:ext cx="82805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err="1" smtClean="0"/>
              <a:t>Count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beans</a:t>
            </a:r>
            <a:r>
              <a:rPr lang="cs-CZ" sz="3600" dirty="0" smtClean="0"/>
              <a:t>. </a:t>
            </a:r>
            <a:r>
              <a:rPr lang="cs-CZ" sz="3600" dirty="0" err="1" smtClean="0"/>
              <a:t>Write</a:t>
            </a:r>
            <a:r>
              <a:rPr lang="cs-CZ" sz="3600" dirty="0" smtClean="0"/>
              <a:t> </a:t>
            </a:r>
            <a:r>
              <a:rPr lang="cs-CZ" sz="3600" dirty="0" err="1" smtClean="0"/>
              <a:t>number</a:t>
            </a:r>
            <a:r>
              <a:rPr lang="cs-CZ" sz="3600" dirty="0" smtClean="0"/>
              <a:t> and </a:t>
            </a:r>
            <a:r>
              <a:rPr lang="cs-CZ" sz="3600" dirty="0" err="1" smtClean="0"/>
              <a:t>colour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1" t="2668" r="17498" b="1854"/>
          <a:stretch/>
        </p:blipFill>
        <p:spPr bwMode="auto">
          <a:xfrm>
            <a:off x="1240" y="1412776"/>
            <a:ext cx="5753091" cy="4857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95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1129" y="290411"/>
            <a:ext cx="379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err="1" smtClean="0"/>
              <a:t>Check</a:t>
            </a:r>
            <a:r>
              <a:rPr lang="cs-CZ" sz="3600" dirty="0" smtClean="0"/>
              <a:t>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answer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1" t="2668" r="17498" b="1854"/>
          <a:stretch/>
        </p:blipFill>
        <p:spPr bwMode="auto">
          <a:xfrm>
            <a:off x="1241" y="1412776"/>
            <a:ext cx="5290840" cy="504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83559" y="1700821"/>
            <a:ext cx="396044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one</a:t>
            </a:r>
            <a:r>
              <a:rPr lang="cs-CZ" sz="4000" dirty="0" smtClean="0"/>
              <a:t> </a:t>
            </a:r>
            <a:r>
              <a:rPr lang="cs-CZ" sz="4000" dirty="0" err="1" smtClean="0"/>
              <a:t>yellow</a:t>
            </a:r>
            <a:r>
              <a:rPr lang="cs-CZ" sz="4000" dirty="0" smtClean="0"/>
              <a:t> </a:t>
            </a:r>
            <a:r>
              <a:rPr lang="cs-CZ" sz="4000" dirty="0" err="1" smtClean="0"/>
              <a:t>bean</a:t>
            </a:r>
            <a:endParaRPr lang="cs-CZ" sz="4000" dirty="0" smtClean="0"/>
          </a:p>
          <a:p>
            <a:endParaRPr lang="cs-CZ" sz="1000" dirty="0" smtClean="0"/>
          </a:p>
          <a:p>
            <a:r>
              <a:rPr lang="cs-CZ" sz="4000" dirty="0" err="1" smtClean="0"/>
              <a:t>one</a:t>
            </a:r>
            <a:r>
              <a:rPr lang="cs-CZ" sz="4000" dirty="0" smtClean="0"/>
              <a:t> pink </a:t>
            </a:r>
            <a:r>
              <a:rPr lang="cs-CZ" sz="4000" dirty="0" err="1" smtClean="0"/>
              <a:t>bean</a:t>
            </a:r>
            <a:endParaRPr lang="cs-CZ" sz="4000" dirty="0" smtClean="0"/>
          </a:p>
          <a:p>
            <a:endParaRPr lang="cs-CZ" sz="1000" dirty="0" smtClean="0"/>
          </a:p>
          <a:p>
            <a:r>
              <a:rPr lang="cs-CZ" sz="4000" dirty="0" err="1" smtClean="0"/>
              <a:t>one</a:t>
            </a:r>
            <a:r>
              <a:rPr lang="cs-CZ" sz="4000" dirty="0" smtClean="0"/>
              <a:t> green </a:t>
            </a:r>
            <a:r>
              <a:rPr lang="cs-CZ" sz="4000" dirty="0" err="1" smtClean="0"/>
              <a:t>bean</a:t>
            </a:r>
            <a:endParaRPr lang="cs-CZ" sz="4000" dirty="0" smtClean="0"/>
          </a:p>
          <a:p>
            <a:endParaRPr lang="cs-CZ" sz="1000" dirty="0" smtClean="0"/>
          </a:p>
          <a:p>
            <a:r>
              <a:rPr lang="cs-CZ" sz="4000" dirty="0" err="1" smtClean="0"/>
              <a:t>two</a:t>
            </a:r>
            <a:r>
              <a:rPr lang="cs-CZ" sz="4000" dirty="0" smtClean="0"/>
              <a:t> </a:t>
            </a:r>
            <a:r>
              <a:rPr lang="cs-CZ" sz="4000" dirty="0" err="1" smtClean="0"/>
              <a:t>red</a:t>
            </a:r>
            <a:r>
              <a:rPr lang="cs-CZ" sz="4000" dirty="0" smtClean="0"/>
              <a:t> </a:t>
            </a:r>
            <a:r>
              <a:rPr lang="cs-CZ" sz="4000" dirty="0" err="1" smtClean="0"/>
              <a:t>bean</a:t>
            </a:r>
            <a:r>
              <a:rPr lang="cs-CZ" sz="4000" dirty="0" err="1" smtClean="0">
                <a:solidFill>
                  <a:srgbClr val="00B050"/>
                </a:solidFill>
              </a:rPr>
              <a:t>s</a:t>
            </a:r>
            <a:endParaRPr lang="cs-CZ" sz="4000" dirty="0" smtClean="0">
              <a:solidFill>
                <a:srgbClr val="00B050"/>
              </a:solidFill>
            </a:endParaRPr>
          </a:p>
          <a:p>
            <a:endParaRPr lang="cs-CZ" sz="1000" dirty="0" smtClean="0">
              <a:solidFill>
                <a:srgbClr val="00B050"/>
              </a:solidFill>
            </a:endParaRPr>
          </a:p>
          <a:p>
            <a:r>
              <a:rPr lang="cs-CZ" sz="4000" dirty="0" err="1" smtClean="0"/>
              <a:t>four</a:t>
            </a:r>
            <a:r>
              <a:rPr lang="cs-CZ" sz="4000" dirty="0" smtClean="0"/>
              <a:t> </a:t>
            </a:r>
            <a:r>
              <a:rPr lang="cs-CZ" sz="4000" dirty="0" err="1" smtClean="0"/>
              <a:t>orange</a:t>
            </a:r>
            <a:r>
              <a:rPr lang="cs-CZ" sz="4000" dirty="0" smtClean="0"/>
              <a:t> </a:t>
            </a:r>
            <a:r>
              <a:rPr lang="cs-CZ" sz="4000" dirty="0" err="1" smtClean="0"/>
              <a:t>bean</a:t>
            </a:r>
            <a:r>
              <a:rPr lang="cs-CZ" sz="4000" dirty="0" err="1" smtClean="0">
                <a:solidFill>
                  <a:srgbClr val="00B050"/>
                </a:solidFill>
              </a:rPr>
              <a:t>s</a:t>
            </a:r>
            <a:endParaRPr lang="cs-CZ" sz="4000" dirty="0" smtClean="0">
              <a:solidFill>
                <a:srgbClr val="00B050"/>
              </a:solidFill>
            </a:endParaRPr>
          </a:p>
          <a:p>
            <a:endParaRPr lang="cs-CZ" sz="1000" dirty="0" smtClean="0">
              <a:solidFill>
                <a:srgbClr val="00B050"/>
              </a:solidFill>
            </a:endParaRPr>
          </a:p>
          <a:p>
            <a:r>
              <a:rPr lang="cs-CZ" sz="4000" dirty="0" err="1" smtClean="0"/>
              <a:t>four</a:t>
            </a:r>
            <a:r>
              <a:rPr lang="cs-CZ" sz="4000" dirty="0" smtClean="0"/>
              <a:t> </a:t>
            </a:r>
            <a:r>
              <a:rPr lang="cs-CZ" sz="4000" dirty="0" err="1" smtClean="0"/>
              <a:t>white</a:t>
            </a:r>
            <a:r>
              <a:rPr lang="cs-CZ" sz="4000" dirty="0" smtClean="0"/>
              <a:t> </a:t>
            </a:r>
            <a:r>
              <a:rPr lang="cs-CZ" sz="4000" dirty="0" err="1" smtClean="0"/>
              <a:t>bean</a:t>
            </a:r>
            <a:r>
              <a:rPr lang="cs-CZ" sz="4000" dirty="0" err="1" smtClean="0">
                <a:solidFill>
                  <a:srgbClr val="00B050"/>
                </a:solidFill>
              </a:rPr>
              <a:t>s</a:t>
            </a:r>
            <a:endParaRPr lang="cs-CZ" sz="4000" dirty="0" smtClean="0">
              <a:solidFill>
                <a:srgbClr val="00B050"/>
              </a:solidFill>
            </a:endParaRP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4016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7814" y="843973"/>
            <a:ext cx="7868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Zopakuj si číslovky 1-20. Spočítej fazolky v pytlíčcích.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6849" y="97468"/>
            <a:ext cx="67303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Samostatná práce ve dvojicích.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4749" y="1360995"/>
            <a:ext cx="170193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</a:t>
            </a:r>
          </a:p>
          <a:p>
            <a:r>
              <a:rPr lang="cs-CZ" sz="3600" dirty="0" smtClean="0"/>
              <a:t>2.</a:t>
            </a:r>
          </a:p>
          <a:p>
            <a:r>
              <a:rPr lang="cs-CZ" sz="3600" dirty="0" smtClean="0"/>
              <a:t>3.</a:t>
            </a:r>
          </a:p>
          <a:p>
            <a:r>
              <a:rPr lang="cs-CZ" sz="3600" dirty="0" smtClean="0"/>
              <a:t>4.</a:t>
            </a:r>
          </a:p>
          <a:p>
            <a:r>
              <a:rPr lang="cs-CZ" sz="3600" dirty="0" smtClean="0"/>
              <a:t>5.</a:t>
            </a:r>
          </a:p>
          <a:p>
            <a:r>
              <a:rPr lang="cs-CZ" sz="3600" dirty="0" smtClean="0"/>
              <a:t>6.</a:t>
            </a:r>
          </a:p>
          <a:p>
            <a:r>
              <a:rPr lang="cs-CZ" sz="3600" dirty="0" smtClean="0"/>
              <a:t>7.</a:t>
            </a:r>
          </a:p>
          <a:p>
            <a:r>
              <a:rPr lang="cs-CZ" sz="3600" dirty="0" smtClean="0"/>
              <a:t>8.</a:t>
            </a:r>
          </a:p>
          <a:p>
            <a:r>
              <a:rPr lang="cs-CZ" sz="3600" dirty="0" smtClean="0"/>
              <a:t>9.</a:t>
            </a:r>
          </a:p>
          <a:p>
            <a:r>
              <a:rPr lang="cs-CZ" sz="3600" dirty="0" smtClean="0"/>
              <a:t>10.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83186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7814" y="843973"/>
            <a:ext cx="7868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Zopakuj si číslovky 1-20. Spočítej fazolky v pytlíčcích.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6849" y="97468"/>
            <a:ext cx="67303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Samostatná práce ve dvojicích.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4748" y="1360995"/>
            <a:ext cx="819969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	</a:t>
            </a:r>
            <a:r>
              <a:rPr lang="cs-CZ" sz="3600" dirty="0" err="1" smtClean="0"/>
              <a:t>thirteen</a:t>
            </a:r>
            <a:r>
              <a:rPr lang="cs-CZ" sz="3600" dirty="0" smtClean="0"/>
              <a:t> </a:t>
            </a:r>
            <a:r>
              <a:rPr lang="cs-CZ" sz="3600" dirty="0" err="1" smtClean="0"/>
              <a:t>brown</a:t>
            </a:r>
            <a:r>
              <a:rPr lang="cs-CZ" sz="3600" dirty="0" smtClean="0"/>
              <a:t> </a:t>
            </a:r>
            <a:r>
              <a:rPr lang="cs-CZ" sz="3600" dirty="0" err="1" smtClean="0"/>
              <a:t>beans</a:t>
            </a:r>
            <a:endParaRPr lang="cs-CZ" sz="3600" dirty="0" smtClean="0"/>
          </a:p>
          <a:p>
            <a:r>
              <a:rPr lang="cs-CZ" sz="3600" dirty="0" smtClean="0"/>
              <a:t>2.	</a:t>
            </a:r>
            <a:r>
              <a:rPr lang="cs-CZ" sz="3600" dirty="0" err="1" smtClean="0">
                <a:solidFill>
                  <a:srgbClr val="00B050"/>
                </a:solidFill>
              </a:rPr>
              <a:t>fifteen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brown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beans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3.	</a:t>
            </a:r>
            <a:r>
              <a:rPr lang="cs-CZ" sz="3600" dirty="0" err="1" smtClean="0"/>
              <a:t>eleven</a:t>
            </a:r>
            <a:r>
              <a:rPr lang="cs-CZ" sz="3600" dirty="0" smtClean="0"/>
              <a:t> </a:t>
            </a:r>
            <a:r>
              <a:rPr lang="cs-CZ" sz="3600" dirty="0" err="1" smtClean="0"/>
              <a:t>white</a:t>
            </a:r>
            <a:r>
              <a:rPr lang="cs-CZ" sz="3600" dirty="0" smtClean="0"/>
              <a:t> </a:t>
            </a:r>
            <a:r>
              <a:rPr lang="cs-CZ" sz="3600" dirty="0" err="1" smtClean="0"/>
              <a:t>beans</a:t>
            </a:r>
            <a:endParaRPr lang="cs-CZ" sz="3600" dirty="0" smtClean="0"/>
          </a:p>
          <a:p>
            <a:r>
              <a:rPr lang="cs-CZ" sz="3600" dirty="0" smtClean="0"/>
              <a:t>4.	</a:t>
            </a:r>
            <a:r>
              <a:rPr lang="cs-CZ" sz="3600" dirty="0" err="1" smtClean="0">
                <a:solidFill>
                  <a:srgbClr val="00B050"/>
                </a:solidFill>
              </a:rPr>
              <a:t>seventeen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white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beans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5.	</a:t>
            </a:r>
            <a:r>
              <a:rPr lang="cs-CZ" sz="3600" dirty="0" err="1" smtClean="0"/>
              <a:t>twelve</a:t>
            </a:r>
            <a:r>
              <a:rPr lang="cs-CZ" sz="3600" dirty="0" smtClean="0"/>
              <a:t> </a:t>
            </a:r>
            <a:r>
              <a:rPr lang="cs-CZ" sz="3600" dirty="0" err="1" smtClean="0"/>
              <a:t>brown</a:t>
            </a:r>
            <a:r>
              <a:rPr lang="cs-CZ" sz="3600" dirty="0" smtClean="0"/>
              <a:t> </a:t>
            </a:r>
            <a:r>
              <a:rPr lang="cs-CZ" sz="3600" dirty="0" err="1" smtClean="0"/>
              <a:t>beans</a:t>
            </a:r>
            <a:endParaRPr lang="cs-CZ" sz="3600" dirty="0" smtClean="0"/>
          </a:p>
          <a:p>
            <a:r>
              <a:rPr lang="cs-CZ" sz="3600" dirty="0" smtClean="0"/>
              <a:t>6.	</a:t>
            </a:r>
            <a:r>
              <a:rPr lang="cs-CZ" sz="3600" dirty="0" err="1" smtClean="0">
                <a:solidFill>
                  <a:srgbClr val="00B050"/>
                </a:solidFill>
              </a:rPr>
              <a:t>nineteen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white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beans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7.	</a:t>
            </a:r>
            <a:r>
              <a:rPr lang="cs-CZ" sz="3600" dirty="0" err="1" smtClean="0"/>
              <a:t>fourteen</a:t>
            </a:r>
            <a:r>
              <a:rPr lang="cs-CZ" sz="3600" dirty="0" smtClean="0"/>
              <a:t> </a:t>
            </a:r>
            <a:r>
              <a:rPr lang="cs-CZ" sz="3600" dirty="0" err="1" smtClean="0"/>
              <a:t>brown</a:t>
            </a:r>
            <a:r>
              <a:rPr lang="cs-CZ" sz="3600" dirty="0" smtClean="0"/>
              <a:t> </a:t>
            </a:r>
            <a:r>
              <a:rPr lang="cs-CZ" sz="3600" dirty="0" err="1" smtClean="0"/>
              <a:t>beans</a:t>
            </a:r>
            <a:endParaRPr lang="cs-CZ" sz="3600" dirty="0" smtClean="0"/>
          </a:p>
          <a:p>
            <a:r>
              <a:rPr lang="cs-CZ" sz="3600" dirty="0" smtClean="0"/>
              <a:t>8.	</a:t>
            </a:r>
            <a:r>
              <a:rPr lang="cs-CZ" sz="3600" dirty="0" err="1" smtClean="0">
                <a:solidFill>
                  <a:srgbClr val="00B050"/>
                </a:solidFill>
              </a:rPr>
              <a:t>twenty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white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beans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9.	</a:t>
            </a:r>
            <a:r>
              <a:rPr lang="cs-CZ" sz="3600" dirty="0" err="1" smtClean="0"/>
              <a:t>sixteen</a:t>
            </a:r>
            <a:r>
              <a:rPr lang="cs-CZ" sz="3600" dirty="0" smtClean="0"/>
              <a:t> </a:t>
            </a:r>
            <a:r>
              <a:rPr lang="cs-CZ" sz="3600" dirty="0" err="1" smtClean="0"/>
              <a:t>white</a:t>
            </a:r>
            <a:r>
              <a:rPr lang="cs-CZ" sz="3600" dirty="0" smtClean="0"/>
              <a:t> </a:t>
            </a:r>
            <a:r>
              <a:rPr lang="cs-CZ" sz="3600" dirty="0" err="1" smtClean="0"/>
              <a:t>beans</a:t>
            </a:r>
            <a:endParaRPr lang="cs-CZ" sz="3600" dirty="0" smtClean="0"/>
          </a:p>
          <a:p>
            <a:r>
              <a:rPr lang="cs-CZ" sz="3600" dirty="0" smtClean="0"/>
              <a:t>10.	</a:t>
            </a:r>
            <a:r>
              <a:rPr lang="cs-CZ" sz="3600" dirty="0" err="1" smtClean="0">
                <a:solidFill>
                  <a:srgbClr val="00B050"/>
                </a:solidFill>
              </a:rPr>
              <a:t>eighteen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brown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beans</a:t>
            </a:r>
            <a:endParaRPr lang="cs-CZ" sz="3600" dirty="0" smtClean="0">
              <a:solidFill>
                <a:srgbClr val="00B050"/>
              </a:solidFill>
            </a:endParaRP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7081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119062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99792" y="67795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www.wpclipart.com/food/vegetables/beans_dried/beans_black.png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009343"/>
            <a:ext cx="119062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11760" y="213861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www.wpclipart.com/food/vegetables/beans_dried/beans_ltred.png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46" y="3284984"/>
            <a:ext cx="119062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00211" y="34290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www.wpclipart.com/food/vegetables/beans_dried/beans_grnlima.png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41" y="4365104"/>
            <a:ext cx="1380153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50620" y="454599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www.wpclipart.com/food/desserts_snacks/candy/jelly_beans_in_hand.png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63" y="5517232"/>
            <a:ext cx="1704032" cy="1188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86000" y="578830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11"/>
              </a:rPr>
              <a:t>http</a:t>
            </a:r>
            <a:r>
              <a:rPr lang="cs-CZ">
                <a:hlinkClick r:id="rId11"/>
              </a:rPr>
              <a:t>://</a:t>
            </a:r>
            <a:r>
              <a:rPr lang="cs-CZ" smtClean="0">
                <a:hlinkClick r:id="rId11"/>
              </a:rPr>
              <a:t>www.wpclipart.com/food/vegetables/beans_fresh/lima_beans.png</a:t>
            </a:r>
            <a:endParaRPr lang="cs-CZ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796"/>
            <a:ext cx="7750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 </a:t>
            </a:r>
            <a:r>
              <a:rPr lang="cs-CZ" sz="2000" dirty="0"/>
              <a:t>[cit. </a:t>
            </a:r>
            <a:r>
              <a:rPr lang="cs-CZ" sz="2000" dirty="0" smtClean="0"/>
              <a:t>2012-01-03].  </a:t>
            </a:r>
            <a:r>
              <a:rPr lang="cs-CZ" sz="2000" dirty="0"/>
              <a:t>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</a:t>
            </a:r>
          </a:p>
          <a:p>
            <a:r>
              <a:rPr lang="cs-CZ" sz="2000" b="1" dirty="0" smtClean="0"/>
              <a:t>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6607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199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BEANS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BEANS</dc:title>
  <dc:creator>Hanka</dc:creator>
  <cp:lastModifiedBy>Hanka</cp:lastModifiedBy>
  <cp:revision>17</cp:revision>
  <dcterms:created xsi:type="dcterms:W3CDTF">2012-01-03T17:20:23Z</dcterms:created>
  <dcterms:modified xsi:type="dcterms:W3CDTF">2012-05-12T16:01:44Z</dcterms:modified>
</cp:coreProperties>
</file>