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4"/>
  </p:notesMasterIdLst>
  <p:sldIdLst>
    <p:sldId id="268" r:id="rId3"/>
    <p:sldId id="269" r:id="rId4"/>
    <p:sldId id="256" r:id="rId5"/>
    <p:sldId id="260" r:id="rId6"/>
    <p:sldId id="258" r:id="rId7"/>
    <p:sldId id="262" r:id="rId8"/>
    <p:sldId id="263" r:id="rId9"/>
    <p:sldId id="264" r:id="rId10"/>
    <p:sldId id="265" r:id="rId11"/>
    <p:sldId id="257" r:id="rId12"/>
    <p:sldId id="270"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606" autoAdjust="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05D38D-40FB-45AD-8369-33E1548DB06E}" type="datetimeFigureOut">
              <a:rPr lang="cs-CZ" smtClean="0"/>
              <a:t>12.5.2012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D1A0A3-720F-42E8-B700-073C5EFA6478}" type="slidenum">
              <a:rPr lang="cs-CZ" smtClean="0"/>
              <a:t>‹#›</a:t>
            </a:fld>
            <a:endParaRPr lang="cs-CZ"/>
          </a:p>
        </p:txBody>
      </p:sp>
    </p:spTree>
    <p:extLst>
      <p:ext uri="{BB962C8B-B14F-4D97-AF65-F5344CB8AC3E}">
        <p14:creationId xmlns:p14="http://schemas.microsoft.com/office/powerpoint/2010/main" val="2266627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dirty="0" smtClean="0"/>
              <a:t>Den svatého Valentýna</a:t>
            </a:r>
          </a:p>
          <a:p>
            <a:endParaRPr lang="cs-CZ" sz="1200" dirty="0" smtClean="0"/>
          </a:p>
          <a:p>
            <a:r>
              <a:rPr lang="cs-CZ" sz="1200" dirty="0" smtClean="0"/>
              <a:t>Svátek svatého Valentýna (zkráceně také Valentýn), se slaví v anglosaských zemích každoročně 14. února jako svátek lásky. Je to den, kdy se tradičně posílají dárky, květiny, cukrovinky a pohlednice s tematikou stylizovaného srdce, jako symbolu lásky. V poslední době se tento svátek šíří i v kontinentální Evropě, do určité míry z komerčních důvodů.</a:t>
            </a:r>
          </a:p>
          <a:p>
            <a:endParaRPr lang="cs-CZ" sz="1200" dirty="0" smtClean="0"/>
          </a:p>
          <a:p>
            <a:r>
              <a:rPr lang="cs-CZ" sz="1200" dirty="0" smtClean="0"/>
              <a:t>Svátek je pravděpodobně odvozen od svátku </a:t>
            </a:r>
            <a:r>
              <a:rPr lang="cs-CZ" sz="1200" dirty="0" err="1" smtClean="0"/>
              <a:t>Lupercalia</a:t>
            </a:r>
            <a:r>
              <a:rPr lang="cs-CZ" sz="1200" dirty="0" smtClean="0"/>
              <a:t> slaveném ve starověkém Římě. V předvečer tohoto dne byly do „urny lásky“ vloženy lístečky se jmény mladých dívek. Každý mladý muž potom tahal lísteček a dívka, jejíž jméno si vytáhl, se měla stát jeho „miláčkem“ v následujícím roce.</a:t>
            </a:r>
          </a:p>
          <a:p>
            <a:r>
              <a:rPr lang="cs-CZ" sz="1200" dirty="0" smtClean="0"/>
              <a:t>Legenda také říká, že tento den začal být známý jako Den svatého Valentýna až díky knězi Valentýnovi. Claudius II., vládce Říma, zakazoval svým vojákům, aby se ženili nebo jen zasnubovali. Bál se, že by chtěli zůstat doma u svých rodin a nešli do boje. Valentýn vzdoroval vládci a tajně oddával mladé páry. Byl zatčen a později popraven 14.února. Svátek </a:t>
            </a:r>
            <a:r>
              <a:rPr lang="cs-CZ" sz="1200" dirty="0" err="1" smtClean="0"/>
              <a:t>Luprecalia</a:t>
            </a:r>
            <a:r>
              <a:rPr lang="cs-CZ" sz="1200" dirty="0" smtClean="0"/>
              <a:t> splynul s oslavami mučednictví Svatého Valentýna a vznikl romantický svátek, který je nyní 14. února slaven.</a:t>
            </a:r>
          </a:p>
          <a:p>
            <a:endParaRPr lang="cs-CZ" sz="1200" dirty="0" smtClean="0"/>
          </a:p>
          <a:p>
            <a:r>
              <a:rPr lang="cs-CZ" sz="1200" dirty="0" smtClean="0"/>
              <a:t>Tradice svátku sv. Valentýna byla obnovena v USA počátkem 20. století, když se Walter </a:t>
            </a:r>
            <a:r>
              <a:rPr lang="cs-CZ" sz="1200" dirty="0" err="1" smtClean="0"/>
              <a:t>Scott</a:t>
            </a:r>
            <a:r>
              <a:rPr lang="cs-CZ" sz="1200" dirty="0" smtClean="0"/>
              <a:t>, známý výrobce vánočních přáníček, ocitl na prahu bankrotu. Jako řešení vymyslel obnovu tradice sv. Valentýna, který se od roku 1907 slaví v USA. Jeho společnost do dvou let ztrojnásobila své zisky. Pokusů o zavedení tradice, při které by mohl Walter </a:t>
            </a:r>
            <a:r>
              <a:rPr lang="cs-CZ" sz="1200" dirty="0" err="1" smtClean="0"/>
              <a:t>Scott</a:t>
            </a:r>
            <a:r>
              <a:rPr lang="cs-CZ" sz="1200" dirty="0" smtClean="0"/>
              <a:t> prodávat svá přáníčka však bylo více. </a:t>
            </a:r>
          </a:p>
          <a:p>
            <a:endParaRPr lang="cs-CZ" sz="1200" dirty="0" smtClean="0"/>
          </a:p>
          <a:p>
            <a:r>
              <a:rPr lang="cs-CZ" sz="1200" dirty="0" smtClean="0"/>
              <a:t>http://cs.wikipedia.org/wiki/Den_svat%C3%A9ho_Valent%C3%Bdna</a:t>
            </a:r>
          </a:p>
          <a:p>
            <a:endParaRPr lang="cs-CZ" sz="1200" dirty="0" smtClean="0"/>
          </a:p>
          <a:p>
            <a:endParaRPr lang="cs-CZ" sz="1200" dirty="0" smtClean="0"/>
          </a:p>
          <a:p>
            <a:endParaRPr lang="cs-CZ" dirty="0"/>
          </a:p>
        </p:txBody>
      </p:sp>
      <p:sp>
        <p:nvSpPr>
          <p:cNvPr id="4" name="Zástupný symbol pro číslo snímku 3"/>
          <p:cNvSpPr>
            <a:spLocks noGrp="1"/>
          </p:cNvSpPr>
          <p:nvPr>
            <p:ph type="sldNum" sz="quarter" idx="10"/>
          </p:nvPr>
        </p:nvSpPr>
        <p:spPr/>
        <p:txBody>
          <a:bodyPr/>
          <a:lstStyle/>
          <a:p>
            <a:fld id="{B8D1A0A3-720F-42E8-B700-073C5EFA6478}" type="slidenum">
              <a:rPr lang="cs-CZ" smtClean="0"/>
              <a:t>4</a:t>
            </a:fld>
            <a:endParaRPr lang="cs-CZ"/>
          </a:p>
        </p:txBody>
      </p:sp>
    </p:spTree>
    <p:extLst>
      <p:ext uri="{BB962C8B-B14F-4D97-AF65-F5344CB8AC3E}">
        <p14:creationId xmlns:p14="http://schemas.microsoft.com/office/powerpoint/2010/main" val="3974940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14489"/>
            <a:ext cx="7772400" cy="1470025"/>
          </a:xfrm>
        </p:spPr>
        <p:txBody>
          <a:bodyPr anchor="ctr"/>
          <a:lstStyle/>
          <a:p>
            <a:r>
              <a:rPr kumimoji="0" lang="cs-CZ" smtClean="0"/>
              <a:t>Kliknutím lze upravit styl.</a:t>
            </a:r>
            <a:endParaRPr kumimoji="0" lang="en-US"/>
          </a:p>
        </p:txBody>
      </p:sp>
      <p:sp>
        <p:nvSpPr>
          <p:cNvPr id="3" name="Subtitle 2"/>
          <p:cNvSpPr>
            <a:spLocks noGrp="1"/>
          </p:cNvSpPr>
          <p:nvPr>
            <p:ph type="subTitle" idx="1"/>
          </p:nvPr>
        </p:nvSpPr>
        <p:spPr>
          <a:xfrm>
            <a:off x="1623398" y="3214686"/>
            <a:ext cx="5897207" cy="1500198"/>
          </a:xfrm>
        </p:spPr>
        <p:txBody>
          <a:bodyPr/>
          <a:lstStyle>
            <a:lvl1pPr marL="0" indent="0" algn="ctr">
              <a:buNone/>
              <a:defRPr sz="2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cs-CZ" smtClean="0"/>
              <a:t>Kliknutím lze upravit styl předlohy.</a:t>
            </a:r>
            <a:endParaRPr kumimoji="0" lang="en-US"/>
          </a:p>
        </p:txBody>
      </p:sp>
      <p:sp>
        <p:nvSpPr>
          <p:cNvPr id="4" name="Date Placeholder 3"/>
          <p:cNvSpPr>
            <a:spLocks noGrp="1"/>
          </p:cNvSpPr>
          <p:nvPr>
            <p:ph type="dt" sz="half" idx="10"/>
          </p:nvPr>
        </p:nvSpPr>
        <p:spPr/>
        <p:txBody>
          <a:bodyPr/>
          <a:lstStyle/>
          <a:p>
            <a:fld id="{4D1F2E09-DE4A-4B56-9F4E-6E6E26FFC64A}" type="datetimeFigureOut">
              <a:rPr lang="cs-CZ" smtClean="0"/>
              <a:t>12.5.2012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1FC4985-144A-49EA-9F39-43D38340889D}"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lvl1pPr>
              <a:buSzPct val="50000"/>
              <a:buFont typeface="Wingdings"/>
              <a:buChar char=""/>
              <a:defRPr/>
            </a:lvl1pPr>
            <a:lvl2pPr>
              <a:buSzPct val="50000"/>
              <a:buFont typeface="Wingdings 2"/>
              <a:buChar char=""/>
              <a:defRPr/>
            </a:lvl2pPr>
            <a:lvl3pPr>
              <a:buSzPct val="50000"/>
              <a:buFont typeface="Wingdings"/>
              <a:buChar char="Y"/>
              <a:defRPr/>
            </a:lvl3pPr>
            <a:lvl4pPr>
              <a:buSzPct val="50000"/>
              <a:buFont typeface="Wingdings 2"/>
              <a:buChar char="³"/>
              <a:defRPr/>
            </a:lvl4pPr>
            <a:lvl5pPr>
              <a:buSzPct val="50000"/>
              <a:buFont typeface="Wingdings 2"/>
              <a:buChar char=""/>
              <a:defRPr/>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4D1F2E09-DE4A-4B56-9F4E-6E6E26FFC64A}" type="datetimeFigureOut">
              <a:rPr lang="cs-CZ" smtClean="0"/>
              <a:t>12.5.2012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85800" y="2643184"/>
            <a:ext cx="6457968" cy="1362075"/>
          </a:xfrm>
        </p:spPr>
        <p:txBody>
          <a:bodyPr anchor="ctr"/>
          <a:lstStyle>
            <a:lvl1pPr algn="l">
              <a:defRPr sz="4000" b="0" cap="all"/>
            </a:lvl1pPr>
          </a:lstStyle>
          <a:p>
            <a:r>
              <a:rPr kumimoji="0" lang="cs-CZ" smtClean="0"/>
              <a:t>Kliknutím lze upravit styl.</a:t>
            </a:r>
            <a:endParaRPr kumimoji="0" lang="en-US"/>
          </a:p>
        </p:txBody>
      </p:sp>
      <p:sp>
        <p:nvSpPr>
          <p:cNvPr id="3" name="Text Placeholder 2"/>
          <p:cNvSpPr>
            <a:spLocks noGrp="1"/>
          </p:cNvSpPr>
          <p:nvPr>
            <p:ph type="body" idx="1"/>
          </p:nvPr>
        </p:nvSpPr>
        <p:spPr>
          <a:xfrm>
            <a:off x="685801" y="4009384"/>
            <a:ext cx="4529143" cy="1500187"/>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4D1F2E09-DE4A-4B56-9F4E-6E6E26FFC64A}" type="datetimeFigureOut">
              <a:rPr lang="cs-CZ" smtClean="0"/>
              <a:t>12.5.2012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1FC4985-144A-49EA-9F39-43D38340889D}"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4D1F2E09-DE4A-4B56-9F4E-6E6E26FFC64A}" type="datetimeFigureOut">
              <a:rPr lang="cs-CZ" smtClean="0"/>
              <a:t>12.5.2012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0"/>
            </a:lvl1pPr>
            <a:lvl2pPr marL="457200" indent="0">
              <a:buNone/>
              <a:defRPr sz="2000" b="0"/>
            </a:lvl2pPr>
            <a:lvl3pPr marL="914400" indent="0">
              <a:buNone/>
              <a:defRPr sz="1800" b="0"/>
            </a:lvl3pPr>
            <a:lvl4pPr marL="1371600" indent="0">
              <a:buNone/>
              <a:defRPr sz="1600" b="0"/>
            </a:lvl4pPr>
            <a:lvl5pPr marL="1828800" indent="0">
              <a:buNone/>
              <a:defRPr sz="1600" b="0"/>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0">
                <a:effectLst/>
              </a:defRPr>
            </a:lvl1pPr>
            <a:lvl2pPr marL="457200" indent="0">
              <a:buNone/>
              <a:defRPr sz="2000" b="0">
                <a:effectLst/>
              </a:defRPr>
            </a:lvl2pPr>
            <a:lvl3pPr marL="914400" indent="0">
              <a:buNone/>
              <a:defRPr sz="1800" b="0">
                <a:effectLst/>
              </a:defRPr>
            </a:lvl3pPr>
            <a:lvl4pPr marL="1371600" indent="0">
              <a:buNone/>
              <a:defRPr sz="1600" b="0">
                <a:effectLst/>
              </a:defRPr>
            </a:lvl4pPr>
            <a:lvl5pPr marL="1828800" indent="0">
              <a:buNone/>
              <a:defRPr sz="1600" b="0">
                <a:effectLst/>
              </a:defRPr>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4D1F2E09-DE4A-4B56-9F4E-6E6E26FFC64A}" type="datetimeFigureOut">
              <a:rPr lang="cs-CZ" smtClean="0"/>
              <a:t>12.5.2012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4D1F2E09-DE4A-4B56-9F4E-6E6E26FFC64A}" type="datetimeFigureOut">
              <a:rPr lang="cs-CZ" smtClean="0"/>
              <a:t>12.5.2012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1F2E09-DE4A-4B56-9F4E-6E6E26FFC64A}" type="datetimeFigureOut">
              <a:rPr lang="cs-CZ" smtClean="0"/>
              <a:t>12.5.2012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4" y="571480"/>
            <a:ext cx="3008313" cy="1071570"/>
          </a:xfrm>
        </p:spPr>
        <p:txBody>
          <a:bodyPr anchor="t"/>
          <a:lstStyle>
            <a:lvl1pPr algn="l">
              <a:defRPr sz="2000" b="0">
                <a:effectLst/>
              </a:defRPr>
            </a:lvl1pPr>
          </a:lstStyle>
          <a:p>
            <a:r>
              <a:rPr kumimoji="0" lang="cs-CZ" smtClean="0"/>
              <a:t>Kliknutím lze upravit styl.</a:t>
            </a:r>
            <a:endParaRPr kumimoji="0" lang="en-US"/>
          </a:p>
        </p:txBody>
      </p:sp>
      <p:sp>
        <p:nvSpPr>
          <p:cNvPr id="3" name="Content Placeholder 2"/>
          <p:cNvSpPr>
            <a:spLocks noGrp="1"/>
          </p:cNvSpPr>
          <p:nvPr>
            <p:ph idx="1"/>
          </p:nvPr>
        </p:nvSpPr>
        <p:spPr>
          <a:xfrm>
            <a:off x="3575050" y="571482"/>
            <a:ext cx="5111751" cy="555468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Text Placeholder 3"/>
          <p:cNvSpPr>
            <a:spLocks noGrp="1"/>
          </p:cNvSpPr>
          <p:nvPr>
            <p:ph type="body" sz="half" idx="2"/>
          </p:nvPr>
        </p:nvSpPr>
        <p:spPr>
          <a:xfrm>
            <a:off x="457202" y="1643051"/>
            <a:ext cx="3008313" cy="448311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4D1F2E09-DE4A-4B56-9F4E-6E6E26FFC64A}" type="datetimeFigureOut">
              <a:rPr lang="cs-CZ" smtClean="0"/>
              <a:t>12.5.2012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42910" y="687306"/>
            <a:ext cx="850887" cy="4670520"/>
          </a:xfrm>
        </p:spPr>
        <p:txBody>
          <a:bodyPr vert="eaVert" anchor="ctr"/>
          <a:lstStyle>
            <a:lvl1pPr algn="ctr">
              <a:defRPr sz="2000" b="0">
                <a:gradFill flip="none" rotWithShape="1">
                  <a:gsLst>
                    <a:gs pos="0">
                      <a:srgbClr val="000082"/>
                    </a:gs>
                    <a:gs pos="30000">
                      <a:srgbClr val="66008F"/>
                    </a:gs>
                    <a:gs pos="64999">
                      <a:srgbClr val="BA0066"/>
                    </a:gs>
                    <a:gs pos="89999">
                      <a:srgbClr val="FF0000"/>
                    </a:gs>
                    <a:gs pos="100000">
                      <a:srgbClr val="FF8200"/>
                    </a:gs>
                  </a:gsLst>
                  <a:lin ang="16200000" scaled="1"/>
                  <a:tileRect/>
                </a:gradFill>
                <a:effectLst/>
              </a:defRPr>
            </a:lvl1pPr>
          </a:lstStyle>
          <a:p>
            <a:r>
              <a:rPr kumimoji="0" lang="cs-CZ" smtClean="0"/>
              <a:t>Kliknutím lze upravit styl.</a:t>
            </a:r>
            <a:endParaRPr kumimoji="0" lang="en-US"/>
          </a:p>
        </p:txBody>
      </p:sp>
      <p:sp>
        <p:nvSpPr>
          <p:cNvPr id="3" name="Picture Placeholder 2"/>
          <p:cNvSpPr>
            <a:spLocks noGrp="1"/>
          </p:cNvSpPr>
          <p:nvPr>
            <p:ph type="pic" idx="1"/>
          </p:nvPr>
        </p:nvSpPr>
        <p:spPr>
          <a:xfrm>
            <a:off x="1500166" y="684214"/>
            <a:ext cx="6929487" cy="4673613"/>
          </a:xfrm>
          <a:prstGeom prst="roundRect">
            <a:avLst>
              <a:gd name="adj" fmla="val 5966"/>
            </a:avLst>
          </a:prstGeom>
          <a:solidFill>
            <a:schemeClr val="bg2">
              <a:tint val="60000"/>
              <a:alpha val="50000"/>
            </a:schemeClr>
          </a:solidFill>
          <a:effectLst>
            <a:outerShdw blurRad="127000" dist="101600" dir="2700000" algn="tl" rotWithShape="0">
              <a:srgbClr val="000000">
                <a:alpha val="43137"/>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cs-CZ" smtClean="0"/>
              <a:t>Kliknutím na ikonu přidáte obrázek.</a:t>
            </a:r>
            <a:endParaRPr kumimoji="0" lang="en-US"/>
          </a:p>
        </p:txBody>
      </p:sp>
      <p:sp>
        <p:nvSpPr>
          <p:cNvPr id="4" name="Text Placeholder 3"/>
          <p:cNvSpPr>
            <a:spLocks noGrp="1"/>
          </p:cNvSpPr>
          <p:nvPr>
            <p:ph type="body" sz="half" idx="2"/>
          </p:nvPr>
        </p:nvSpPr>
        <p:spPr>
          <a:xfrm>
            <a:off x="1500167" y="5481659"/>
            <a:ext cx="6924037" cy="804862"/>
          </a:xfrm>
        </p:spPr>
        <p:txBody>
          <a:bodyPr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4D1F2E09-DE4A-4B56-9F4E-6E6E26FFC64A}" type="datetimeFigureOut">
              <a:rPr lang="cs-CZ" smtClean="0"/>
              <a:t>12.5.2012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4D1F2E09-DE4A-4B56-9F4E-6E6E26FFC64A}" type="datetimeFigureOut">
              <a:rPr lang="cs-CZ" smtClean="0"/>
              <a:t>12.5.2012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43768" y="642919"/>
            <a:ext cx="1543032" cy="5483246"/>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642919"/>
            <a:ext cx="6615131" cy="5483246"/>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4D1F2E09-DE4A-4B56-9F4E-6E6E26FFC64A}" type="datetimeFigureOut">
              <a:rPr lang="cs-CZ" smtClean="0"/>
              <a:t>12.5.2012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1FC4985-144A-49EA-9F39-43D38340889D}"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38625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71224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766684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97369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67095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9821795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27305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7468240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04839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3186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56864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rtlCol="0" anchor="ctr">
            <a:normAutofit/>
          </a:bodyPr>
          <a:lstStyle/>
          <a:p>
            <a:r>
              <a:rPr kumimoji="0" lang="cs-CZ" smtClean="0"/>
              <a:t>Kliknutím lze upravit styl.</a:t>
            </a:r>
            <a:endParaRPr kumimoji="0" lang="en-US"/>
          </a:p>
        </p:txBody>
      </p:sp>
      <p:sp>
        <p:nvSpPr>
          <p:cNvPr id="3" name="Text Placeholder 2"/>
          <p:cNvSpPr>
            <a:spLocks noGrp="1"/>
          </p:cNvSpPr>
          <p:nvPr>
            <p:ph type="body" idx="1"/>
          </p:nvPr>
        </p:nvSpPr>
        <p:spPr>
          <a:xfrm>
            <a:off x="457200" y="1600201"/>
            <a:ext cx="8229600" cy="4525963"/>
          </a:xfrm>
          <a:prstGeom prst="rect">
            <a:avLst/>
          </a:prstGeom>
        </p:spPr>
        <p:txBody>
          <a:bodyPr vert="horz" rtlCol="0">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4" name="Date Placeholder 3"/>
          <p:cNvSpPr>
            <a:spLocks noGrp="1"/>
          </p:cNvSpPr>
          <p:nvPr>
            <p:ph type="dt" sz="half" idx="2"/>
          </p:nvPr>
        </p:nvSpPr>
        <p:spPr>
          <a:xfrm>
            <a:off x="7010400" y="6356351"/>
            <a:ext cx="2133600" cy="365125"/>
          </a:xfrm>
          <a:prstGeom prst="rect">
            <a:avLst/>
          </a:prstGeom>
        </p:spPr>
        <p:txBody>
          <a:bodyPr vert="horz" rtlCol="0" anchor="ctr"/>
          <a:lstStyle>
            <a:lvl1pPr algn="r" eaLnBrk="1" latinLnBrk="0" hangingPunct="1">
              <a:defRPr kumimoji="0" sz="1200">
                <a:solidFill>
                  <a:schemeClr val="tx1">
                    <a:tint val="75000"/>
                  </a:schemeClr>
                </a:solidFill>
              </a:defRPr>
            </a:lvl1pPr>
          </a:lstStyle>
          <a:p>
            <a:fld id="{4D1F2E09-DE4A-4B56-9F4E-6E6E26FFC64A}" type="datetimeFigureOut">
              <a:rPr lang="cs-CZ" smtClean="0"/>
              <a:t>12.5.2012</a:t>
            </a:fld>
            <a:endParaRPr lang="cs-CZ"/>
          </a:p>
        </p:txBody>
      </p:sp>
      <p:sp>
        <p:nvSpPr>
          <p:cNvPr id="5" name="Footer Placeholder 4"/>
          <p:cNvSpPr>
            <a:spLocks noGrp="1"/>
          </p:cNvSpPr>
          <p:nvPr>
            <p:ph type="ftr" sz="quarter" idx="3"/>
          </p:nvPr>
        </p:nvSpPr>
        <p:spPr>
          <a:xfrm>
            <a:off x="0" y="6356351"/>
            <a:ext cx="2895600" cy="365125"/>
          </a:xfrm>
          <a:prstGeom prst="rect">
            <a:avLst/>
          </a:prstGeom>
        </p:spPr>
        <p:txBody>
          <a:bodyPr vert="horz" rtlCol="0" anchor="ctr"/>
          <a:lstStyle>
            <a:lvl1pPr algn="l" eaLnBrk="1" latinLnBrk="0" hangingPunct="1">
              <a:defRPr kumimoji="0"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8501090" y="0"/>
            <a:ext cx="642911" cy="571480"/>
          </a:xfrm>
          <a:prstGeom prst="roundRect">
            <a:avLst>
              <a:gd name="adj" fmla="val 16667"/>
            </a:avLst>
          </a:prstGeom>
        </p:spPr>
        <p:txBody>
          <a:bodyPr vert="horz" rtlCol="0" anchor="ctr"/>
          <a:lstStyle>
            <a:lvl1pPr algn="ctr" eaLnBrk="1" latinLnBrk="0" hangingPunct="1">
              <a:defRPr kumimoji="0" sz="1200">
                <a:solidFill>
                  <a:schemeClr val="tx1">
                    <a:tint val="75000"/>
                  </a:schemeClr>
                </a:solidFill>
              </a:defRPr>
            </a:lvl1pPr>
          </a:lstStyle>
          <a:p>
            <a:fld id="{01FC4985-144A-49EA-9F39-43D38340889D}"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400" kern="1200">
          <a:gradFill flip="none" rotWithShape="1">
            <a:gsLst>
              <a:gs pos="0">
                <a:srgbClr val="000082"/>
              </a:gs>
              <a:gs pos="30000">
                <a:srgbClr val="66008F"/>
              </a:gs>
              <a:gs pos="64999">
                <a:srgbClr val="BA0066"/>
              </a:gs>
              <a:gs pos="89999">
                <a:srgbClr val="FF0000"/>
              </a:gs>
              <a:gs pos="100000">
                <a:srgbClr val="FF8200"/>
              </a:gs>
            </a:gsLst>
            <a:lin ang="5400000" scaled="1"/>
            <a:tileRect/>
          </a:gradFill>
          <a:effectLst>
            <a:outerShdw blurRad="50800" dist="50800" dir="2700000" algn="tl" rotWithShape="0">
              <a:srgbClr val="000000">
                <a:alpha val="43137"/>
              </a:srgbClr>
            </a:outerShdw>
          </a:effectLst>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tx2"/>
        </a:buClr>
        <a:buSzPct val="50000"/>
        <a:buFont typeface="Wingdings"/>
        <a:buChar char="z"/>
        <a:defRPr kumimoji="0" sz="3200" kern="1200">
          <a:solidFill>
            <a:schemeClr val="tx1"/>
          </a:solidFill>
          <a:latin typeface="+mn-lt"/>
          <a:ea typeface="+mn-ea"/>
          <a:cs typeface="+mn-cs"/>
        </a:defRPr>
      </a:lvl1pPr>
      <a:lvl2pPr marL="742950" indent="-285750" algn="l" rtl="0" eaLnBrk="1" latinLnBrk="0" hangingPunct="1">
        <a:spcBef>
          <a:spcPct val="20000"/>
        </a:spcBef>
        <a:buClr>
          <a:schemeClr val="tx2"/>
        </a:buClr>
        <a:buSzPct val="50000"/>
        <a:buFont typeface="Wingdings 2"/>
        <a:buChar char="ø"/>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tx2"/>
        </a:buClr>
        <a:buSzPct val="50000"/>
        <a:buFont typeface="Wingdings"/>
        <a:buChar char="Y"/>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tx2"/>
        </a:buClr>
        <a:buSzPct val="50000"/>
        <a:buFont typeface="Wingdings 2"/>
        <a:buChar char="³"/>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tx2"/>
        </a:buClr>
        <a:buSzPct val="50000"/>
        <a:buFont typeface="Wingdings 2"/>
        <a:buChar char="¹"/>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solidFill>
                  <a:prstClr val="black">
                    <a:tint val="75000"/>
                  </a:prstClr>
                </a:solidFill>
              </a:rPr>
              <a:pPr/>
              <a:t>12.5.2012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020443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7.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png"/><Relationship Id="rId12" Type="http://schemas.microsoft.com/office/2007/relationships/hdphoto" Target="../media/hdphoto6.wdp"/><Relationship Id="rId2" Type="http://schemas.openxmlformats.org/officeDocument/2006/relationships/image" Target="../media/image1.jpeg"/><Relationship Id="rId1" Type="http://schemas.openxmlformats.org/officeDocument/2006/relationships/slideLayout" Target="../slideLayouts/slideLayout7.xml"/><Relationship Id="rId6" Type="http://schemas.microsoft.com/office/2007/relationships/hdphoto" Target="../media/hdphoto3.wdp"/><Relationship Id="rId11" Type="http://schemas.openxmlformats.org/officeDocument/2006/relationships/image" Target="../media/image10.png"/><Relationship Id="rId5" Type="http://schemas.openxmlformats.org/officeDocument/2006/relationships/image" Target="../media/image7.png"/><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9.png"/><Relationship Id="rId14" Type="http://schemas.microsoft.com/office/2007/relationships/hdphoto" Target="../media/hdphoto7.wdp"/></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microsoft.com/office/2007/relationships/hdphoto" Target="../media/hdphoto8.wdp"/></Relationships>
</file>

<file path=ppt/slides/_rels/slide8.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7.wmf"/><Relationship Id="rId5" Type="http://schemas.openxmlformats.org/officeDocument/2006/relationships/image" Target="../media/image16.wmf"/><Relationship Id="rId4" Type="http://schemas.microsoft.com/office/2007/relationships/hdphoto" Target="../media/hdphoto9.wdp"/></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1.wmf"/><Relationship Id="rId5" Type="http://schemas.openxmlformats.org/officeDocument/2006/relationships/image" Target="../media/image20.png"/><Relationship Id="rId4" Type="http://schemas.microsoft.com/office/2007/relationships/hdphoto" Target="../media/hdphoto11.wdp"/></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office.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1841190932"/>
              </p:ext>
            </p:extLst>
          </p:nvPr>
        </p:nvGraphicFramePr>
        <p:xfrm>
          <a:off x="1547664" y="1700808"/>
          <a:ext cx="7596336" cy="1981200"/>
        </p:xfrm>
        <a:graphic>
          <a:graphicData uri="http://schemas.openxmlformats.org/drawingml/2006/table">
            <a:tbl>
              <a:tblPr firstRow="1" bandRow="1">
                <a:tableStyleId>{2D5ABB26-0587-4C30-8999-92F81FD0307C}</a:tableStyleId>
              </a:tblPr>
              <a:tblGrid>
                <a:gridCol w="2070026"/>
                <a:gridCol w="5526310"/>
              </a:tblGrid>
              <a:tr h="370840">
                <a:tc>
                  <a:txBody>
                    <a:bodyPr/>
                    <a:lstStyle/>
                    <a:p>
                      <a:r>
                        <a:rPr lang="cs-CZ" sz="2000" dirty="0" smtClean="0"/>
                        <a:t>Název školy:</a:t>
                      </a:r>
                      <a:endParaRPr lang="cs-CZ" sz="2000" dirty="0"/>
                    </a:p>
                  </a:txBody>
                  <a:tcPr/>
                </a:tc>
                <a:tc>
                  <a:txBody>
                    <a:bodyPr/>
                    <a:lstStyle/>
                    <a:p>
                      <a:r>
                        <a:rPr lang="cs-CZ" sz="2000" dirty="0" smtClean="0"/>
                        <a:t>ZŠ a MŠ T. G. Masaryka Fulnek</a:t>
                      </a:r>
                      <a:endParaRPr lang="cs-CZ" sz="2000" dirty="0"/>
                    </a:p>
                  </a:txBody>
                  <a:tcPr/>
                </a:tc>
              </a:tr>
              <a:tr h="370840">
                <a:tc>
                  <a:txBody>
                    <a:bodyPr/>
                    <a:lstStyle/>
                    <a:p>
                      <a:r>
                        <a:rPr lang="cs-CZ" sz="2000" dirty="0" smtClean="0"/>
                        <a:t>Autor:</a:t>
                      </a:r>
                      <a:endParaRPr lang="cs-CZ" sz="2000" dirty="0"/>
                    </a:p>
                  </a:txBody>
                  <a:tcPr/>
                </a:tc>
                <a:tc>
                  <a:txBody>
                    <a:bodyPr/>
                    <a:lstStyle/>
                    <a:p>
                      <a:r>
                        <a:rPr lang="cs-CZ" sz="2000" dirty="0" smtClean="0"/>
                        <a:t>Mgr. Hana </a:t>
                      </a:r>
                      <a:r>
                        <a:rPr lang="cs-CZ" sz="2000" dirty="0" err="1" smtClean="0"/>
                        <a:t>Klimíčková</a:t>
                      </a:r>
                      <a:endParaRPr lang="cs-CZ" sz="2000" dirty="0"/>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2000" dirty="0" smtClean="0"/>
                        <a:t>Název:</a:t>
                      </a:r>
                      <a:endParaRPr lang="cs-CZ" sz="2000" dirty="0"/>
                    </a:p>
                  </a:txBody>
                  <a:tcPr/>
                </a:tc>
                <a:tc>
                  <a:txBody>
                    <a:bodyPr/>
                    <a:lstStyle/>
                    <a:p>
                      <a:r>
                        <a:rPr lang="cs-CZ" sz="2000" baseline="0" dirty="0" smtClean="0"/>
                        <a:t>VY_22_INOVACE_AJ.3.1-23</a:t>
                      </a:r>
                      <a:endParaRPr lang="cs-CZ" sz="2000" dirty="0"/>
                    </a:p>
                  </a:txBody>
                  <a:tcPr/>
                </a:tc>
              </a:tr>
              <a:tr h="370840">
                <a:tc>
                  <a:txBody>
                    <a:bodyPr/>
                    <a:lstStyle/>
                    <a:p>
                      <a:r>
                        <a:rPr lang="cs-CZ" sz="2000" dirty="0" smtClean="0"/>
                        <a:t>Téma:</a:t>
                      </a:r>
                      <a:endParaRPr lang="cs-CZ" sz="2000" dirty="0"/>
                    </a:p>
                  </a:txBody>
                  <a:tcPr/>
                </a:tc>
                <a:tc>
                  <a:txBody>
                    <a:bodyPr/>
                    <a:lstStyle/>
                    <a:p>
                      <a:r>
                        <a:rPr lang="cs-CZ" sz="2000" dirty="0" err="1" smtClean="0"/>
                        <a:t>Valentineʼs</a:t>
                      </a:r>
                      <a:r>
                        <a:rPr lang="cs-CZ" sz="2000" dirty="0" smtClean="0"/>
                        <a:t> </a:t>
                      </a:r>
                      <a:r>
                        <a:rPr lang="cs-CZ" sz="2000" dirty="0" err="1" smtClean="0"/>
                        <a:t>Day</a:t>
                      </a:r>
                      <a:endParaRPr lang="cs-CZ" sz="2000" dirty="0"/>
                    </a:p>
                  </a:txBody>
                  <a:tcPr/>
                </a:tc>
              </a:tr>
              <a:tr h="370840">
                <a:tc>
                  <a:txBody>
                    <a:bodyPr/>
                    <a:lstStyle/>
                    <a:p>
                      <a:r>
                        <a:rPr lang="cs-CZ" sz="2000" dirty="0" smtClean="0"/>
                        <a:t>Číslo projektu:</a:t>
                      </a:r>
                      <a:endParaRPr lang="cs-CZ" sz="2000" dirty="0"/>
                    </a:p>
                  </a:txBody>
                  <a:tcPr/>
                </a:tc>
                <a:tc>
                  <a:txBody>
                    <a:bodyPr/>
                    <a:lstStyle/>
                    <a:p>
                      <a:r>
                        <a:rPr lang="cs-CZ" sz="2000" dirty="0" smtClean="0"/>
                        <a:t>CZ.1.07/1.4.00/21.0903</a:t>
                      </a:r>
                      <a:endParaRPr lang="cs-CZ" sz="2000" dirty="0"/>
                    </a:p>
                  </a:txBody>
                  <a:tcPr/>
                </a:tc>
              </a:tr>
            </a:tbl>
          </a:graphicData>
        </a:graphic>
      </p:graphicFrame>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6343" y="4293096"/>
            <a:ext cx="5407025"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34412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048672"/>
          </a:xfrm>
        </p:spPr>
        <p:txBody>
          <a:bodyPr>
            <a:normAutofit/>
          </a:bodyPr>
          <a:lstStyle/>
          <a:p>
            <a:pPr marL="0" indent="0">
              <a:buNone/>
            </a:pPr>
            <a:r>
              <a:rPr lang="cs-CZ" sz="2000" b="1" dirty="0" smtClean="0"/>
              <a:t>Autor</a:t>
            </a:r>
            <a:r>
              <a:rPr lang="cs-CZ" sz="2000" dirty="0" smtClean="0"/>
              <a:t>:			Mgr. Hana </a:t>
            </a:r>
            <a:r>
              <a:rPr lang="cs-CZ" sz="2000" dirty="0" err="1" smtClean="0"/>
              <a:t>Klimíčková</a:t>
            </a:r>
            <a:endParaRPr lang="cs-CZ" sz="2000" dirty="0" smtClean="0"/>
          </a:p>
          <a:p>
            <a:pPr marL="0" indent="0">
              <a:buNone/>
            </a:pPr>
            <a:r>
              <a:rPr lang="cs-CZ" sz="2000" b="1" dirty="0" smtClean="0"/>
              <a:t>Datum</a:t>
            </a:r>
            <a:r>
              <a:rPr lang="cs-CZ" sz="2000" dirty="0" smtClean="0"/>
              <a:t> </a:t>
            </a:r>
            <a:r>
              <a:rPr lang="cs-CZ" sz="2000" b="1" dirty="0" smtClean="0"/>
              <a:t>vytvoření</a:t>
            </a:r>
            <a:r>
              <a:rPr lang="cs-CZ" sz="2000" dirty="0" smtClean="0"/>
              <a:t>:	únor 2012</a:t>
            </a:r>
          </a:p>
          <a:p>
            <a:pPr marL="0" indent="0">
              <a:buNone/>
            </a:pPr>
            <a:r>
              <a:rPr lang="cs-CZ" sz="2000" b="1" dirty="0" smtClean="0"/>
              <a:t>Ročník</a:t>
            </a:r>
            <a:r>
              <a:rPr lang="cs-CZ" sz="2000" dirty="0" smtClean="0"/>
              <a:t>:			3. (1. stupeň, 1 období)</a:t>
            </a:r>
          </a:p>
          <a:p>
            <a:pPr marL="0" indent="0">
              <a:buNone/>
            </a:pPr>
            <a:r>
              <a:rPr lang="cs-CZ" sz="2000" b="1" dirty="0" smtClean="0"/>
              <a:t>Vzdělávací</a:t>
            </a:r>
            <a:r>
              <a:rPr lang="cs-CZ" sz="2000" dirty="0" smtClean="0"/>
              <a:t> </a:t>
            </a:r>
            <a:r>
              <a:rPr lang="cs-CZ" sz="2000" b="1" dirty="0" smtClean="0"/>
              <a:t>oblast</a:t>
            </a:r>
            <a:r>
              <a:rPr lang="cs-CZ" sz="2000" dirty="0" smtClean="0"/>
              <a:t>:	Jazyk a jazyková komunikace, cizí jazyk, angličtina</a:t>
            </a:r>
          </a:p>
          <a:p>
            <a:pPr marL="0" indent="0">
              <a:buNone/>
            </a:pPr>
            <a:r>
              <a:rPr lang="cs-CZ" sz="2000" dirty="0" smtClean="0"/>
              <a:t>			</a:t>
            </a:r>
            <a:r>
              <a:rPr lang="cs-CZ" sz="2000" dirty="0" err="1" smtClean="0"/>
              <a:t>Valentineʼs</a:t>
            </a:r>
            <a:r>
              <a:rPr lang="cs-CZ" sz="2000" dirty="0" smtClean="0"/>
              <a:t> </a:t>
            </a:r>
            <a:r>
              <a:rPr lang="cs-CZ" sz="2000" dirty="0" err="1" smtClean="0"/>
              <a:t>Day</a:t>
            </a:r>
            <a:endParaRPr lang="cs-CZ" sz="2000" dirty="0" smtClean="0"/>
          </a:p>
          <a:p>
            <a:pPr marL="0" indent="0">
              <a:buNone/>
            </a:pPr>
            <a:r>
              <a:rPr lang="cs-CZ" sz="2000" b="1" dirty="0" smtClean="0"/>
              <a:t>Anotace</a:t>
            </a:r>
            <a:r>
              <a:rPr lang="cs-CZ" sz="2000" dirty="0" smtClean="0"/>
              <a:t>:</a:t>
            </a:r>
          </a:p>
          <a:p>
            <a:pPr marL="0" indent="0">
              <a:buNone/>
            </a:pPr>
            <a:r>
              <a:rPr lang="cs-CZ" sz="2000" dirty="0" smtClean="0"/>
              <a:t>Prezentace  </a:t>
            </a:r>
            <a:r>
              <a:rPr lang="cs-CZ" sz="2000" dirty="0" smtClean="0"/>
              <a:t>symbolů a zvyků </a:t>
            </a:r>
            <a:r>
              <a:rPr lang="cs-CZ" sz="2000" dirty="0" smtClean="0"/>
              <a:t>spojených s </a:t>
            </a:r>
            <a:r>
              <a:rPr lang="cs-CZ" sz="2000" dirty="0" smtClean="0"/>
              <a:t>oslavou svátku sv. Valentýna.</a:t>
            </a:r>
          </a:p>
          <a:p>
            <a:pPr marL="0" indent="0">
              <a:buNone/>
            </a:pPr>
            <a:r>
              <a:rPr lang="cs-CZ" sz="2000" dirty="0"/>
              <a:t>	</a:t>
            </a:r>
            <a:r>
              <a:rPr lang="cs-CZ" sz="2000" dirty="0" smtClean="0"/>
              <a:t>		</a:t>
            </a:r>
          </a:p>
          <a:p>
            <a:pPr marL="0" indent="0">
              <a:buNone/>
            </a:pPr>
            <a:r>
              <a:rPr lang="cs-CZ" sz="2000" b="1" dirty="0"/>
              <a:t>Metodické </a:t>
            </a:r>
            <a:r>
              <a:rPr lang="cs-CZ" sz="2000" b="1" dirty="0" smtClean="0"/>
              <a:t>poznámky:</a:t>
            </a:r>
          </a:p>
          <a:p>
            <a:pPr marL="0" indent="0">
              <a:buNone/>
            </a:pPr>
            <a:r>
              <a:rPr lang="cs-CZ" sz="2000" dirty="0" smtClean="0"/>
              <a:t>Snímek 4: mozaika sv. Valentýna.</a:t>
            </a:r>
          </a:p>
          <a:p>
            <a:pPr marL="0" indent="0">
              <a:buNone/>
            </a:pPr>
            <a:r>
              <a:rPr lang="cs-CZ" sz="2000" dirty="0" smtClean="0"/>
              <a:t>Snímky 5-8</a:t>
            </a:r>
            <a:r>
              <a:rPr lang="cs-CZ" sz="2000" dirty="0"/>
              <a:t>: prezentace a procvičování slovní zásoby k tomuto tématu.</a:t>
            </a:r>
          </a:p>
          <a:p>
            <a:pPr marL="0" indent="0">
              <a:buNone/>
            </a:pPr>
            <a:r>
              <a:rPr lang="cs-CZ" sz="2000" dirty="0" smtClean="0"/>
              <a:t>Snímek 9: </a:t>
            </a:r>
            <a:r>
              <a:rPr lang="cs-CZ" sz="2000" dirty="0" err="1" smtClean="0"/>
              <a:t>rhyme</a:t>
            </a:r>
            <a:r>
              <a:rPr lang="cs-CZ" sz="2000" dirty="0" smtClean="0"/>
              <a:t> </a:t>
            </a:r>
          </a:p>
          <a:p>
            <a:pPr marL="0" indent="0">
              <a:buNone/>
            </a:pPr>
            <a:r>
              <a:rPr lang="cs-CZ" sz="2000" dirty="0" smtClean="0"/>
              <a:t>Snímek 10: text Valentýnského přání.</a:t>
            </a:r>
          </a:p>
          <a:p>
            <a:pPr marL="0" indent="0">
              <a:buNone/>
            </a:pPr>
            <a:endParaRPr lang="cs-CZ" sz="2000" dirty="0"/>
          </a:p>
          <a:p>
            <a:pPr marL="0" indent="0">
              <a:buNone/>
            </a:pPr>
            <a:r>
              <a:rPr lang="cs-CZ" sz="2000" dirty="0" smtClean="0"/>
              <a:t>Pozn.: Informace k oslavě tohoto svátku jsou v poznámkách pod snímkem 4.</a:t>
            </a:r>
            <a:endParaRPr lang="cs-CZ" sz="2000" dirty="0"/>
          </a:p>
          <a:p>
            <a:pPr marL="0" indent="0">
              <a:buNone/>
            </a:pPr>
            <a:endParaRPr lang="cs-CZ" sz="1400" dirty="0"/>
          </a:p>
        </p:txBody>
      </p:sp>
    </p:spTree>
    <p:extLst>
      <p:ext uri="{BB962C8B-B14F-4D97-AF65-F5344CB8AC3E}">
        <p14:creationId xmlns:p14="http://schemas.microsoft.com/office/powerpoint/2010/main" val="41327462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6000" dirty="0" err="1" smtClean="0">
                <a:solidFill>
                  <a:schemeClr val="bg1">
                    <a:lumMod val="85000"/>
                    <a:lumOff val="15000"/>
                  </a:schemeClr>
                </a:solidFill>
                <a:effectLst>
                  <a:outerShdw blurRad="38100" dist="38100" dir="2700000" algn="tl">
                    <a:srgbClr val="000000">
                      <a:alpha val="43137"/>
                    </a:srgbClr>
                  </a:outerShdw>
                </a:effectLst>
              </a:rPr>
              <a:t>Valentine’s</a:t>
            </a:r>
            <a:r>
              <a:rPr lang="cs-CZ" sz="6000" dirty="0" smtClean="0">
                <a:solidFill>
                  <a:schemeClr val="bg1">
                    <a:lumMod val="85000"/>
                    <a:lumOff val="15000"/>
                  </a:schemeClr>
                </a:solidFill>
                <a:effectLst>
                  <a:outerShdw blurRad="38100" dist="38100" dir="2700000" algn="tl">
                    <a:srgbClr val="000000">
                      <a:alpha val="43137"/>
                    </a:srgbClr>
                  </a:outerShdw>
                </a:effectLst>
              </a:rPr>
              <a:t> </a:t>
            </a:r>
            <a:r>
              <a:rPr lang="cs-CZ" sz="6000" dirty="0" err="1">
                <a:solidFill>
                  <a:schemeClr val="bg1">
                    <a:lumMod val="85000"/>
                    <a:lumOff val="15000"/>
                  </a:schemeClr>
                </a:solidFill>
                <a:effectLst>
                  <a:outerShdw blurRad="38100" dist="38100" dir="2700000" algn="tl">
                    <a:srgbClr val="000000">
                      <a:alpha val="43137"/>
                    </a:srgbClr>
                  </a:outerShdw>
                </a:effectLst>
              </a:rPr>
              <a:t>D</a:t>
            </a:r>
            <a:r>
              <a:rPr lang="cs-CZ" sz="6000" dirty="0" err="1" smtClean="0">
                <a:solidFill>
                  <a:schemeClr val="bg1">
                    <a:lumMod val="85000"/>
                    <a:lumOff val="15000"/>
                  </a:schemeClr>
                </a:solidFill>
                <a:effectLst>
                  <a:outerShdw blurRad="38100" dist="38100" dir="2700000" algn="tl">
                    <a:srgbClr val="000000">
                      <a:alpha val="43137"/>
                    </a:srgbClr>
                  </a:outerShdw>
                </a:effectLst>
              </a:rPr>
              <a:t>ay</a:t>
            </a:r>
            <a:endParaRPr lang="cs-CZ" sz="6000" dirty="0">
              <a:solidFill>
                <a:schemeClr val="bg1">
                  <a:lumMod val="85000"/>
                  <a:lumOff val="15000"/>
                </a:schemeClr>
              </a:solidFill>
              <a:effectLst>
                <a:outerShdw blurRad="38100" dist="38100" dir="2700000" algn="tl">
                  <a:srgbClr val="000000">
                    <a:alpha val="43137"/>
                  </a:srgbClr>
                </a:outerShdw>
              </a:effectLst>
            </a:endParaRPr>
          </a:p>
        </p:txBody>
      </p:sp>
      <p:sp>
        <p:nvSpPr>
          <p:cNvPr id="3" name="Podnadpis 2"/>
          <p:cNvSpPr>
            <a:spLocks noGrp="1"/>
          </p:cNvSpPr>
          <p:nvPr>
            <p:ph type="subTitle" idx="1"/>
          </p:nvPr>
        </p:nvSpPr>
        <p:spPr>
          <a:xfrm>
            <a:off x="1907704" y="3573016"/>
            <a:ext cx="5897207" cy="1500198"/>
          </a:xfrm>
        </p:spPr>
        <p:txBody>
          <a:bodyPr>
            <a:normAutofit/>
          </a:bodyPr>
          <a:lstStyle/>
          <a:p>
            <a:r>
              <a:rPr lang="cs-CZ" sz="4000" dirty="0" smtClean="0"/>
              <a:t>14th </a:t>
            </a:r>
            <a:r>
              <a:rPr lang="cs-CZ" sz="4000" dirty="0" err="1" smtClean="0"/>
              <a:t>February</a:t>
            </a:r>
            <a:endParaRPr lang="cs-CZ" sz="4000" dirty="0"/>
          </a:p>
        </p:txBody>
      </p:sp>
      <p:grpSp>
        <p:nvGrpSpPr>
          <p:cNvPr id="9" name="Skupina 8"/>
          <p:cNvGrpSpPr/>
          <p:nvPr/>
        </p:nvGrpSpPr>
        <p:grpSpPr>
          <a:xfrm>
            <a:off x="496465" y="4306802"/>
            <a:ext cx="2077756" cy="2022618"/>
            <a:chOff x="496465" y="4306802"/>
            <a:chExt cx="2077756" cy="2022618"/>
          </a:xfrm>
        </p:grpSpPr>
        <p:sp>
          <p:nvSpPr>
            <p:cNvPr id="4" name="Srdce 3"/>
            <p:cNvSpPr/>
            <p:nvPr/>
          </p:nvSpPr>
          <p:spPr>
            <a:xfrm rot="1767805">
              <a:off x="547131" y="4306802"/>
              <a:ext cx="914400" cy="914400"/>
            </a:xfrm>
            <a:prstGeom prst="heart">
              <a:avLst/>
            </a:prstGeom>
            <a:solidFill>
              <a:schemeClr val="bg2">
                <a:lumMod val="40000"/>
                <a:lumOff val="60000"/>
              </a:schemeClr>
            </a:solidFill>
            <a:ln>
              <a:solidFill>
                <a:schemeClr val="tx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rdce 4"/>
            <p:cNvSpPr/>
            <p:nvPr/>
          </p:nvSpPr>
          <p:spPr>
            <a:xfrm rot="2263144">
              <a:off x="1659821" y="4948167"/>
              <a:ext cx="914400" cy="914400"/>
            </a:xfrm>
            <a:prstGeom prst="heart">
              <a:avLst/>
            </a:prstGeom>
            <a:solidFill>
              <a:schemeClr val="bg2">
                <a:lumMod val="40000"/>
                <a:lumOff val="60000"/>
              </a:schemeClr>
            </a:solidFill>
            <a:ln>
              <a:solidFill>
                <a:schemeClr val="tx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rdce 7"/>
            <p:cNvSpPr/>
            <p:nvPr/>
          </p:nvSpPr>
          <p:spPr>
            <a:xfrm rot="2411523">
              <a:off x="496465" y="5415020"/>
              <a:ext cx="914400" cy="914400"/>
            </a:xfrm>
            <a:prstGeom prst="heart">
              <a:avLst/>
            </a:prstGeom>
            <a:solidFill>
              <a:schemeClr val="bg2">
                <a:lumMod val="40000"/>
                <a:lumOff val="60000"/>
              </a:schemeClr>
            </a:solidFill>
            <a:ln>
              <a:solidFill>
                <a:schemeClr val="tx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val="16048116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lum bright="70000" contrast="-70000"/>
          </a:blip>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4"/>
            <a:ext cx="9143999" cy="6839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9160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2" name="TextovéPole 1"/>
          <p:cNvSpPr txBox="1"/>
          <p:nvPr/>
        </p:nvSpPr>
        <p:spPr>
          <a:xfrm>
            <a:off x="3569963" y="0"/>
            <a:ext cx="2004075" cy="707886"/>
          </a:xfrm>
          <a:prstGeom prst="rect">
            <a:avLst/>
          </a:prstGeom>
          <a:noFill/>
        </p:spPr>
        <p:txBody>
          <a:bodyPr wrap="none" rtlCol="0">
            <a:spAutoFit/>
          </a:bodyPr>
          <a:lstStyle/>
          <a:p>
            <a:pPr algn="ctr"/>
            <a:r>
              <a:rPr lang="cs-CZ" sz="4000" dirty="0" err="1" smtClean="0">
                <a:effectLst>
                  <a:outerShdw blurRad="38100" dist="38100" dir="2700000" algn="tl">
                    <a:srgbClr val="000000">
                      <a:alpha val="43137"/>
                    </a:srgbClr>
                  </a:outerShdw>
                </a:effectLst>
              </a:rPr>
              <a:t>Symbols</a:t>
            </a:r>
            <a:endParaRPr lang="cs-CZ" sz="4000" dirty="0">
              <a:effectLst>
                <a:outerShdw blurRad="38100" dist="38100" dir="2700000" algn="tl">
                  <a:srgbClr val="000000">
                    <a:alpha val="43137"/>
                  </a:srgbClr>
                </a:outerShdw>
              </a:effectLst>
            </a:endParaRPr>
          </a:p>
        </p:txBody>
      </p:sp>
      <p:pic>
        <p:nvPicPr>
          <p:cNvPr id="8" name="Picture 7" descr="C:\Users\Hanka\AppData\Local\Microsoft\Windows\Temporary Internet Files\Content.IE5\XIGLRO2O\MP90043310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233627">
            <a:off x="5115542" y="458532"/>
            <a:ext cx="4100500" cy="2733667"/>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670380" y="2921169"/>
            <a:ext cx="2523319" cy="1015663"/>
          </a:xfrm>
          <a:prstGeom prst="rect">
            <a:avLst/>
          </a:prstGeom>
          <a:noFill/>
        </p:spPr>
        <p:txBody>
          <a:bodyPr wrap="none" rtlCol="0">
            <a:spAutoFit/>
          </a:bodyPr>
          <a:lstStyle/>
          <a:p>
            <a:r>
              <a:rPr lang="cs-CZ" sz="6000" b="1" dirty="0" smtClean="0">
                <a:effectLst>
                  <a:outerShdw blurRad="38100" dist="38100" dir="2700000" algn="tl">
                    <a:srgbClr val="000000">
                      <a:alpha val="43137"/>
                    </a:srgbClr>
                  </a:outerShdw>
                </a:effectLst>
              </a:rPr>
              <a:t>a </a:t>
            </a:r>
            <a:r>
              <a:rPr lang="cs-CZ" sz="6000" b="1" dirty="0" err="1" smtClean="0">
                <a:effectLst>
                  <a:outerShdw blurRad="38100" dist="38100" dir="2700000" algn="tl">
                    <a:srgbClr val="000000">
                      <a:alpha val="43137"/>
                    </a:srgbClr>
                  </a:outerShdw>
                </a:effectLst>
              </a:rPr>
              <a:t>heart</a:t>
            </a:r>
            <a:endParaRPr lang="cs-CZ" sz="6000" b="1" dirty="0">
              <a:effectLst>
                <a:outerShdw blurRad="38100" dist="38100" dir="2700000" algn="tl">
                  <a:srgbClr val="000000">
                    <a:alpha val="43137"/>
                  </a:srgbClr>
                </a:outerShdw>
              </a:effectLst>
            </a:endParaRPr>
          </a:p>
        </p:txBody>
      </p:sp>
      <p:sp>
        <p:nvSpPr>
          <p:cNvPr id="19" name="Srdce 18"/>
          <p:cNvSpPr/>
          <p:nvPr/>
        </p:nvSpPr>
        <p:spPr>
          <a:xfrm rot="20192734">
            <a:off x="260690" y="381109"/>
            <a:ext cx="2429932" cy="2209132"/>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Srdce 2"/>
          <p:cNvSpPr/>
          <p:nvPr/>
        </p:nvSpPr>
        <p:spPr>
          <a:xfrm rot="20192734">
            <a:off x="1765709" y="808210"/>
            <a:ext cx="1952365" cy="1862762"/>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7" name="Picture 7" descr="C:\Users\Hanka\AppData\Local\Microsoft\Windows\Temporary Internet Files\Content.IE5\XIGLRO2O\MP90043310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903665">
            <a:off x="-574594" y="3782702"/>
            <a:ext cx="4100500" cy="2733667"/>
          </a:xfrm>
          <a:prstGeom prst="rect">
            <a:avLst/>
          </a:prstGeom>
          <a:noFill/>
          <a:extLst>
            <a:ext uri="{909E8E84-426E-40DD-AFC4-6F175D3DCCD1}">
              <a14:hiddenFill xmlns:a14="http://schemas.microsoft.com/office/drawing/2010/main">
                <a:solidFill>
                  <a:srgbClr val="FFFFFF"/>
                </a:solidFill>
              </a14:hiddenFill>
            </a:ext>
          </a:extLst>
        </p:spPr>
      </p:pic>
      <p:sp>
        <p:nvSpPr>
          <p:cNvPr id="25" name="Srdce 24"/>
          <p:cNvSpPr/>
          <p:nvPr/>
        </p:nvSpPr>
        <p:spPr>
          <a:xfrm rot="20192734">
            <a:off x="6610667" y="4390183"/>
            <a:ext cx="1492091" cy="1471954"/>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Srdce 25"/>
          <p:cNvSpPr/>
          <p:nvPr/>
        </p:nvSpPr>
        <p:spPr>
          <a:xfrm rot="20192734">
            <a:off x="7587184" y="4787563"/>
            <a:ext cx="903679" cy="1099298"/>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83089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2" name="TextovéPole 1"/>
          <p:cNvSpPr txBox="1"/>
          <p:nvPr/>
        </p:nvSpPr>
        <p:spPr>
          <a:xfrm>
            <a:off x="3569963" y="0"/>
            <a:ext cx="2004075" cy="707886"/>
          </a:xfrm>
          <a:prstGeom prst="rect">
            <a:avLst/>
          </a:prstGeom>
          <a:noFill/>
        </p:spPr>
        <p:txBody>
          <a:bodyPr wrap="none" rtlCol="0">
            <a:spAutoFit/>
          </a:bodyPr>
          <a:lstStyle/>
          <a:p>
            <a:pPr algn="ctr"/>
            <a:r>
              <a:rPr lang="cs-CZ" sz="4000" dirty="0" err="1" smtClean="0">
                <a:effectLst>
                  <a:outerShdw blurRad="38100" dist="38100" dir="2700000" algn="tl">
                    <a:srgbClr val="000000">
                      <a:alpha val="43137"/>
                    </a:srgbClr>
                  </a:outerShdw>
                </a:effectLst>
              </a:rPr>
              <a:t>Symbols</a:t>
            </a:r>
            <a:endParaRPr lang="cs-CZ" sz="4000" dirty="0">
              <a:effectLst>
                <a:outerShdw blurRad="38100" dist="38100" dir="2700000" algn="tl">
                  <a:srgbClr val="000000">
                    <a:alpha val="43137"/>
                  </a:srgbClr>
                </a:outerShdw>
              </a:effectLst>
            </a:endParaRPr>
          </a:p>
        </p:txBody>
      </p:sp>
      <p:sp>
        <p:nvSpPr>
          <p:cNvPr id="4" name="TextovéPole 3"/>
          <p:cNvSpPr txBox="1"/>
          <p:nvPr/>
        </p:nvSpPr>
        <p:spPr>
          <a:xfrm>
            <a:off x="3670380" y="2921169"/>
            <a:ext cx="1940468" cy="1015663"/>
          </a:xfrm>
          <a:prstGeom prst="rect">
            <a:avLst/>
          </a:prstGeom>
          <a:noFill/>
        </p:spPr>
        <p:txBody>
          <a:bodyPr wrap="none" rtlCol="0">
            <a:spAutoFit/>
          </a:bodyPr>
          <a:lstStyle/>
          <a:p>
            <a:r>
              <a:rPr lang="cs-CZ" sz="6000" b="1" dirty="0" err="1" smtClean="0">
                <a:effectLst>
                  <a:outerShdw blurRad="38100" dist="38100" dir="2700000" algn="tl">
                    <a:srgbClr val="000000">
                      <a:alpha val="43137"/>
                    </a:srgbClr>
                  </a:outerShdw>
                </a:effectLst>
              </a:rPr>
              <a:t>roses</a:t>
            </a:r>
            <a:endParaRPr lang="cs-CZ" sz="6000" b="1" dirty="0">
              <a:effectLst>
                <a:outerShdw blurRad="38100" dist="38100" dir="2700000" algn="tl">
                  <a:srgbClr val="000000">
                    <a:alpha val="43137"/>
                  </a:srgbClr>
                </a:outerShdw>
              </a:effectLst>
            </a:endParaRPr>
          </a:p>
        </p:txBody>
      </p:sp>
      <p:pic>
        <p:nvPicPr>
          <p:cNvPr id="6" name="Picture 5" descr="C:\Users\Hanka\AppData\Local\Microsoft\Windows\Temporary Internet Files\Content.IE5\D1MTS91H\MP900411700[1].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6200000">
            <a:off x="541701" y="2850788"/>
            <a:ext cx="2944637" cy="43890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2" descr="C:\Users\Hanka\AppData\Local\Microsoft\Windows\Temporary Internet Files\Content.IE5\D1MTS91H\MP900438777[1].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4257126" y="188640"/>
            <a:ext cx="4415507" cy="2956813"/>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Hanka\AppData\Local\Microsoft\Windows\Temporary Internet Files\Content.IE5\OSSLNDJ1\MP900422100[1].jpg"/>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4236584">
            <a:off x="864087" y="119333"/>
            <a:ext cx="3404177" cy="3404177"/>
          </a:xfrm>
          <a:prstGeom prst="rect">
            <a:avLst/>
          </a:prstGeom>
          <a:noFill/>
          <a:extLst>
            <a:ext uri="{909E8E84-426E-40DD-AFC4-6F175D3DCCD1}">
              <a14:hiddenFill xmlns:a14="http://schemas.microsoft.com/office/drawing/2010/main">
                <a:solidFill>
                  <a:srgbClr val="FFFFFF"/>
                </a:solidFill>
              </a14:hiddenFill>
            </a:ext>
          </a:extLst>
        </p:spPr>
      </p:pic>
      <p:grpSp>
        <p:nvGrpSpPr>
          <p:cNvPr id="5" name="Skupina 4"/>
          <p:cNvGrpSpPr/>
          <p:nvPr/>
        </p:nvGrpSpPr>
        <p:grpSpPr>
          <a:xfrm>
            <a:off x="5057684" y="3945998"/>
            <a:ext cx="3641170" cy="3381807"/>
            <a:chOff x="5057684" y="3945998"/>
            <a:chExt cx="3641170" cy="3381807"/>
          </a:xfrm>
        </p:grpSpPr>
        <p:pic>
          <p:nvPicPr>
            <p:cNvPr id="5122" name="Picture 2" descr="C:\Users\Hanka\AppData\Local\Microsoft\Windows\Temporary Internet Files\Content.IE5\XIGLRO2O\MP900390492[1].jpg"/>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5057684" y="4757758"/>
              <a:ext cx="2944264" cy="210024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Hanka\AppData\Local\Microsoft\Windows\Temporary Internet Files\Content.IE5\D1MTS91H\MP900422099[1].jpg"/>
            <p:cNvPicPr>
              <a:picLocks noChangeAspect="1" noChangeArrowheads="1"/>
            </p:cNvPicPr>
            <p:nvPr/>
          </p:nvPicPr>
          <p:blipFill>
            <a:blip r:embed="rId11" cstate="print">
              <a:extLst>
                <a:ext uri="{BEBA8EAE-BF5A-486C-A8C5-ECC9F3942E4B}">
                  <a14:imgProps xmlns:a14="http://schemas.microsoft.com/office/drawing/2010/main">
                    <a14:imgLayer r:embed="rId12">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458859" y="3945998"/>
              <a:ext cx="1676800" cy="16768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C:\Users\Hanka\AppData\Local\Microsoft\Windows\Temporary Internet Files\Content.IE5\XIGLRO2O\MP900390493[1].jpg"/>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945020" y="4869160"/>
              <a:ext cx="1753834" cy="245864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332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2" name="TextovéPole 1"/>
          <p:cNvSpPr txBox="1"/>
          <p:nvPr/>
        </p:nvSpPr>
        <p:spPr>
          <a:xfrm>
            <a:off x="3569963" y="0"/>
            <a:ext cx="2004075" cy="707886"/>
          </a:xfrm>
          <a:prstGeom prst="rect">
            <a:avLst/>
          </a:prstGeom>
          <a:noFill/>
        </p:spPr>
        <p:txBody>
          <a:bodyPr wrap="none" rtlCol="0">
            <a:spAutoFit/>
          </a:bodyPr>
          <a:lstStyle/>
          <a:p>
            <a:pPr algn="ctr"/>
            <a:r>
              <a:rPr lang="cs-CZ" sz="4000" dirty="0" err="1" smtClean="0">
                <a:effectLst>
                  <a:outerShdw blurRad="38100" dist="38100" dir="2700000" algn="tl">
                    <a:srgbClr val="000000">
                      <a:alpha val="43137"/>
                    </a:srgbClr>
                  </a:outerShdw>
                </a:effectLst>
              </a:rPr>
              <a:t>Symbols</a:t>
            </a:r>
            <a:endParaRPr lang="cs-CZ" sz="4000" dirty="0">
              <a:effectLst>
                <a:outerShdw blurRad="38100" dist="38100" dir="2700000" algn="tl">
                  <a:srgbClr val="000000">
                    <a:alpha val="43137"/>
                  </a:srgbClr>
                </a:outerShdw>
              </a:effectLst>
            </a:endParaRPr>
          </a:p>
        </p:txBody>
      </p:sp>
      <p:sp>
        <p:nvSpPr>
          <p:cNvPr id="4" name="TextovéPole 3"/>
          <p:cNvSpPr txBox="1"/>
          <p:nvPr/>
        </p:nvSpPr>
        <p:spPr>
          <a:xfrm>
            <a:off x="3670380" y="2921169"/>
            <a:ext cx="2435795" cy="1015663"/>
          </a:xfrm>
          <a:prstGeom prst="rect">
            <a:avLst/>
          </a:prstGeom>
          <a:noFill/>
        </p:spPr>
        <p:txBody>
          <a:bodyPr wrap="none" rtlCol="0">
            <a:spAutoFit/>
          </a:bodyPr>
          <a:lstStyle/>
          <a:p>
            <a:r>
              <a:rPr lang="cs-CZ" sz="6000" b="1" dirty="0" err="1" smtClean="0">
                <a:effectLst>
                  <a:outerShdw blurRad="38100" dist="38100" dir="2700000" algn="tl">
                    <a:srgbClr val="000000">
                      <a:alpha val="43137"/>
                    </a:srgbClr>
                  </a:outerShdw>
                </a:effectLst>
              </a:rPr>
              <a:t>sweets</a:t>
            </a:r>
            <a:endParaRPr lang="cs-CZ" sz="6000" b="1" dirty="0">
              <a:effectLst>
                <a:outerShdw blurRad="38100" dist="38100" dir="2700000" algn="tl">
                  <a:srgbClr val="000000">
                    <a:alpha val="43137"/>
                  </a:srgbClr>
                </a:outerShdw>
              </a:effectLst>
            </a:endParaRPr>
          </a:p>
        </p:txBody>
      </p:sp>
      <p:pic>
        <p:nvPicPr>
          <p:cNvPr id="6" name="Picture 4" descr="C:\Users\Hanka\AppData\Local\Microsoft\Windows\Temporary Internet Files\Content.IE5\XIGLRO2O\MP900438754[1].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0760" y="-265788"/>
            <a:ext cx="4181355" cy="313601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C:\Users\Hanka\AppData\Local\Microsoft\Windows\Temporary Internet Files\Content.IE5\OSSLNDJ1\MP900422454[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92596" y="3936832"/>
            <a:ext cx="2274578" cy="2598454"/>
          </a:xfrm>
          <a:prstGeom prst="rect">
            <a:avLst/>
          </a:prstGeom>
          <a:noFill/>
          <a:extLst>
            <a:ext uri="{909E8E84-426E-40DD-AFC4-6F175D3DCCD1}">
              <a14:hiddenFill xmlns:a14="http://schemas.microsoft.com/office/drawing/2010/main">
                <a:solidFill>
                  <a:srgbClr val="FFFFFF"/>
                </a:solidFill>
              </a14:hiddenFill>
            </a:ext>
          </a:extLst>
        </p:spPr>
      </p:pic>
      <p:sp>
        <p:nvSpPr>
          <p:cNvPr id="11" name="TextovéPole 10"/>
          <p:cNvSpPr txBox="1"/>
          <p:nvPr/>
        </p:nvSpPr>
        <p:spPr>
          <a:xfrm>
            <a:off x="1691680" y="4152037"/>
            <a:ext cx="3329438" cy="1015663"/>
          </a:xfrm>
          <a:prstGeom prst="rect">
            <a:avLst/>
          </a:prstGeom>
          <a:noFill/>
        </p:spPr>
        <p:txBody>
          <a:bodyPr wrap="none" rtlCol="0">
            <a:spAutoFit/>
          </a:bodyPr>
          <a:lstStyle/>
          <a:p>
            <a:r>
              <a:rPr lang="cs-CZ" sz="6000" b="1" dirty="0" err="1" smtClean="0">
                <a:effectLst>
                  <a:outerShdw blurRad="38100" dist="38100" dir="2700000" algn="tl">
                    <a:srgbClr val="000000">
                      <a:alpha val="43137"/>
                    </a:srgbClr>
                  </a:outerShdw>
                </a:effectLst>
              </a:rPr>
              <a:t>chocolate</a:t>
            </a:r>
            <a:endParaRPr lang="cs-CZ" sz="6000" b="1" dirty="0">
              <a:effectLst>
                <a:outerShdw blurRad="38100" dist="38100" dir="2700000" algn="tl">
                  <a:srgbClr val="000000">
                    <a:alpha val="43137"/>
                  </a:srgbClr>
                </a:outerShdw>
              </a:effectLst>
            </a:endParaRPr>
          </a:p>
        </p:txBody>
      </p:sp>
      <p:pic>
        <p:nvPicPr>
          <p:cNvPr id="6147" name="Picture 3" descr="C:\Users\Hanka\AppData\Local\Microsoft\Windows\Temporary Internet Files\Content.IE5\QDMPDVOP\MP900422982[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72200" y="672359"/>
            <a:ext cx="2147356" cy="2145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851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2" name="TextovéPole 1"/>
          <p:cNvSpPr txBox="1"/>
          <p:nvPr/>
        </p:nvSpPr>
        <p:spPr>
          <a:xfrm>
            <a:off x="3569963" y="0"/>
            <a:ext cx="2004075" cy="707886"/>
          </a:xfrm>
          <a:prstGeom prst="rect">
            <a:avLst/>
          </a:prstGeom>
          <a:noFill/>
        </p:spPr>
        <p:txBody>
          <a:bodyPr wrap="none" rtlCol="0">
            <a:spAutoFit/>
          </a:bodyPr>
          <a:lstStyle/>
          <a:p>
            <a:pPr algn="ctr"/>
            <a:r>
              <a:rPr lang="cs-CZ" sz="4000" dirty="0" err="1" smtClean="0">
                <a:effectLst>
                  <a:outerShdw blurRad="38100" dist="38100" dir="2700000" algn="tl">
                    <a:srgbClr val="000000">
                      <a:alpha val="43137"/>
                    </a:srgbClr>
                  </a:outerShdw>
                </a:effectLst>
              </a:rPr>
              <a:t>Symbols</a:t>
            </a:r>
            <a:endParaRPr lang="cs-CZ" sz="4000" dirty="0">
              <a:effectLst>
                <a:outerShdw blurRad="38100" dist="38100" dir="2700000" algn="tl">
                  <a:srgbClr val="000000">
                    <a:alpha val="43137"/>
                  </a:srgbClr>
                </a:outerShdw>
              </a:effectLst>
            </a:endParaRPr>
          </a:p>
        </p:txBody>
      </p:sp>
      <p:pic>
        <p:nvPicPr>
          <p:cNvPr id="8" name="Picture 7" descr="C:\Users\Hanka\AppData\Local\Microsoft\Windows\Temporary Internet Files\Content.IE5\XIGLRO2O\MP90043310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524584">
            <a:off x="7200668" y="461514"/>
            <a:ext cx="1905712" cy="1270475"/>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203848" y="2485254"/>
            <a:ext cx="5370188" cy="1015663"/>
          </a:xfrm>
          <a:prstGeom prst="rect">
            <a:avLst/>
          </a:prstGeom>
          <a:noFill/>
        </p:spPr>
        <p:txBody>
          <a:bodyPr wrap="none" rtlCol="0">
            <a:spAutoFit/>
          </a:bodyPr>
          <a:lstStyle/>
          <a:p>
            <a:r>
              <a:rPr lang="cs-CZ" sz="6000" b="1" dirty="0" err="1" smtClean="0">
                <a:effectLst>
                  <a:outerShdw blurRad="38100" dist="38100" dir="2700000" algn="tl">
                    <a:srgbClr val="000000">
                      <a:alpha val="43137"/>
                    </a:srgbClr>
                  </a:outerShdw>
                </a:effectLst>
              </a:rPr>
              <a:t>Valentine’s</a:t>
            </a:r>
            <a:r>
              <a:rPr lang="cs-CZ" sz="6000" b="1" dirty="0" smtClean="0">
                <a:effectLst>
                  <a:outerShdw blurRad="38100" dist="38100" dir="2700000" algn="tl">
                    <a:srgbClr val="000000">
                      <a:alpha val="43137"/>
                    </a:srgbClr>
                  </a:outerShdw>
                </a:effectLst>
              </a:rPr>
              <a:t> </a:t>
            </a:r>
            <a:r>
              <a:rPr lang="cs-CZ" sz="6000" b="1" dirty="0" err="1" smtClean="0">
                <a:effectLst>
                  <a:outerShdw blurRad="38100" dist="38100" dir="2700000" algn="tl">
                    <a:srgbClr val="000000">
                      <a:alpha val="43137"/>
                    </a:srgbClr>
                  </a:outerShdw>
                </a:effectLst>
              </a:rPr>
              <a:t>card</a:t>
            </a:r>
            <a:endParaRPr lang="cs-CZ" sz="6000" b="1" dirty="0">
              <a:effectLst>
                <a:outerShdw blurRad="38100" dist="38100" dir="2700000" algn="tl">
                  <a:srgbClr val="000000">
                    <a:alpha val="43137"/>
                  </a:srgbClr>
                </a:outerShdw>
              </a:effectLst>
            </a:endParaRPr>
          </a:p>
        </p:txBody>
      </p:sp>
      <p:pic>
        <p:nvPicPr>
          <p:cNvPr id="6" name="Picture 2" descr="C:\Users\Hanka\AppData\Local\Microsoft\Windows\Temporary Internet Files\Content.IE5\OSSLNDJ1\MC900296308[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16632"/>
            <a:ext cx="3637635" cy="34806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7" descr="C:\Users\Hanka\AppData\Local\Microsoft\Windows\Temporary Internet Files\Content.IE5\D1MTS91H\MC900361932[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12760" y="3544191"/>
            <a:ext cx="2437756" cy="293419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C:\Users\Hanka\AppData\Local\Microsoft\Windows\Temporary Internet Files\Content.IE5\XIGLRO2O\MP900440276[1].jpg"/>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747282">
            <a:off x="0" y="3624966"/>
            <a:ext cx="4861771" cy="3241180"/>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rot="1530334">
            <a:off x="2192466" y="5209494"/>
            <a:ext cx="1004186" cy="369332"/>
          </a:xfrm>
          <a:prstGeom prst="rect">
            <a:avLst/>
          </a:prstGeom>
          <a:noFill/>
        </p:spPr>
        <p:txBody>
          <a:bodyPr wrap="none" rtlCol="0">
            <a:spAutoFit/>
          </a:bodyPr>
          <a:lstStyle/>
          <a:p>
            <a:r>
              <a:rPr lang="cs-CZ" b="1" dirty="0" err="1" smtClean="0">
                <a:effectLst>
                  <a:outerShdw blurRad="38100" dist="38100" dir="2700000" algn="tl">
                    <a:srgbClr val="000000">
                      <a:alpha val="43137"/>
                    </a:srgbClr>
                  </a:outerShdw>
                </a:effectLst>
              </a:rPr>
              <a:t>For</a:t>
            </a:r>
            <a:r>
              <a:rPr lang="cs-CZ" b="1" dirty="0" smtClean="0">
                <a:effectLst>
                  <a:outerShdw blurRad="38100" dist="38100" dir="2700000" algn="tl">
                    <a:srgbClr val="000000">
                      <a:alpha val="43137"/>
                    </a:srgbClr>
                  </a:outerShdw>
                </a:effectLst>
              </a:rPr>
              <a:t> Jane</a:t>
            </a:r>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016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accent1">
                <a:shade val="45000"/>
                <a:satMod val="135000"/>
              </a:schemeClr>
              <a:prstClr val="white"/>
            </a:duotone>
          </a:blip>
          <a:stretch>
            <a:fillRect/>
          </a:stretch>
        </a:blipFill>
        <a:effectLst/>
      </p:bgPr>
    </p:bg>
    <p:spTree>
      <p:nvGrpSpPr>
        <p:cNvPr id="1" name=""/>
        <p:cNvGrpSpPr/>
        <p:nvPr/>
      </p:nvGrpSpPr>
      <p:grpSpPr>
        <a:xfrm>
          <a:off x="0" y="0"/>
          <a:ext cx="0" cy="0"/>
          <a:chOff x="0" y="0"/>
          <a:chExt cx="0" cy="0"/>
        </a:xfrm>
      </p:grpSpPr>
      <p:sp>
        <p:nvSpPr>
          <p:cNvPr id="10" name="TextovéPole 9"/>
          <p:cNvSpPr txBox="1"/>
          <p:nvPr/>
        </p:nvSpPr>
        <p:spPr>
          <a:xfrm>
            <a:off x="0" y="0"/>
            <a:ext cx="7143586" cy="400110"/>
          </a:xfrm>
          <a:prstGeom prst="rect">
            <a:avLst/>
          </a:prstGeom>
          <a:noFill/>
        </p:spPr>
        <p:txBody>
          <a:bodyPr wrap="square" rtlCol="0">
            <a:spAutoFit/>
          </a:bodyPr>
          <a:lstStyle/>
          <a:p>
            <a:r>
              <a:rPr lang="cs-CZ" sz="2000" dirty="0" err="1" smtClean="0"/>
              <a:t>Match</a:t>
            </a:r>
            <a:r>
              <a:rPr lang="cs-CZ" sz="2000" dirty="0" smtClean="0"/>
              <a:t> </a:t>
            </a:r>
            <a:r>
              <a:rPr lang="cs-CZ" sz="2000" dirty="0" err="1" smtClean="0"/>
              <a:t>the</a:t>
            </a:r>
            <a:r>
              <a:rPr lang="cs-CZ" sz="2000" dirty="0" smtClean="0"/>
              <a:t> </a:t>
            </a:r>
            <a:r>
              <a:rPr lang="cs-CZ" sz="2000" dirty="0" err="1" smtClean="0"/>
              <a:t>pictures</a:t>
            </a:r>
            <a:r>
              <a:rPr lang="cs-CZ" sz="2000" dirty="0" smtClean="0"/>
              <a:t> </a:t>
            </a:r>
            <a:r>
              <a:rPr lang="cs-CZ" sz="2000" dirty="0" err="1" smtClean="0"/>
              <a:t>with</a:t>
            </a:r>
            <a:r>
              <a:rPr lang="cs-CZ" sz="2000" dirty="0" smtClean="0"/>
              <a:t> </a:t>
            </a:r>
            <a:r>
              <a:rPr lang="cs-CZ" sz="2000" dirty="0" err="1" smtClean="0"/>
              <a:t>the</a:t>
            </a:r>
            <a:r>
              <a:rPr lang="cs-CZ" sz="2000" dirty="0" smtClean="0"/>
              <a:t> </a:t>
            </a:r>
            <a:r>
              <a:rPr lang="cs-CZ" sz="2000" dirty="0" err="1" smtClean="0"/>
              <a:t>words</a:t>
            </a:r>
            <a:r>
              <a:rPr lang="cs-CZ" sz="2000" dirty="0" smtClean="0"/>
              <a:t>. (Spoj obrázky se slovy.)</a:t>
            </a:r>
            <a:endParaRPr lang="cs-CZ" sz="2000" dirty="0"/>
          </a:p>
        </p:txBody>
      </p:sp>
      <p:grpSp>
        <p:nvGrpSpPr>
          <p:cNvPr id="11" name="Skupina 10"/>
          <p:cNvGrpSpPr/>
          <p:nvPr/>
        </p:nvGrpSpPr>
        <p:grpSpPr>
          <a:xfrm>
            <a:off x="6504299" y="2016520"/>
            <a:ext cx="2316173" cy="2749714"/>
            <a:chOff x="65798" y="200055"/>
            <a:chExt cx="2630751" cy="3424332"/>
          </a:xfrm>
        </p:grpSpPr>
        <p:pic>
          <p:nvPicPr>
            <p:cNvPr id="16" name="Picture 9" descr="C:\Users\Hanka\AppData\Local\Microsoft\Windows\Temporary Internet Files\Content.IE5\XIGLRO2O\MP90039049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42715" y="1107088"/>
              <a:ext cx="1753834" cy="245864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9" descr="C:\Users\Hanka\AppData\Local\Microsoft\Windows\Temporary Internet Files\Content.IE5\XIGLRO2O\MP90039049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432002" y="200055"/>
              <a:ext cx="1753834" cy="245864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9" descr="C:\Users\Hanka\AppData\Local\Microsoft\Windows\Temporary Internet Files\Content.IE5\XIGLRO2O\MP90039049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5798" y="1165742"/>
              <a:ext cx="1753834" cy="245864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Skupina 11"/>
          <p:cNvGrpSpPr/>
          <p:nvPr/>
        </p:nvGrpSpPr>
        <p:grpSpPr>
          <a:xfrm>
            <a:off x="33481" y="632066"/>
            <a:ext cx="2016224" cy="1990012"/>
            <a:chOff x="6300192" y="571500"/>
            <a:chExt cx="2434580" cy="2566528"/>
          </a:xfrm>
        </p:grpSpPr>
        <p:pic>
          <p:nvPicPr>
            <p:cNvPr id="22" name="Picture 8" descr="C:\Users\Hanka\AppData\Local\Microsoft\Windows\Temporary Internet Files\Content.IE5\QDMPDVOP\MC900436880[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71500"/>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8" descr="C:\Users\Hanka\AppData\Local\Microsoft\Windows\Temporary Internet Files\Content.IE5\QDMPDVOP\MC900436880[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0272" y="692696"/>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 descr="C:\Users\Hanka\AppData\Local\Microsoft\Windows\Temporary Internet Files\Content.IE5\QDMPDVOP\MC900436880[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8224" y="1423528"/>
              <a:ext cx="1714500" cy="1714500"/>
            </a:xfrm>
            <a:prstGeom prst="rect">
              <a:avLst/>
            </a:prstGeom>
            <a:noFill/>
            <a:extLst>
              <a:ext uri="{909E8E84-426E-40DD-AFC4-6F175D3DCCD1}">
                <a14:hiddenFill xmlns:a14="http://schemas.microsoft.com/office/drawing/2010/main">
                  <a:solidFill>
                    <a:srgbClr val="FFFFFF"/>
                  </a:solidFill>
                </a14:hiddenFill>
              </a:ext>
            </a:extLst>
          </p:spPr>
        </p:pic>
      </p:grpSp>
      <p:pic>
        <p:nvPicPr>
          <p:cNvPr id="27" name="Picture 11" descr="C:\Users\Hanka\AppData\Local\Microsoft\Windows\Temporary Internet Files\Content.IE5\D1MTS91H\MC900300049[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5539" y="4766234"/>
            <a:ext cx="1755648" cy="1430122"/>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650286" y="1239177"/>
            <a:ext cx="3652667" cy="3672800"/>
          </a:xfrm>
          <a:prstGeom prst="rect">
            <a:avLst/>
          </a:prstGeom>
          <a:noFill/>
        </p:spPr>
        <p:txBody>
          <a:bodyPr wrap="none" rtlCol="0">
            <a:spAutoFit/>
          </a:bodyPr>
          <a:lstStyle/>
          <a:p>
            <a:pPr>
              <a:lnSpc>
                <a:spcPct val="150000"/>
              </a:lnSpc>
            </a:pPr>
            <a:r>
              <a:rPr lang="cs-CZ" sz="4000" dirty="0" err="1" smtClean="0"/>
              <a:t>Roses</a:t>
            </a:r>
            <a:r>
              <a:rPr lang="cs-CZ" sz="4000" dirty="0" smtClean="0"/>
              <a:t> are </a:t>
            </a:r>
            <a:r>
              <a:rPr lang="cs-CZ" sz="4000" dirty="0" err="1" smtClean="0"/>
              <a:t>red</a:t>
            </a:r>
            <a:r>
              <a:rPr lang="cs-CZ" sz="4000" dirty="0" smtClean="0"/>
              <a:t>,</a:t>
            </a:r>
          </a:p>
          <a:p>
            <a:pPr>
              <a:lnSpc>
                <a:spcPct val="150000"/>
              </a:lnSpc>
            </a:pPr>
            <a:r>
              <a:rPr lang="cs-CZ" sz="4000" dirty="0" err="1" smtClean="0"/>
              <a:t>Violets</a:t>
            </a:r>
            <a:r>
              <a:rPr lang="cs-CZ" sz="4000" dirty="0" smtClean="0"/>
              <a:t> are blue,</a:t>
            </a:r>
          </a:p>
          <a:p>
            <a:pPr>
              <a:lnSpc>
                <a:spcPct val="150000"/>
              </a:lnSpc>
            </a:pPr>
            <a:r>
              <a:rPr lang="cs-CZ" sz="4000" dirty="0" err="1" smtClean="0"/>
              <a:t>Sugar</a:t>
            </a:r>
            <a:r>
              <a:rPr lang="cs-CZ" sz="4000" dirty="0" smtClean="0"/>
              <a:t> </a:t>
            </a:r>
            <a:r>
              <a:rPr lang="cs-CZ" sz="4000" dirty="0" err="1" smtClean="0"/>
              <a:t>is</a:t>
            </a:r>
            <a:r>
              <a:rPr lang="cs-CZ" sz="4000" dirty="0" smtClean="0"/>
              <a:t> </a:t>
            </a:r>
            <a:r>
              <a:rPr lang="cs-CZ" sz="4000" dirty="0" err="1" smtClean="0"/>
              <a:t>sweet</a:t>
            </a:r>
            <a:r>
              <a:rPr lang="cs-CZ" sz="4000" dirty="0" smtClean="0"/>
              <a:t> </a:t>
            </a:r>
          </a:p>
          <a:p>
            <a:pPr>
              <a:lnSpc>
                <a:spcPct val="150000"/>
              </a:lnSpc>
            </a:pPr>
            <a:r>
              <a:rPr lang="cs-CZ" sz="4000" dirty="0" smtClean="0"/>
              <a:t>And so are </a:t>
            </a:r>
            <a:r>
              <a:rPr lang="cs-CZ" sz="4000" dirty="0" err="1" smtClean="0"/>
              <a:t>you</a:t>
            </a:r>
            <a:r>
              <a:rPr lang="cs-CZ" sz="4000" dirty="0" smtClean="0"/>
              <a:t>.</a:t>
            </a:r>
            <a:endParaRPr lang="cs-CZ" sz="4000" dirty="0"/>
          </a:p>
        </p:txBody>
      </p:sp>
      <p:sp>
        <p:nvSpPr>
          <p:cNvPr id="3" name="Obdélník 2"/>
          <p:cNvSpPr/>
          <p:nvPr/>
        </p:nvSpPr>
        <p:spPr>
          <a:xfrm>
            <a:off x="3059832" y="6596390"/>
            <a:ext cx="6064665" cy="261610"/>
          </a:xfrm>
          <a:prstGeom prst="rect">
            <a:avLst/>
          </a:prstGeom>
        </p:spPr>
        <p:txBody>
          <a:bodyPr wrap="square">
            <a:spAutoFit/>
          </a:bodyPr>
          <a:lstStyle/>
          <a:p>
            <a:r>
              <a:rPr lang="en-US" sz="1100" dirty="0"/>
              <a:t>SHIPTON, Paul. </a:t>
            </a:r>
            <a:r>
              <a:rPr lang="en-US" sz="1100" i="1" dirty="0"/>
              <a:t>Chit chat</a:t>
            </a:r>
            <a:r>
              <a:rPr lang="en-US" sz="1100" dirty="0"/>
              <a:t>. Oxford: Oxford University Press, 2002, 70 s. ISBN 01-943-7835-7. </a:t>
            </a:r>
            <a:r>
              <a:rPr lang="cs-CZ" sz="1100" dirty="0" smtClean="0"/>
              <a:t> s. 66</a:t>
            </a:r>
            <a:endParaRPr lang="cs-CZ" sz="1100" dirty="0"/>
          </a:p>
        </p:txBody>
      </p:sp>
    </p:spTree>
    <p:extLst>
      <p:ext uri="{BB962C8B-B14F-4D97-AF65-F5344CB8AC3E}">
        <p14:creationId xmlns:p14="http://schemas.microsoft.com/office/powerpoint/2010/main" val="18140914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Hanka\AppData\Local\Microsoft\Windows\Temporary Internet Files\Content.IE5\D1MTS91H\MP9004229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3043676" y="1412776"/>
            <a:ext cx="6100324" cy="830997"/>
          </a:xfrm>
          <a:prstGeom prst="rect">
            <a:avLst/>
          </a:prstGeom>
          <a:noFill/>
        </p:spPr>
        <p:txBody>
          <a:bodyPr wrap="none" rtlCol="0">
            <a:spAutoFit/>
          </a:bodyPr>
          <a:lstStyle/>
          <a:p>
            <a:r>
              <a:rPr lang="cs-CZ" sz="4800" dirty="0" smtClean="0"/>
              <a:t>Happy </a:t>
            </a:r>
            <a:r>
              <a:rPr lang="cs-CZ" sz="4800" dirty="0" err="1" smtClean="0"/>
              <a:t>Valentine’s</a:t>
            </a:r>
            <a:r>
              <a:rPr lang="cs-CZ" sz="4800" dirty="0" smtClean="0"/>
              <a:t> </a:t>
            </a:r>
            <a:r>
              <a:rPr lang="cs-CZ" sz="4800" dirty="0" err="1" smtClean="0"/>
              <a:t>Day</a:t>
            </a:r>
            <a:r>
              <a:rPr lang="cs-CZ" sz="4800" dirty="0" smtClean="0"/>
              <a:t>!</a:t>
            </a:r>
            <a:endParaRPr lang="cs-CZ" sz="4800" dirty="0"/>
          </a:p>
        </p:txBody>
      </p:sp>
    </p:spTree>
    <p:extLst>
      <p:ext uri="{BB962C8B-B14F-4D97-AF65-F5344CB8AC3E}">
        <p14:creationId xmlns:p14="http://schemas.microsoft.com/office/powerpoint/2010/main" val="22183309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476672"/>
            <a:ext cx="8352928" cy="1015663"/>
          </a:xfrm>
          <a:prstGeom prst="rect">
            <a:avLst/>
          </a:prstGeom>
          <a:noFill/>
        </p:spPr>
        <p:txBody>
          <a:bodyPr wrap="square" rtlCol="0">
            <a:spAutoFit/>
          </a:bodyPr>
          <a:lstStyle/>
          <a:p>
            <a:r>
              <a:rPr lang="cs-CZ" sz="2000" b="1" dirty="0" smtClean="0"/>
              <a:t>Zdroje</a:t>
            </a:r>
            <a:r>
              <a:rPr lang="cs-CZ" sz="2000" dirty="0" smtClean="0"/>
              <a:t>:</a:t>
            </a:r>
          </a:p>
          <a:p>
            <a:endParaRPr lang="cs-CZ" sz="2000" dirty="0"/>
          </a:p>
          <a:p>
            <a:r>
              <a:rPr lang="cs-CZ" sz="2000" dirty="0"/>
              <a:t>Sada Microsoft Office	</a:t>
            </a:r>
            <a:r>
              <a:rPr lang="cs-CZ" sz="2000" dirty="0">
                <a:hlinkClick r:id="rId2"/>
              </a:rPr>
              <a:t>http://office.microsoft.com</a:t>
            </a:r>
            <a:endParaRPr lang="cs-CZ" sz="2000" dirty="0"/>
          </a:p>
        </p:txBody>
      </p:sp>
    </p:spTree>
    <p:extLst>
      <p:ext uri="{BB962C8B-B14F-4D97-AF65-F5344CB8AC3E}">
        <p14:creationId xmlns:p14="http://schemas.microsoft.com/office/powerpoint/2010/main" val="421363935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LuckyTie">
  <a:themeElements>
    <a:clrScheme name="Lucky Tie">
      <a:dk1>
        <a:sysClr val="windowText" lastClr="000000"/>
      </a:dk1>
      <a:lt1>
        <a:sysClr val="window" lastClr="FFFFFF"/>
      </a:lt1>
      <a:dk2>
        <a:srgbClr val="C80000"/>
      </a:dk2>
      <a:lt2>
        <a:srgbClr val="FFECEC"/>
      </a:lt2>
      <a:accent1>
        <a:srgbClr val="C93131"/>
      </a:accent1>
      <a:accent2>
        <a:srgbClr val="F58C5D"/>
      </a:accent2>
      <a:accent3>
        <a:srgbClr val="EABC33"/>
      </a:accent3>
      <a:accent4>
        <a:srgbClr val="698F9B"/>
      </a:accent4>
      <a:accent5>
        <a:srgbClr val="825397"/>
      </a:accent5>
      <a:accent6>
        <a:srgbClr val="814359"/>
      </a:accent6>
      <a:hlink>
        <a:srgbClr val="03AEC5"/>
      </a:hlink>
      <a:folHlink>
        <a:srgbClr val="8D9B07"/>
      </a:folHlink>
    </a:clrScheme>
    <a:fontScheme name="Lucky Tie">
      <a:majorFont>
        <a:latin typeface="Tahoma"/>
        <a:ea typeface=""/>
        <a:cs typeface=""/>
        <a:font script="Cyrl" typeface="Tahoma"/>
        <a:font script="Grek" typeface="Tahoma"/>
        <a:font script="Jpan" typeface="ＭＳ Ｐ明朝"/>
        <a:font script="Hang" typeface="굴림"/>
        <a:font script="Hans" typeface="黑体"/>
        <a:font script="Hant" typeface="新細明體"/>
        <a:font script="Arab" typeface="Tahoma"/>
        <a:font script="Hebr" typeface="Tahoma"/>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Franklin Gothic Book"/>
        <a:ea typeface=""/>
        <a:cs typeface=""/>
        <a:font script="Cyrl" typeface="Arial"/>
        <a:font script="Grek"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ucky Tie">
      <a:fillStyleLst>
        <a:solidFill>
          <a:schemeClr val="phClr">
            <a:tint val="100000"/>
            <a:shade val="100000"/>
            <a:hueMod val="100000"/>
            <a:satMod val="100000"/>
          </a:schemeClr>
        </a:solidFill>
        <a:gradFill rotWithShape="1">
          <a:gsLst>
            <a:gs pos="0">
              <a:schemeClr val="phClr">
                <a:tint val="100000"/>
                <a:shade val="50000"/>
                <a:hueMod val="100000"/>
                <a:satMod val="90000"/>
              </a:schemeClr>
            </a:gs>
            <a:gs pos="50000">
              <a:schemeClr val="phClr">
                <a:tint val="50000"/>
                <a:shade val="100000"/>
                <a:hueMod val="100000"/>
                <a:satMod val="100000"/>
              </a:schemeClr>
            </a:gs>
            <a:gs pos="100000">
              <a:schemeClr val="phClr">
                <a:tint val="100000"/>
                <a:shade val="50000"/>
                <a:hueMod val="100000"/>
                <a:satMod val="90000"/>
              </a:schemeClr>
            </a:gs>
          </a:gsLst>
          <a:lin ang="1800000" scaled="1"/>
        </a:gradFill>
        <a:solidFill>
          <a:schemeClr val="phClr">
            <a:tint val="100000"/>
            <a:shade val="100000"/>
            <a:hueMod val="100000"/>
            <a:satMod val="100000"/>
          </a:schemeClr>
        </a:solidFill>
      </a:fillStyleLst>
      <a:lnStyleLst>
        <a:ln w="20000" cap="flat" cmpd="sng" algn="ctr">
          <a:solidFill>
            <a:schemeClr val="phClr"/>
          </a:solidFill>
          <a:prstDash val="solid"/>
        </a:ln>
        <a:ln w="30000" cap="flat" cmpd="sng" algn="ctr">
          <a:solidFill>
            <a:schemeClr val="phClr"/>
          </a:solidFill>
          <a:prstDash val="solid"/>
        </a:ln>
        <a:ln w="40000" cap="flat" cmpd="dbl" algn="ctr">
          <a:solidFill>
            <a:schemeClr val="phClr"/>
          </a:solidFill>
          <a:prstDash val="solid"/>
        </a:ln>
      </a:lnStyleLst>
      <a:effectStyleLst>
        <a:effectStyle>
          <a:effectLst>
            <a:glow rad="12700">
              <a:schemeClr val="phClr">
                <a:tint val="100000"/>
                <a:shade val="100000"/>
                <a:alpha val="50196"/>
                <a:hueMod val="100000"/>
                <a:satMod val="100000"/>
              </a:schemeClr>
            </a:glow>
          </a:effectLst>
        </a:effectStyle>
        <a:effectStyle>
          <a:effectLst>
            <a:innerShdw blurRad="25400" dist="38100" dir="2700000">
              <a:schemeClr val="phClr">
                <a:tint val="90000"/>
                <a:shade val="100000"/>
                <a:hueMod val="100000"/>
                <a:satMod val="100000"/>
              </a:schemeClr>
            </a:innerShdw>
          </a:effectLst>
        </a:effectStyle>
        <a:effectStyle>
          <a:effectLst>
            <a:innerShdw blurRad="25400" dist="38100" dir="2700000">
              <a:schemeClr val="phClr">
                <a:tint val="100000"/>
                <a:shade val="50000"/>
                <a:hueMod val="100000"/>
                <a:satMod val="100000"/>
              </a:schemeClr>
            </a:innerShdw>
          </a:effectLst>
          <a:scene3d>
            <a:camera prst="orthographicFront"/>
            <a:lightRig rig="soft" dir="t"/>
          </a:scene3d>
          <a:sp3d extrusionH="76200" prstMaterial="matte">
            <a:bevelT h="50800"/>
            <a:bevelB w="0" h="0"/>
            <a:extrusionClr>
              <a:schemeClr val="accent3">
                <a:tint val="40000"/>
              </a:schemeClr>
            </a:extrusionClr>
          </a:sp3d>
        </a:effectStyle>
      </a:effectStyleLst>
      <a:bgFillStyleLst>
        <a:gradFill rotWithShape="1">
          <a:gsLst>
            <a:gs pos="0">
              <a:schemeClr val="phClr">
                <a:tint val="100000"/>
                <a:shade val="50000"/>
                <a:hueMod val="100000"/>
                <a:satMod val="100000"/>
              </a:schemeClr>
            </a:gs>
            <a:gs pos="40000">
              <a:schemeClr val="phClr">
                <a:tint val="85000"/>
                <a:shade val="100000"/>
                <a:hueMod val="100000"/>
                <a:satMod val="100000"/>
              </a:schemeClr>
            </a:gs>
            <a:gs pos="100000">
              <a:schemeClr val="phClr">
                <a:tint val="100000"/>
                <a:shade val="50000"/>
                <a:hueMod val="100000"/>
                <a:satMod val="100000"/>
              </a:schemeClr>
            </a:gs>
          </a:gsLst>
          <a:lin ang="2700000" scaled="1"/>
        </a:gradFill>
        <a:blipFill>
          <a:blip xmlns:r="http://schemas.openxmlformats.org/officeDocument/2006/relationships" r:embed="rId1">
            <a:duotone>
              <a:schemeClr val="phClr">
                <a:tint val="100000"/>
                <a:shade val="60000"/>
                <a:hueMod val="100000"/>
                <a:satMod val="100000"/>
              </a:schemeClr>
              <a:schemeClr val="phClr">
                <a:tint val="70000"/>
                <a:shade val="100000"/>
                <a:hueMod val="100000"/>
                <a:satMod val="100000"/>
              </a:schemeClr>
            </a:duotone>
          </a:blip>
          <a:stretch>
            <a:fillRect/>
          </a:stretch>
        </a:blipFill>
        <a:blipFill>
          <a:blip xmlns:r="http://schemas.openxmlformats.org/officeDocument/2006/relationships" r:embed="rId2">
            <a:duotone>
              <a:schemeClr val="phClr">
                <a:tint val="100000"/>
                <a:shade val="60000"/>
                <a:hueMod val="100000"/>
                <a:satMod val="100000"/>
              </a:schemeClr>
              <a:schemeClr val="phClr">
                <a:tint val="70000"/>
                <a:shade val="100000"/>
                <a:hueMod val="100000"/>
                <a:satMod val="10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TC010219413[[fn=Motiv vzorku kravaty]]</Template>
  <TotalTime>178</TotalTime>
  <Words>398</Words>
  <Application>Microsoft Office PowerPoint</Application>
  <PresentationFormat>Předvádění na obrazovce (4:3)</PresentationFormat>
  <Paragraphs>59</Paragraphs>
  <Slides>11</Slides>
  <Notes>1</Notes>
  <HiddenSlides>0</HiddenSlides>
  <MMClips>0</MMClips>
  <ScaleCrop>false</ScaleCrop>
  <HeadingPairs>
    <vt:vector size="4" baseType="variant">
      <vt:variant>
        <vt:lpstr>Motiv</vt:lpstr>
      </vt:variant>
      <vt:variant>
        <vt:i4>2</vt:i4>
      </vt:variant>
      <vt:variant>
        <vt:lpstr>Nadpisy snímků</vt:lpstr>
      </vt:variant>
      <vt:variant>
        <vt:i4>11</vt:i4>
      </vt:variant>
    </vt:vector>
  </HeadingPairs>
  <TitlesOfParts>
    <vt:vector size="13" baseType="lpstr">
      <vt:lpstr>LuckyTie</vt:lpstr>
      <vt:lpstr>Motiv systému Office</vt:lpstr>
      <vt:lpstr>Prezentace aplikace PowerPoint</vt:lpstr>
      <vt:lpstr>Prezentace aplikace PowerPoint</vt:lpstr>
      <vt:lpstr>Valentine’s Day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Valentine’s Day</dc:title>
  <dc:creator>Hanka</dc:creator>
  <cp:lastModifiedBy>Hanka</cp:lastModifiedBy>
  <cp:revision>23</cp:revision>
  <dcterms:created xsi:type="dcterms:W3CDTF">2012-02-12T22:37:24Z</dcterms:created>
  <dcterms:modified xsi:type="dcterms:W3CDTF">2012-05-12T16:12:47Z</dcterms:modified>
</cp:coreProperties>
</file>