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72" r:id="rId3"/>
    <p:sldId id="261" r:id="rId4"/>
    <p:sldId id="262" r:id="rId5"/>
    <p:sldId id="265" r:id="rId6"/>
    <p:sldId id="263" r:id="rId7"/>
    <p:sldId id="257" r:id="rId8"/>
    <p:sldId id="267" r:id="rId9"/>
    <p:sldId id="268" r:id="rId10"/>
    <p:sldId id="269" r:id="rId11"/>
    <p:sldId id="271" r:id="rId12"/>
    <p:sldId id="258" r:id="rId13"/>
    <p:sldId id="259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1CCC-52C2-4A43-A7A1-55C498014E13}" type="datetimeFigureOut">
              <a:rPr lang="cs-CZ" smtClean="0"/>
              <a:t>12.5.2012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C45E6A-C873-4C3F-8D9A-7FFC5800B06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052052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1CCC-52C2-4A43-A7A1-55C498014E13}" type="datetimeFigureOut">
              <a:rPr lang="cs-CZ" smtClean="0"/>
              <a:t>12.5.2012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C45E6A-C873-4C3F-8D9A-7FFC5800B06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141431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1CCC-52C2-4A43-A7A1-55C498014E13}" type="datetimeFigureOut">
              <a:rPr lang="cs-CZ" smtClean="0"/>
              <a:t>12.5.2012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C45E6A-C873-4C3F-8D9A-7FFC5800B06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400913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1CCC-52C2-4A43-A7A1-55C498014E13}" type="datetimeFigureOut">
              <a:rPr lang="cs-CZ" smtClean="0"/>
              <a:t>12.5.2012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C45E6A-C873-4C3F-8D9A-7FFC5800B06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48910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1CCC-52C2-4A43-A7A1-55C498014E13}" type="datetimeFigureOut">
              <a:rPr lang="cs-CZ" smtClean="0"/>
              <a:t>12.5.2012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C45E6A-C873-4C3F-8D9A-7FFC5800B06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93902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1CCC-52C2-4A43-A7A1-55C498014E13}" type="datetimeFigureOut">
              <a:rPr lang="cs-CZ" smtClean="0"/>
              <a:t>12.5.2012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C45E6A-C873-4C3F-8D9A-7FFC5800B06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297598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1CCC-52C2-4A43-A7A1-55C498014E13}" type="datetimeFigureOut">
              <a:rPr lang="cs-CZ" smtClean="0"/>
              <a:t>12.5.2012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C45E6A-C873-4C3F-8D9A-7FFC5800B06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685985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1CCC-52C2-4A43-A7A1-55C498014E13}" type="datetimeFigureOut">
              <a:rPr lang="cs-CZ" smtClean="0"/>
              <a:t>12.5.2012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C45E6A-C873-4C3F-8D9A-7FFC5800B06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973976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1CCC-52C2-4A43-A7A1-55C498014E13}" type="datetimeFigureOut">
              <a:rPr lang="cs-CZ" smtClean="0"/>
              <a:t>12.5.2012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C45E6A-C873-4C3F-8D9A-7FFC5800B06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510376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1CCC-52C2-4A43-A7A1-55C498014E13}" type="datetimeFigureOut">
              <a:rPr lang="cs-CZ" smtClean="0"/>
              <a:t>12.5.2012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C45E6A-C873-4C3F-8D9A-7FFC5800B06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715204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1CCC-52C2-4A43-A7A1-55C498014E13}" type="datetimeFigureOut">
              <a:rPr lang="cs-CZ" smtClean="0"/>
              <a:t>12.5.2012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C45E6A-C873-4C3F-8D9A-7FFC5800B06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523472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3F1CCC-52C2-4A43-A7A1-55C498014E13}" type="datetimeFigureOut">
              <a:rPr lang="cs-CZ" smtClean="0"/>
              <a:t>12.5.2012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C45E6A-C873-4C3F-8D9A-7FFC5800B06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063296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://www.wpclipart.com/recreation/entertainment/circus/circus.jpg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wmf"/><Relationship Id="rId7" Type="http://schemas.openxmlformats.org/officeDocument/2006/relationships/image" Target="../media/image8.png"/><Relationship Id="rId12" Type="http://schemas.microsoft.com/office/2007/relationships/hdphoto" Target="../media/hdphoto1.wdp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wmf"/><Relationship Id="rId11" Type="http://schemas.openxmlformats.org/officeDocument/2006/relationships/image" Target="../media/image12.png"/><Relationship Id="rId5" Type="http://schemas.openxmlformats.org/officeDocument/2006/relationships/image" Target="../media/image6.wmf"/><Relationship Id="rId10" Type="http://schemas.openxmlformats.org/officeDocument/2006/relationships/image" Target="../media/image11.wmf"/><Relationship Id="rId4" Type="http://schemas.openxmlformats.org/officeDocument/2006/relationships/image" Target="../media/image5.wmf"/><Relationship Id="rId9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wpclipart.com/animals/H/horses/horse_5/horse_bridle_running.png" TargetMode="External"/><Relationship Id="rId13" Type="http://schemas.openxmlformats.org/officeDocument/2006/relationships/image" Target="../media/image23.png"/><Relationship Id="rId3" Type="http://schemas.openxmlformats.org/officeDocument/2006/relationships/image" Target="../media/image18.png"/><Relationship Id="rId7" Type="http://schemas.openxmlformats.org/officeDocument/2006/relationships/hyperlink" Target="http://www.wpclipart.com/cartoon/animals/monkey_chimp/monkeys/dancing_monkey.jpg" TargetMode="External"/><Relationship Id="rId12" Type="http://schemas.openxmlformats.org/officeDocument/2006/relationships/hyperlink" Target="http://office.microsoft.com/" TargetMode="External"/><Relationship Id="rId2" Type="http://schemas.openxmlformats.org/officeDocument/2006/relationships/hyperlink" Target="http://www.wpclipart.com/recreation/entertainment/circus/circus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11" Type="http://schemas.openxmlformats.org/officeDocument/2006/relationships/hyperlink" Target="http://www.wpclipart.com/cartoon/clowns/clown_w_balloons.jpg" TargetMode="External"/><Relationship Id="rId5" Type="http://schemas.openxmlformats.org/officeDocument/2006/relationships/image" Target="../media/image19.png"/><Relationship Id="rId10" Type="http://schemas.openxmlformats.org/officeDocument/2006/relationships/image" Target="../media/image22.png"/><Relationship Id="rId4" Type="http://schemas.openxmlformats.org/officeDocument/2006/relationships/hyperlink" Target="http://www.wpclipart.com/recreation/entertainment/circus/circus_announcer.jpg" TargetMode="External"/><Relationship Id="rId9" Type="http://schemas.openxmlformats.org/officeDocument/2006/relationships/image" Target="../media/image21.png"/><Relationship Id="rId14" Type="http://schemas.openxmlformats.org/officeDocument/2006/relationships/hyperlink" Target="http://www.detskeomalovanky.cz/wp-content/klaun_hlava2.gif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25676067"/>
              </p:ext>
            </p:extLst>
          </p:nvPr>
        </p:nvGraphicFramePr>
        <p:xfrm>
          <a:off x="1547664" y="1700808"/>
          <a:ext cx="7596336" cy="19812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070026"/>
                <a:gridCol w="552631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Název školy: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ZŠ a MŠ T. G. Masaryka Fulnek</a:t>
                      </a:r>
                      <a:endParaRPr lang="cs-CZ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Autor: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Mgr. Hana </a:t>
                      </a:r>
                      <a:r>
                        <a:rPr lang="cs-CZ" sz="2000" dirty="0" err="1" smtClean="0"/>
                        <a:t>Klimíčková</a:t>
                      </a:r>
                      <a:endParaRPr lang="cs-CZ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/>
                        <a:t>Název: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aseline="0" smtClean="0"/>
                        <a:t>VY_22_INOVACE_AJ.3.1-26</a:t>
                      </a:r>
                      <a:endParaRPr lang="cs-CZ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Téma: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Face</a:t>
                      </a:r>
                      <a:r>
                        <a:rPr lang="cs-CZ" sz="2000" baseline="0" dirty="0" smtClean="0"/>
                        <a:t> – </a:t>
                      </a:r>
                      <a:r>
                        <a:rPr lang="cs-CZ" sz="2000" baseline="0" dirty="0" err="1" smtClean="0"/>
                        <a:t>Funny</a:t>
                      </a:r>
                      <a:r>
                        <a:rPr lang="cs-CZ" sz="2000" baseline="0" dirty="0" smtClean="0"/>
                        <a:t> </a:t>
                      </a:r>
                      <a:r>
                        <a:rPr lang="cs-CZ" sz="2000" baseline="0" dirty="0" err="1" smtClean="0"/>
                        <a:t>Faces</a:t>
                      </a:r>
                      <a:r>
                        <a:rPr lang="cs-CZ" sz="2000" dirty="0" smtClean="0"/>
                        <a:t> (At </a:t>
                      </a:r>
                      <a:r>
                        <a:rPr lang="cs-CZ" sz="2000" dirty="0" err="1" smtClean="0"/>
                        <a:t>the</a:t>
                      </a:r>
                      <a:r>
                        <a:rPr lang="cs-CZ" sz="2000" dirty="0" smtClean="0"/>
                        <a:t> </a:t>
                      </a:r>
                      <a:r>
                        <a:rPr lang="cs-CZ" sz="2000" dirty="0" err="1" smtClean="0"/>
                        <a:t>circus</a:t>
                      </a:r>
                      <a:r>
                        <a:rPr lang="cs-CZ" sz="2000" smtClean="0"/>
                        <a:t>)</a:t>
                      </a:r>
                      <a:endParaRPr lang="cs-CZ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Číslo projektu: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CZ.1.07/1.4.00/21.0903</a:t>
                      </a:r>
                      <a:endParaRPr lang="cs-CZ" sz="200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6343" y="4293096"/>
            <a:ext cx="5407025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50991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0"/>
            <a:ext cx="8229600" cy="68580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2000" b="1" dirty="0"/>
              <a:t>Autor</a:t>
            </a:r>
            <a:r>
              <a:rPr lang="cs-CZ" sz="2000" dirty="0"/>
              <a:t>:			Mgr. Hana </a:t>
            </a:r>
            <a:r>
              <a:rPr lang="cs-CZ" sz="2000" dirty="0" err="1"/>
              <a:t>Klimíčková</a:t>
            </a:r>
            <a:endParaRPr lang="cs-CZ" sz="2000" dirty="0"/>
          </a:p>
          <a:p>
            <a:pPr marL="0" indent="0">
              <a:buNone/>
            </a:pPr>
            <a:r>
              <a:rPr lang="cs-CZ" sz="2000" b="1" dirty="0"/>
              <a:t>Datum</a:t>
            </a:r>
            <a:r>
              <a:rPr lang="cs-CZ" sz="2000" dirty="0"/>
              <a:t> </a:t>
            </a:r>
            <a:r>
              <a:rPr lang="cs-CZ" sz="2000" b="1" dirty="0"/>
              <a:t>vytvoření</a:t>
            </a:r>
            <a:r>
              <a:rPr lang="cs-CZ" sz="2000" dirty="0"/>
              <a:t>:	</a:t>
            </a:r>
            <a:r>
              <a:rPr lang="cs-CZ" sz="2000" dirty="0" smtClean="0"/>
              <a:t>březen 2012</a:t>
            </a:r>
            <a:endParaRPr lang="cs-CZ" sz="2000" dirty="0"/>
          </a:p>
          <a:p>
            <a:pPr marL="0" indent="0">
              <a:buNone/>
            </a:pPr>
            <a:r>
              <a:rPr lang="cs-CZ" sz="2000" b="1" dirty="0"/>
              <a:t>Ročník</a:t>
            </a:r>
            <a:r>
              <a:rPr lang="cs-CZ" sz="2000" dirty="0"/>
              <a:t>:			</a:t>
            </a:r>
            <a:r>
              <a:rPr lang="cs-CZ" sz="2000" dirty="0" smtClean="0"/>
              <a:t>3. </a:t>
            </a:r>
            <a:r>
              <a:rPr lang="cs-CZ" sz="2000" dirty="0"/>
              <a:t>(1. stupeň, 1 období)</a:t>
            </a:r>
          </a:p>
          <a:p>
            <a:pPr marL="0" indent="0">
              <a:buNone/>
            </a:pPr>
            <a:r>
              <a:rPr lang="cs-CZ" sz="2000" b="1" dirty="0"/>
              <a:t>Vzdělávací</a:t>
            </a:r>
            <a:r>
              <a:rPr lang="cs-CZ" sz="2000" dirty="0"/>
              <a:t> </a:t>
            </a:r>
            <a:r>
              <a:rPr lang="cs-CZ" sz="2000" b="1" dirty="0"/>
              <a:t>oblast</a:t>
            </a:r>
            <a:r>
              <a:rPr lang="cs-CZ" sz="2000" dirty="0"/>
              <a:t>:	Jazyk a jazyková komunikace, cizí jazyk, </a:t>
            </a:r>
            <a:r>
              <a:rPr lang="cs-CZ" sz="2000" dirty="0" smtClean="0"/>
              <a:t>angličtina</a:t>
            </a:r>
          </a:p>
          <a:p>
            <a:pPr marL="0" indent="0">
              <a:buNone/>
            </a:pPr>
            <a:r>
              <a:rPr lang="cs-CZ" sz="2000" dirty="0"/>
              <a:t>	</a:t>
            </a:r>
            <a:r>
              <a:rPr lang="cs-CZ" sz="2000" dirty="0" smtClean="0"/>
              <a:t>		Face – </a:t>
            </a:r>
            <a:r>
              <a:rPr lang="cs-CZ" sz="2000" dirty="0" err="1" smtClean="0"/>
              <a:t>Fanny</a:t>
            </a:r>
            <a:r>
              <a:rPr lang="cs-CZ" sz="2000" dirty="0" smtClean="0"/>
              <a:t> </a:t>
            </a:r>
            <a:r>
              <a:rPr lang="cs-CZ" sz="2000" dirty="0" err="1" smtClean="0"/>
              <a:t>Faces</a:t>
            </a:r>
            <a:r>
              <a:rPr lang="cs-CZ" sz="2000" dirty="0" smtClean="0"/>
              <a:t> – At </a:t>
            </a:r>
            <a:r>
              <a:rPr lang="cs-CZ" sz="2000" dirty="0" err="1" smtClean="0"/>
              <a:t>the</a:t>
            </a:r>
            <a:r>
              <a:rPr lang="cs-CZ" sz="2000" dirty="0" smtClean="0"/>
              <a:t> </a:t>
            </a:r>
            <a:r>
              <a:rPr lang="cs-CZ" sz="2000" dirty="0" err="1" smtClean="0"/>
              <a:t>circus</a:t>
            </a:r>
            <a:endParaRPr lang="cs-CZ" sz="2000" dirty="0" smtClean="0"/>
          </a:p>
          <a:p>
            <a:pPr marL="0" indent="0">
              <a:buNone/>
            </a:pPr>
            <a:r>
              <a:rPr lang="cs-CZ" sz="2000" b="1" dirty="0" smtClean="0"/>
              <a:t>Klíčová</a:t>
            </a:r>
            <a:r>
              <a:rPr lang="cs-CZ" sz="2000" dirty="0" smtClean="0"/>
              <a:t> </a:t>
            </a:r>
            <a:r>
              <a:rPr lang="cs-CZ" sz="2000" b="1" dirty="0" smtClean="0"/>
              <a:t>slova:</a:t>
            </a:r>
            <a:r>
              <a:rPr lang="cs-CZ" sz="2000" dirty="0" smtClean="0"/>
              <a:t>		face, </a:t>
            </a:r>
            <a:r>
              <a:rPr lang="cs-CZ" sz="2000" dirty="0" err="1" smtClean="0"/>
              <a:t>ear</a:t>
            </a:r>
            <a:r>
              <a:rPr lang="cs-CZ" sz="2000" dirty="0" smtClean="0"/>
              <a:t>, </a:t>
            </a:r>
            <a:r>
              <a:rPr lang="cs-CZ" sz="2000" dirty="0" err="1" smtClean="0"/>
              <a:t>eye</a:t>
            </a:r>
            <a:r>
              <a:rPr lang="cs-CZ" sz="2000" dirty="0" smtClean="0"/>
              <a:t>, nose, </a:t>
            </a:r>
            <a:r>
              <a:rPr lang="cs-CZ" sz="2000" dirty="0" err="1" smtClean="0"/>
              <a:t>mouth</a:t>
            </a:r>
            <a:r>
              <a:rPr lang="cs-CZ" sz="2000" dirty="0" smtClean="0"/>
              <a:t>, </a:t>
            </a:r>
            <a:r>
              <a:rPr lang="cs-CZ" sz="2000" dirty="0" err="1" smtClean="0"/>
              <a:t>hair</a:t>
            </a:r>
            <a:r>
              <a:rPr lang="cs-CZ" sz="2000" dirty="0" smtClean="0"/>
              <a:t>, </a:t>
            </a:r>
            <a:r>
              <a:rPr lang="cs-CZ" sz="2000" dirty="0" err="1" smtClean="0"/>
              <a:t>clown</a:t>
            </a:r>
            <a:r>
              <a:rPr lang="cs-CZ" sz="2000" dirty="0" smtClean="0"/>
              <a:t>, </a:t>
            </a:r>
            <a:r>
              <a:rPr lang="cs-CZ" sz="2000" dirty="0" err="1" smtClean="0"/>
              <a:t>circus</a:t>
            </a:r>
            <a:endParaRPr lang="cs-CZ" sz="2000" b="1" dirty="0" smtClean="0"/>
          </a:p>
          <a:p>
            <a:pPr marL="0" indent="0">
              <a:buNone/>
            </a:pPr>
            <a:r>
              <a:rPr lang="cs-CZ" sz="2000" b="1" dirty="0" smtClean="0"/>
              <a:t>Anotace</a:t>
            </a:r>
            <a:r>
              <a:rPr lang="cs-CZ" sz="2000" dirty="0" smtClean="0"/>
              <a:t>:</a:t>
            </a:r>
          </a:p>
          <a:p>
            <a:pPr marL="0" indent="0">
              <a:buNone/>
            </a:pPr>
            <a:r>
              <a:rPr lang="cs-CZ" sz="2000" dirty="0" smtClean="0"/>
              <a:t>Prezentace slovní zásoby „Face“. Jedná se o prezentaci a procvičování slovní zásoby z oblasti „tělo – obličej“. Pro prezentaci slovíček je použit obličej klauna.</a:t>
            </a:r>
          </a:p>
          <a:p>
            <a:pPr marL="0" indent="0">
              <a:buNone/>
            </a:pPr>
            <a:r>
              <a:rPr lang="cs-CZ" sz="2000" b="1" dirty="0" smtClean="0"/>
              <a:t>Metodický list:</a:t>
            </a:r>
          </a:p>
          <a:p>
            <a:pPr marL="0" indent="0">
              <a:buNone/>
            </a:pPr>
            <a:r>
              <a:rPr lang="cs-CZ" sz="2000" dirty="0" smtClean="0"/>
              <a:t>Snímek 4,5: Povídání o tom, co všechno můžeme vidět v cirkusu. Opakování slovní zásoby „</a:t>
            </a:r>
            <a:r>
              <a:rPr lang="cs-CZ" sz="2000" dirty="0" err="1" smtClean="0"/>
              <a:t>animals</a:t>
            </a:r>
            <a:r>
              <a:rPr lang="cs-CZ" sz="2000" dirty="0" smtClean="0"/>
              <a:t>“. Opakování fráze „</a:t>
            </a:r>
            <a:r>
              <a:rPr lang="cs-CZ" sz="2000" dirty="0" err="1" smtClean="0"/>
              <a:t>What´s</a:t>
            </a:r>
            <a:r>
              <a:rPr lang="cs-CZ" sz="2000" dirty="0" smtClean="0"/>
              <a:t> </a:t>
            </a:r>
            <a:r>
              <a:rPr lang="cs-CZ" sz="2000" dirty="0" err="1" smtClean="0"/>
              <a:t>your</a:t>
            </a:r>
            <a:r>
              <a:rPr lang="cs-CZ" sz="2000" dirty="0" smtClean="0"/>
              <a:t> </a:t>
            </a:r>
            <a:r>
              <a:rPr lang="cs-CZ" sz="2000" dirty="0" err="1" smtClean="0"/>
              <a:t>name</a:t>
            </a:r>
            <a:r>
              <a:rPr lang="cs-CZ" sz="2000" dirty="0" smtClean="0"/>
              <a:t>? My </a:t>
            </a:r>
            <a:r>
              <a:rPr lang="cs-CZ" sz="2000" dirty="0" err="1" smtClean="0"/>
              <a:t>name´s</a:t>
            </a:r>
            <a:r>
              <a:rPr lang="cs-CZ" sz="2000" dirty="0" smtClean="0"/>
              <a:t> …“.</a:t>
            </a:r>
          </a:p>
          <a:p>
            <a:pPr marL="0" indent="0">
              <a:buNone/>
            </a:pPr>
            <a:r>
              <a:rPr lang="cs-CZ" sz="2000" dirty="0" smtClean="0"/>
              <a:t>Snímek 6: Prezentace  slovní zásoby - částí obličeje.</a:t>
            </a:r>
          </a:p>
          <a:p>
            <a:pPr marL="0" indent="0">
              <a:buNone/>
            </a:pPr>
            <a:r>
              <a:rPr lang="cs-CZ" sz="2000" dirty="0" smtClean="0"/>
              <a:t>Snímek 7: Hra „ </a:t>
            </a:r>
            <a:r>
              <a:rPr lang="cs-CZ" sz="2000" dirty="0" err="1" smtClean="0"/>
              <a:t>The</a:t>
            </a:r>
            <a:r>
              <a:rPr lang="cs-CZ" sz="2000" dirty="0" smtClean="0"/>
              <a:t> </a:t>
            </a:r>
            <a:r>
              <a:rPr lang="cs-CZ" sz="2000" dirty="0" err="1" smtClean="0"/>
              <a:t>Clown</a:t>
            </a:r>
            <a:r>
              <a:rPr lang="cs-CZ" sz="2000" dirty="0" smtClean="0"/>
              <a:t> </a:t>
            </a:r>
            <a:r>
              <a:rPr lang="cs-CZ" sz="2000" dirty="0" err="1" smtClean="0"/>
              <a:t>says</a:t>
            </a:r>
            <a:r>
              <a:rPr lang="cs-CZ" sz="2000" dirty="0" smtClean="0"/>
              <a:t>“ – obdoba „Simon </a:t>
            </a:r>
            <a:r>
              <a:rPr lang="cs-CZ" sz="2000" dirty="0" err="1" smtClean="0"/>
              <a:t>says</a:t>
            </a:r>
            <a:r>
              <a:rPr lang="cs-CZ" sz="2000" dirty="0" smtClean="0"/>
              <a:t>“. Žáci se </a:t>
            </a:r>
            <a:r>
              <a:rPr lang="cs-CZ" sz="2000" dirty="0" err="1" smtClean="0"/>
              <a:t>dotýtají</a:t>
            </a:r>
            <a:r>
              <a:rPr lang="cs-CZ" sz="2000" dirty="0" smtClean="0"/>
              <a:t> částí těla, pokud učitel řekne před povelem „</a:t>
            </a:r>
            <a:r>
              <a:rPr lang="cs-CZ" sz="2000" dirty="0" err="1" smtClean="0"/>
              <a:t>Touch</a:t>
            </a:r>
            <a:r>
              <a:rPr lang="cs-CZ" sz="2000" dirty="0" smtClean="0"/>
              <a:t> </a:t>
            </a:r>
            <a:r>
              <a:rPr lang="cs-CZ" sz="2000" dirty="0" err="1" smtClean="0"/>
              <a:t>your</a:t>
            </a:r>
            <a:r>
              <a:rPr lang="cs-CZ" sz="2000" dirty="0" smtClean="0"/>
              <a:t> …“ ještě i povel „</a:t>
            </a:r>
            <a:r>
              <a:rPr lang="cs-CZ" sz="2000" dirty="0" err="1" smtClean="0"/>
              <a:t>The</a:t>
            </a:r>
            <a:r>
              <a:rPr lang="cs-CZ" sz="2000" dirty="0" smtClean="0"/>
              <a:t> </a:t>
            </a:r>
            <a:r>
              <a:rPr lang="cs-CZ" sz="2000" dirty="0" err="1" smtClean="0"/>
              <a:t>clown</a:t>
            </a:r>
            <a:r>
              <a:rPr lang="cs-CZ" sz="2000" dirty="0" smtClean="0"/>
              <a:t> </a:t>
            </a:r>
            <a:r>
              <a:rPr lang="cs-CZ" sz="2000" dirty="0" err="1" smtClean="0"/>
              <a:t>says</a:t>
            </a:r>
            <a:r>
              <a:rPr lang="cs-CZ" sz="2000" dirty="0" smtClean="0"/>
              <a:t>.“.</a:t>
            </a:r>
          </a:p>
          <a:p>
            <a:pPr marL="0" indent="0">
              <a:buNone/>
            </a:pPr>
            <a:r>
              <a:rPr lang="cs-CZ" sz="2000" dirty="0" smtClean="0"/>
              <a:t>Snímek 8-11: procvičování </a:t>
            </a:r>
            <a:r>
              <a:rPr lang="cs-CZ" sz="2000" dirty="0" err="1" smtClean="0"/>
              <a:t>spellingu</a:t>
            </a:r>
            <a:r>
              <a:rPr lang="cs-CZ" sz="2000" dirty="0" smtClean="0"/>
              <a:t> slov daného tématu.</a:t>
            </a:r>
          </a:p>
          <a:p>
            <a:pPr marL="0" indent="0">
              <a:buNone/>
            </a:pPr>
            <a:r>
              <a:rPr lang="cs-CZ" sz="2000" dirty="0" err="1" smtClean="0"/>
              <a:t>Pozn</a:t>
            </a:r>
            <a:r>
              <a:rPr lang="cs-CZ" sz="2000" dirty="0" smtClean="0"/>
              <a:t>: Snímky 8,9 jsou černobílé, aby je bylo možné využít pro barevný diktát.</a:t>
            </a:r>
            <a:endParaRPr lang="cs-CZ" sz="2000" dirty="0"/>
          </a:p>
          <a:p>
            <a:pPr marL="0" indent="0">
              <a:buNone/>
            </a:pPr>
            <a:r>
              <a:rPr lang="cs-CZ" sz="2000" dirty="0"/>
              <a:t>		</a:t>
            </a:r>
          </a:p>
          <a:p>
            <a:pPr marL="0" indent="0">
              <a:buNone/>
            </a:pPr>
            <a:r>
              <a:rPr lang="cs-CZ" sz="2000" dirty="0" smtClean="0"/>
              <a:t>	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3280777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AT THE CIRCUS</a:t>
            </a:r>
            <a:endParaRPr lang="cs-CZ" dirty="0"/>
          </a:p>
        </p:txBody>
      </p:sp>
      <p:pic>
        <p:nvPicPr>
          <p:cNvPr id="4" name="Picture 2">
            <a:hlinkClick r:id="rId2"/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699" y="1777082"/>
            <a:ext cx="8234602" cy="41721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28995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C:\Users\Hanka\AppData\Local\Microsoft\Windows\Temporary Internet Files\Content.IE5\D1MTS91H\MC90028029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059" y="959211"/>
            <a:ext cx="2135005" cy="1984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Hanka\AppData\Local\Microsoft\Windows\Temporary Internet Files\Content.IE5\QDMPDVOP\MC90025112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7728" y="836712"/>
            <a:ext cx="1520272" cy="22294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Hanka\AppData\Local\Microsoft\Windows\Temporary Internet Files\Content.IE5\XIGLRO2O\MC900234287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1400" y="3066155"/>
            <a:ext cx="2255833" cy="20147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Hanka\AppData\Local\Microsoft\Windows\Temporary Internet Files\Content.IE5\OSSLNDJ1\MC900290866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526" y="5062961"/>
            <a:ext cx="2022122" cy="18732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:\Users\Hanka\AppData\Local\Microsoft\Windows\Temporary Internet Files\Content.IE5\OSSLNDJ1\MC900234280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0354" y="1628834"/>
            <a:ext cx="1934424" cy="2832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9" name="Picture 1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7762" y="1856234"/>
            <a:ext cx="2128477" cy="3145532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2" name="Picture 18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4607696"/>
            <a:ext cx="2417319" cy="22503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5" name="Picture 21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5984" y="2926932"/>
            <a:ext cx="1197417" cy="20748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7" name="Picture 23" descr="C:\Users\Hanka\AppData\Local\Microsoft\Windows\Temporary Internet Files\Content.IE5\D1MTS91H\MC900280958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976" y="4635374"/>
            <a:ext cx="2174341" cy="2222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9" name="Picture 25" descr="C:\Users\Hanka\AppData\Local\Microsoft\Windows\Temporary Internet Files\Content.IE5\OSSLNDJ1\MP900446594[1]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7648" y="4908294"/>
            <a:ext cx="1685408" cy="21825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" name="Nadpis 1"/>
          <p:cNvSpPr txBox="1">
            <a:spLocks/>
          </p:cNvSpPr>
          <p:nvPr/>
        </p:nvSpPr>
        <p:spPr>
          <a:xfrm>
            <a:off x="0" y="-2588"/>
            <a:ext cx="9114778" cy="69528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2800" dirty="0" err="1" smtClean="0"/>
              <a:t>What</a:t>
            </a:r>
            <a:r>
              <a:rPr lang="cs-CZ" sz="2800" dirty="0" smtClean="0"/>
              <a:t> </a:t>
            </a:r>
            <a:r>
              <a:rPr lang="cs-CZ" sz="2800" dirty="0" err="1" smtClean="0"/>
              <a:t>can</a:t>
            </a:r>
            <a:r>
              <a:rPr lang="cs-CZ" sz="2800" dirty="0" smtClean="0"/>
              <a:t> </a:t>
            </a:r>
            <a:r>
              <a:rPr lang="cs-CZ" sz="2800" dirty="0" err="1" smtClean="0"/>
              <a:t>you</a:t>
            </a:r>
            <a:r>
              <a:rPr lang="cs-CZ" sz="2800" dirty="0" smtClean="0"/>
              <a:t> </a:t>
            </a:r>
            <a:r>
              <a:rPr lang="cs-CZ" sz="2800" dirty="0" err="1" smtClean="0"/>
              <a:t>see</a:t>
            </a:r>
            <a:r>
              <a:rPr lang="cs-CZ" sz="2800" dirty="0" smtClean="0"/>
              <a:t> </a:t>
            </a:r>
            <a:r>
              <a:rPr lang="cs-CZ" sz="2800" dirty="0" err="1" smtClean="0"/>
              <a:t>at</a:t>
            </a:r>
            <a:r>
              <a:rPr lang="cs-CZ" sz="2800" dirty="0" smtClean="0"/>
              <a:t> </a:t>
            </a:r>
            <a:r>
              <a:rPr lang="cs-CZ" sz="2800" dirty="0" err="1" smtClean="0"/>
              <a:t>the</a:t>
            </a:r>
            <a:r>
              <a:rPr lang="cs-CZ" sz="2800" dirty="0" smtClean="0"/>
              <a:t> </a:t>
            </a:r>
            <a:r>
              <a:rPr lang="cs-CZ" sz="2800" dirty="0" err="1" smtClean="0"/>
              <a:t>circus</a:t>
            </a:r>
            <a:r>
              <a:rPr lang="cs-CZ" sz="2800" dirty="0" smtClean="0"/>
              <a:t>? (Co můžete vidět v cirkusu?)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194987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Hanka\Pictures\3třída\klaunbarevný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2812" y="1041886"/>
            <a:ext cx="3938376" cy="52223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Nadpis 1"/>
          <p:cNvSpPr txBox="1">
            <a:spLocks/>
          </p:cNvSpPr>
          <p:nvPr/>
        </p:nvSpPr>
        <p:spPr>
          <a:xfrm>
            <a:off x="457200" y="-2588"/>
            <a:ext cx="8229600" cy="6952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2800" dirty="0" err="1" smtClean="0"/>
              <a:t>What</a:t>
            </a:r>
            <a:r>
              <a:rPr lang="cs-CZ" sz="2800" dirty="0" smtClean="0"/>
              <a:t> </a:t>
            </a:r>
            <a:r>
              <a:rPr lang="cs-CZ" sz="2800" dirty="0" err="1" smtClean="0"/>
              <a:t>can</a:t>
            </a:r>
            <a:r>
              <a:rPr lang="cs-CZ" sz="2800" dirty="0" smtClean="0"/>
              <a:t> </a:t>
            </a:r>
            <a:r>
              <a:rPr lang="cs-CZ" sz="2800" dirty="0" err="1" smtClean="0"/>
              <a:t>you</a:t>
            </a:r>
            <a:r>
              <a:rPr lang="cs-CZ" sz="2800" dirty="0" smtClean="0"/>
              <a:t> </a:t>
            </a:r>
            <a:r>
              <a:rPr lang="cs-CZ" sz="2800" dirty="0" err="1" smtClean="0"/>
              <a:t>see</a:t>
            </a:r>
            <a:r>
              <a:rPr lang="cs-CZ" sz="2800" dirty="0" smtClean="0"/>
              <a:t> </a:t>
            </a:r>
            <a:r>
              <a:rPr lang="cs-CZ" sz="2800" dirty="0" err="1" smtClean="0"/>
              <a:t>at</a:t>
            </a:r>
            <a:r>
              <a:rPr lang="cs-CZ" sz="2800" dirty="0" smtClean="0"/>
              <a:t> </a:t>
            </a:r>
            <a:r>
              <a:rPr lang="cs-CZ" sz="2800" dirty="0" err="1" smtClean="0"/>
              <a:t>the</a:t>
            </a:r>
            <a:r>
              <a:rPr lang="cs-CZ" sz="2800" dirty="0" smtClean="0"/>
              <a:t> </a:t>
            </a:r>
            <a:r>
              <a:rPr lang="cs-CZ" sz="2800" dirty="0" err="1" smtClean="0"/>
              <a:t>circus</a:t>
            </a:r>
            <a:r>
              <a:rPr lang="cs-CZ" sz="2800" dirty="0" smtClean="0"/>
              <a:t>?</a:t>
            </a:r>
            <a:endParaRPr lang="cs-CZ" sz="2800" dirty="0"/>
          </a:p>
        </p:txBody>
      </p:sp>
      <p:sp>
        <p:nvSpPr>
          <p:cNvPr id="3080" name="TextovéPole 3079"/>
          <p:cNvSpPr txBox="1"/>
          <p:nvPr/>
        </p:nvSpPr>
        <p:spPr>
          <a:xfrm>
            <a:off x="3576920" y="657165"/>
            <a:ext cx="199016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>
                <a:solidFill>
                  <a:srgbClr val="00B050"/>
                </a:solidFill>
              </a:rPr>
              <a:t>a</a:t>
            </a:r>
            <a:r>
              <a:rPr lang="cs-CZ" sz="4400" b="1" dirty="0" smtClean="0">
                <a:solidFill>
                  <a:srgbClr val="00B050"/>
                </a:solidFill>
              </a:rPr>
              <a:t> </a:t>
            </a:r>
            <a:r>
              <a:rPr lang="cs-CZ" sz="4400" b="1" dirty="0" err="1" smtClean="0">
                <a:solidFill>
                  <a:srgbClr val="00B050"/>
                </a:solidFill>
              </a:rPr>
              <a:t>clown</a:t>
            </a:r>
            <a:endParaRPr lang="cs-CZ" sz="4400" b="1" dirty="0">
              <a:solidFill>
                <a:srgbClr val="00B05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582624" y="5852591"/>
            <a:ext cx="597875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/>
              <a:t>Hello! My </a:t>
            </a:r>
            <a:r>
              <a:rPr lang="cs-CZ" sz="4400" dirty="0" err="1" smtClean="0"/>
              <a:t>name’s</a:t>
            </a:r>
            <a:r>
              <a:rPr lang="cs-CZ" sz="4400" dirty="0" smtClean="0"/>
              <a:t> </a:t>
            </a:r>
            <a:r>
              <a:rPr lang="cs-CZ" sz="4400" dirty="0" err="1" smtClean="0"/>
              <a:t>Momo</a:t>
            </a:r>
            <a:r>
              <a:rPr lang="cs-CZ" sz="4400" dirty="0" smtClean="0"/>
              <a:t>.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32862914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80" grpId="0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Hanka\Pictures\3třída\klaunbarevný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6065" y="1041886"/>
            <a:ext cx="4386119" cy="58161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6" name="Přímá spojnice 15"/>
          <p:cNvCxnSpPr/>
          <p:nvPr/>
        </p:nvCxnSpPr>
        <p:spPr>
          <a:xfrm flipV="1">
            <a:off x="5652120" y="2420888"/>
            <a:ext cx="1512168" cy="100811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18"/>
          <p:cNvCxnSpPr/>
          <p:nvPr/>
        </p:nvCxnSpPr>
        <p:spPr>
          <a:xfrm>
            <a:off x="5652120" y="3949943"/>
            <a:ext cx="1728192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20"/>
          <p:cNvCxnSpPr/>
          <p:nvPr/>
        </p:nvCxnSpPr>
        <p:spPr>
          <a:xfrm>
            <a:off x="4716016" y="4869160"/>
            <a:ext cx="2304256" cy="10801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22"/>
          <p:cNvCxnSpPr/>
          <p:nvPr/>
        </p:nvCxnSpPr>
        <p:spPr>
          <a:xfrm flipH="1" flipV="1">
            <a:off x="1979712" y="2780928"/>
            <a:ext cx="2304256" cy="86409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nice 24"/>
          <p:cNvCxnSpPr/>
          <p:nvPr/>
        </p:nvCxnSpPr>
        <p:spPr>
          <a:xfrm flipV="1">
            <a:off x="1547664" y="4221088"/>
            <a:ext cx="3024336" cy="936104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Přímá spojnice 29"/>
          <p:cNvCxnSpPr/>
          <p:nvPr/>
        </p:nvCxnSpPr>
        <p:spPr>
          <a:xfrm flipH="1">
            <a:off x="1547664" y="4149080"/>
            <a:ext cx="2232248" cy="7661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81" name="TextovéPole 3080"/>
          <p:cNvSpPr txBox="1"/>
          <p:nvPr/>
        </p:nvSpPr>
        <p:spPr>
          <a:xfrm>
            <a:off x="7198777" y="1951500"/>
            <a:ext cx="107914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err="1" smtClean="0"/>
              <a:t>hair</a:t>
            </a:r>
            <a:endParaRPr lang="cs-CZ" sz="4400" dirty="0"/>
          </a:p>
        </p:txBody>
      </p:sp>
      <p:sp>
        <p:nvSpPr>
          <p:cNvPr id="3082" name="TextovéPole 3081"/>
          <p:cNvSpPr txBox="1"/>
          <p:nvPr/>
        </p:nvSpPr>
        <p:spPr>
          <a:xfrm>
            <a:off x="7407580" y="3456251"/>
            <a:ext cx="93326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err="1" smtClean="0"/>
              <a:t>ear</a:t>
            </a:r>
            <a:endParaRPr lang="cs-CZ" sz="4400" dirty="0"/>
          </a:p>
        </p:txBody>
      </p:sp>
      <p:sp>
        <p:nvSpPr>
          <p:cNvPr id="43" name="TextovéPole 42"/>
          <p:cNvSpPr txBox="1"/>
          <p:nvPr/>
        </p:nvSpPr>
        <p:spPr>
          <a:xfrm>
            <a:off x="7056802" y="4538445"/>
            <a:ext cx="171553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err="1" smtClean="0"/>
              <a:t>mouth</a:t>
            </a:r>
            <a:endParaRPr lang="cs-CZ" sz="4400" dirty="0"/>
          </a:p>
        </p:txBody>
      </p:sp>
      <p:sp>
        <p:nvSpPr>
          <p:cNvPr id="44" name="TextovéPole 43"/>
          <p:cNvSpPr txBox="1"/>
          <p:nvPr/>
        </p:nvSpPr>
        <p:spPr>
          <a:xfrm>
            <a:off x="965598" y="2330414"/>
            <a:ext cx="99014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err="1" smtClean="0"/>
              <a:t>eye</a:t>
            </a:r>
            <a:endParaRPr lang="cs-CZ" sz="4400" dirty="0"/>
          </a:p>
        </p:txBody>
      </p:sp>
      <p:sp>
        <p:nvSpPr>
          <p:cNvPr id="45" name="TextovéPole 44"/>
          <p:cNvSpPr txBox="1"/>
          <p:nvPr/>
        </p:nvSpPr>
        <p:spPr>
          <a:xfrm>
            <a:off x="325230" y="3836367"/>
            <a:ext cx="113543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/>
              <a:t>face</a:t>
            </a:r>
            <a:endParaRPr lang="cs-CZ" sz="4400" dirty="0"/>
          </a:p>
        </p:txBody>
      </p:sp>
      <p:sp>
        <p:nvSpPr>
          <p:cNvPr id="46" name="TextovéPole 45"/>
          <p:cNvSpPr txBox="1"/>
          <p:nvPr/>
        </p:nvSpPr>
        <p:spPr>
          <a:xfrm>
            <a:off x="279267" y="4772471"/>
            <a:ext cx="128112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/>
              <a:t>nose</a:t>
            </a:r>
            <a:endParaRPr lang="cs-CZ" sz="4400" dirty="0"/>
          </a:p>
        </p:txBody>
      </p:sp>
      <p:sp>
        <p:nvSpPr>
          <p:cNvPr id="49" name="Nadpis 1"/>
          <p:cNvSpPr txBox="1">
            <a:spLocks/>
          </p:cNvSpPr>
          <p:nvPr/>
        </p:nvSpPr>
        <p:spPr>
          <a:xfrm>
            <a:off x="0" y="-2588"/>
            <a:ext cx="9144000" cy="69528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3200" dirty="0" err="1" smtClean="0"/>
              <a:t>Parts</a:t>
            </a:r>
            <a:r>
              <a:rPr lang="cs-CZ" sz="3200" dirty="0" smtClean="0"/>
              <a:t> </a:t>
            </a:r>
            <a:r>
              <a:rPr lang="cs-CZ" sz="3200" dirty="0" err="1" smtClean="0"/>
              <a:t>of</a:t>
            </a:r>
            <a:r>
              <a:rPr lang="cs-CZ" sz="3200" dirty="0" smtClean="0"/>
              <a:t> </a:t>
            </a:r>
            <a:r>
              <a:rPr lang="cs-CZ" sz="3200" dirty="0" err="1" smtClean="0"/>
              <a:t>the</a:t>
            </a:r>
            <a:r>
              <a:rPr lang="cs-CZ" sz="3200" dirty="0" smtClean="0"/>
              <a:t> </a:t>
            </a:r>
            <a:r>
              <a:rPr lang="cs-CZ" sz="3200" dirty="0" err="1" smtClean="0"/>
              <a:t>clownʼs</a:t>
            </a:r>
            <a:r>
              <a:rPr lang="cs-CZ" sz="3200" dirty="0" smtClean="0"/>
              <a:t> face. (Části klaunova obličeje.)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14067205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81" grpId="0"/>
      <p:bldP spid="3082" grpId="0"/>
      <p:bldP spid="43" grpId="0"/>
      <p:bldP spid="44" grpId="0"/>
      <p:bldP spid="45" grpId="0"/>
      <p:bldP spid="4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1"/>
          <p:cNvSpPr txBox="1">
            <a:spLocks/>
          </p:cNvSpPr>
          <p:nvPr/>
        </p:nvSpPr>
        <p:spPr>
          <a:xfrm>
            <a:off x="457200" y="-2588"/>
            <a:ext cx="8229600" cy="6952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dirty="0" smtClean="0"/>
              <a:t>Game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0" y="726919"/>
            <a:ext cx="7870809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Play </a:t>
            </a:r>
            <a:r>
              <a:rPr lang="cs-CZ" sz="2800" dirty="0" err="1" smtClean="0"/>
              <a:t>the</a:t>
            </a:r>
            <a:r>
              <a:rPr lang="cs-CZ" sz="2800" dirty="0" smtClean="0"/>
              <a:t> game. (Zahraj si hru.) </a:t>
            </a:r>
          </a:p>
          <a:p>
            <a:endParaRPr lang="cs-CZ" sz="2800" dirty="0" smtClean="0"/>
          </a:p>
          <a:p>
            <a:r>
              <a:rPr lang="cs-CZ" sz="4000" dirty="0" err="1" smtClean="0"/>
              <a:t>The</a:t>
            </a:r>
            <a:r>
              <a:rPr lang="cs-CZ" sz="4000" dirty="0" smtClean="0"/>
              <a:t> </a:t>
            </a:r>
            <a:r>
              <a:rPr lang="cs-CZ" sz="4000" dirty="0" err="1" smtClean="0"/>
              <a:t>Clown</a:t>
            </a:r>
            <a:r>
              <a:rPr lang="cs-CZ" sz="4000" dirty="0" smtClean="0"/>
              <a:t> </a:t>
            </a:r>
            <a:r>
              <a:rPr lang="cs-CZ" sz="4000" dirty="0" err="1" smtClean="0"/>
              <a:t>says</a:t>
            </a:r>
            <a:r>
              <a:rPr lang="cs-CZ" sz="4000" dirty="0" smtClean="0"/>
              <a:t>: </a:t>
            </a:r>
            <a:r>
              <a:rPr lang="cs-CZ" sz="4000" dirty="0" smtClean="0">
                <a:solidFill>
                  <a:srgbClr val="FF0000"/>
                </a:solidFill>
              </a:rPr>
              <a:t>„</a:t>
            </a:r>
            <a:r>
              <a:rPr lang="cs-CZ" sz="4000" dirty="0" err="1" smtClean="0">
                <a:solidFill>
                  <a:srgbClr val="FF0000"/>
                </a:solidFill>
              </a:rPr>
              <a:t>Touch</a:t>
            </a:r>
            <a:r>
              <a:rPr lang="cs-CZ" sz="4000" dirty="0" smtClean="0">
                <a:solidFill>
                  <a:srgbClr val="FF0000"/>
                </a:solidFill>
              </a:rPr>
              <a:t> </a:t>
            </a:r>
            <a:r>
              <a:rPr lang="cs-CZ" sz="4000" dirty="0" err="1" smtClean="0">
                <a:solidFill>
                  <a:srgbClr val="FF0000"/>
                </a:solidFill>
              </a:rPr>
              <a:t>your</a:t>
            </a:r>
            <a:r>
              <a:rPr lang="cs-CZ" sz="4000" dirty="0" smtClean="0">
                <a:solidFill>
                  <a:srgbClr val="FF0000"/>
                </a:solidFill>
              </a:rPr>
              <a:t> nose,…“</a:t>
            </a:r>
            <a:endParaRPr lang="cs-CZ" sz="4000" dirty="0">
              <a:solidFill>
                <a:srgbClr val="FF0000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2482343"/>
            <a:ext cx="2443441" cy="43651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 descr="C:\Users\Hanka\AppData\Local\Microsoft\Windows\Temporary Internet Files\Content.IE5\QDMPDVOP\MC90023215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2732826"/>
            <a:ext cx="2152322" cy="4156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45315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160" b="7694"/>
          <a:stretch/>
        </p:blipFill>
        <p:spPr bwMode="auto">
          <a:xfrm>
            <a:off x="179512" y="709107"/>
            <a:ext cx="5469215" cy="59574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Nadpis 1"/>
          <p:cNvSpPr txBox="1">
            <a:spLocks/>
          </p:cNvSpPr>
          <p:nvPr/>
        </p:nvSpPr>
        <p:spPr>
          <a:xfrm>
            <a:off x="0" y="13823"/>
            <a:ext cx="9144000" cy="69528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2400" dirty="0" err="1" smtClean="0"/>
              <a:t>Match</a:t>
            </a:r>
            <a:r>
              <a:rPr lang="cs-CZ" sz="2400" dirty="0" smtClean="0"/>
              <a:t> </a:t>
            </a:r>
            <a:r>
              <a:rPr lang="cs-CZ" sz="2400" dirty="0" err="1" smtClean="0"/>
              <a:t>the</a:t>
            </a:r>
            <a:r>
              <a:rPr lang="cs-CZ" sz="2400" dirty="0" smtClean="0"/>
              <a:t> </a:t>
            </a:r>
            <a:r>
              <a:rPr lang="cs-CZ" sz="2400" dirty="0" err="1" smtClean="0"/>
              <a:t>words</a:t>
            </a:r>
            <a:r>
              <a:rPr lang="cs-CZ" sz="2400" dirty="0" smtClean="0"/>
              <a:t> </a:t>
            </a:r>
            <a:r>
              <a:rPr lang="cs-CZ" sz="2400" dirty="0" err="1" smtClean="0"/>
              <a:t>with</a:t>
            </a:r>
            <a:r>
              <a:rPr lang="cs-CZ" sz="2400" dirty="0" smtClean="0"/>
              <a:t> </a:t>
            </a:r>
            <a:r>
              <a:rPr lang="cs-CZ" sz="2400" dirty="0" err="1" smtClean="0"/>
              <a:t>the</a:t>
            </a:r>
            <a:r>
              <a:rPr lang="cs-CZ" sz="2400" dirty="0" smtClean="0"/>
              <a:t> </a:t>
            </a:r>
            <a:r>
              <a:rPr lang="cs-CZ" sz="2400" dirty="0" err="1" smtClean="0"/>
              <a:t>parts</a:t>
            </a:r>
            <a:r>
              <a:rPr lang="cs-CZ" sz="2400" dirty="0" smtClean="0"/>
              <a:t> </a:t>
            </a:r>
            <a:r>
              <a:rPr lang="cs-CZ" sz="2400" dirty="0" err="1" smtClean="0"/>
              <a:t>of</a:t>
            </a:r>
            <a:r>
              <a:rPr lang="cs-CZ" sz="2400" dirty="0" smtClean="0"/>
              <a:t> </a:t>
            </a:r>
            <a:r>
              <a:rPr lang="cs-CZ" sz="2400" dirty="0" err="1" smtClean="0"/>
              <a:t>the</a:t>
            </a:r>
            <a:r>
              <a:rPr lang="cs-CZ" sz="2400" dirty="0" smtClean="0"/>
              <a:t> face. (Spoj slova a části obličeje.)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6012160" y="1317658"/>
            <a:ext cx="2160240" cy="49244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err="1" smtClean="0"/>
              <a:t>eye</a:t>
            </a:r>
            <a:endParaRPr lang="cs-CZ" sz="4400" dirty="0" smtClean="0"/>
          </a:p>
          <a:p>
            <a:endParaRPr lang="cs-CZ" sz="1000" dirty="0" smtClean="0"/>
          </a:p>
          <a:p>
            <a:r>
              <a:rPr lang="cs-CZ" sz="4400" dirty="0" smtClean="0"/>
              <a:t>face</a:t>
            </a:r>
          </a:p>
          <a:p>
            <a:endParaRPr lang="cs-CZ" sz="1000" dirty="0" smtClean="0"/>
          </a:p>
          <a:p>
            <a:r>
              <a:rPr lang="cs-CZ" sz="4400" dirty="0" err="1" smtClean="0"/>
              <a:t>ear</a:t>
            </a:r>
            <a:endParaRPr lang="cs-CZ" sz="4400" dirty="0" smtClean="0"/>
          </a:p>
          <a:p>
            <a:endParaRPr lang="cs-CZ" sz="1000" dirty="0" smtClean="0"/>
          </a:p>
          <a:p>
            <a:r>
              <a:rPr lang="cs-CZ" sz="4400" dirty="0" smtClean="0"/>
              <a:t>nose</a:t>
            </a:r>
          </a:p>
          <a:p>
            <a:endParaRPr lang="cs-CZ" sz="1000" dirty="0" smtClean="0"/>
          </a:p>
          <a:p>
            <a:r>
              <a:rPr lang="cs-CZ" sz="4400" dirty="0" err="1" smtClean="0"/>
              <a:t>mouth</a:t>
            </a:r>
            <a:endParaRPr lang="cs-CZ" sz="4400" dirty="0" smtClean="0"/>
          </a:p>
          <a:p>
            <a:endParaRPr lang="cs-CZ" sz="1000" dirty="0"/>
          </a:p>
          <a:p>
            <a:r>
              <a:rPr lang="cs-CZ" sz="4400" dirty="0" err="1" smtClean="0"/>
              <a:t>hair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1389409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6000" y="1156601"/>
            <a:ext cx="4301597" cy="57040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Nadpis 1"/>
          <p:cNvSpPr txBox="1">
            <a:spLocks/>
          </p:cNvSpPr>
          <p:nvPr/>
        </p:nvSpPr>
        <p:spPr>
          <a:xfrm>
            <a:off x="0" y="-2588"/>
            <a:ext cx="9144000" cy="148737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2400" dirty="0" err="1" smtClean="0"/>
              <a:t>Momo</a:t>
            </a:r>
            <a:r>
              <a:rPr lang="cs-CZ" sz="2400" dirty="0" smtClean="0"/>
              <a:t> </a:t>
            </a:r>
            <a:r>
              <a:rPr lang="cs-CZ" sz="2400" dirty="0" err="1" smtClean="0"/>
              <a:t>is</a:t>
            </a:r>
            <a:r>
              <a:rPr lang="cs-CZ" sz="2400" dirty="0" smtClean="0"/>
              <a:t> not very </a:t>
            </a:r>
            <a:r>
              <a:rPr lang="cs-CZ" sz="2400" dirty="0" err="1" smtClean="0"/>
              <a:t>good</a:t>
            </a:r>
            <a:r>
              <a:rPr lang="cs-CZ" sz="2400" dirty="0" smtClean="0"/>
              <a:t> </a:t>
            </a:r>
            <a:r>
              <a:rPr lang="cs-CZ" sz="2400" dirty="0" err="1" smtClean="0"/>
              <a:t>at</a:t>
            </a:r>
            <a:r>
              <a:rPr lang="cs-CZ" sz="2400" dirty="0" smtClean="0"/>
              <a:t> </a:t>
            </a:r>
            <a:r>
              <a:rPr lang="cs-CZ" sz="2400" dirty="0" err="1" smtClean="0"/>
              <a:t>English</a:t>
            </a:r>
            <a:r>
              <a:rPr lang="cs-CZ" sz="2400" dirty="0" smtClean="0"/>
              <a:t>. (</a:t>
            </a:r>
            <a:r>
              <a:rPr lang="cs-CZ" sz="2400" dirty="0" err="1" smtClean="0"/>
              <a:t>Momo</a:t>
            </a:r>
            <a:r>
              <a:rPr lang="cs-CZ" sz="2400" dirty="0" smtClean="0"/>
              <a:t> není moc dobrý v angličtině.)</a:t>
            </a:r>
          </a:p>
          <a:p>
            <a:pPr algn="l"/>
            <a:r>
              <a:rPr lang="cs-CZ" sz="2400" dirty="0" err="1" smtClean="0"/>
              <a:t>Correct</a:t>
            </a:r>
            <a:r>
              <a:rPr lang="cs-CZ" sz="2400" dirty="0" smtClean="0"/>
              <a:t> his </a:t>
            </a:r>
            <a:r>
              <a:rPr lang="cs-CZ" sz="2400" dirty="0" err="1" smtClean="0"/>
              <a:t>mistakes</a:t>
            </a:r>
            <a:r>
              <a:rPr lang="cs-CZ" sz="2400" dirty="0" smtClean="0"/>
              <a:t> and </a:t>
            </a:r>
            <a:r>
              <a:rPr lang="cs-CZ" sz="2400" dirty="0" err="1" smtClean="0"/>
              <a:t>match</a:t>
            </a:r>
            <a:r>
              <a:rPr lang="cs-CZ" sz="2400" dirty="0" smtClean="0"/>
              <a:t>. (Oprav jeho chyby a spoj slovo s obr.)</a:t>
            </a:r>
            <a:endParaRPr lang="cs-CZ" sz="2400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107504" y="2028106"/>
            <a:ext cx="219573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err="1" smtClean="0"/>
              <a:t>fase</a:t>
            </a:r>
            <a:r>
              <a:rPr lang="cs-CZ" sz="4400" dirty="0" smtClean="0"/>
              <a:t>=</a:t>
            </a:r>
            <a:endParaRPr lang="cs-CZ" sz="4400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6383862" y="3429000"/>
            <a:ext cx="234718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err="1" smtClean="0"/>
              <a:t>eie</a:t>
            </a:r>
            <a:r>
              <a:rPr lang="cs-CZ" sz="4400" dirty="0" smtClean="0"/>
              <a:t>=</a:t>
            </a:r>
            <a:endParaRPr lang="cs-CZ" sz="4400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-12188" y="5158790"/>
            <a:ext cx="208080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err="1" smtClean="0"/>
              <a:t>nouse</a:t>
            </a:r>
            <a:r>
              <a:rPr lang="cs-CZ" sz="4400" dirty="0" smtClean="0"/>
              <a:t>=</a:t>
            </a:r>
            <a:endParaRPr lang="cs-CZ" sz="4400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5874740" y="2067756"/>
            <a:ext cx="197420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err="1" smtClean="0"/>
              <a:t>hiar</a:t>
            </a:r>
            <a:r>
              <a:rPr lang="cs-CZ" sz="4400" dirty="0" smtClean="0"/>
              <a:t>=</a:t>
            </a:r>
            <a:endParaRPr lang="cs-CZ" sz="4400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5669705" y="5158789"/>
            <a:ext cx="219573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err="1" smtClean="0"/>
              <a:t>muoth</a:t>
            </a:r>
            <a:r>
              <a:rPr lang="cs-CZ" sz="4400" dirty="0" smtClean="0"/>
              <a:t>=</a:t>
            </a:r>
            <a:endParaRPr lang="cs-CZ" sz="4400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-12188" y="3559621"/>
            <a:ext cx="174705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aer=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603895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 txBox="1">
            <a:spLocks/>
          </p:cNvSpPr>
          <p:nvPr/>
        </p:nvSpPr>
        <p:spPr>
          <a:xfrm>
            <a:off x="457200" y="-2588"/>
            <a:ext cx="8229600" cy="6952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dirty="0" err="1" smtClean="0"/>
              <a:t>Race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179512" y="476672"/>
            <a:ext cx="2864246" cy="62478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err="1" smtClean="0"/>
              <a:t>What’s</a:t>
            </a:r>
            <a:r>
              <a:rPr lang="cs-CZ" sz="4000" dirty="0" smtClean="0"/>
              <a:t> </a:t>
            </a:r>
            <a:r>
              <a:rPr lang="cs-CZ" sz="4000" dirty="0" err="1" smtClean="0"/>
              <a:t>this</a:t>
            </a:r>
            <a:r>
              <a:rPr lang="cs-CZ" sz="4000" dirty="0" smtClean="0"/>
              <a:t>? </a:t>
            </a:r>
          </a:p>
          <a:p>
            <a:pPr marL="742950" indent="-742950">
              <a:lnSpc>
                <a:spcPct val="150000"/>
              </a:lnSpc>
              <a:buFont typeface="+mj-lt"/>
              <a:buAutoNum type="arabicPeriod"/>
            </a:pPr>
            <a:r>
              <a:rPr lang="cs-CZ" sz="4000" dirty="0" smtClean="0"/>
              <a:t>CEFA </a:t>
            </a:r>
          </a:p>
          <a:p>
            <a:pPr marL="742950" indent="-742950">
              <a:lnSpc>
                <a:spcPct val="150000"/>
              </a:lnSpc>
              <a:buFont typeface="+mj-lt"/>
              <a:buAutoNum type="arabicPeriod"/>
            </a:pPr>
            <a:r>
              <a:rPr lang="cs-CZ" sz="4000" dirty="0" smtClean="0"/>
              <a:t>YEE </a:t>
            </a:r>
          </a:p>
          <a:p>
            <a:pPr marL="742950" indent="-742950">
              <a:lnSpc>
                <a:spcPct val="150000"/>
              </a:lnSpc>
              <a:buFont typeface="+mj-lt"/>
              <a:buAutoNum type="arabicPeriod"/>
            </a:pPr>
            <a:r>
              <a:rPr lang="cs-CZ" sz="4000" dirty="0" smtClean="0"/>
              <a:t>ESON </a:t>
            </a:r>
          </a:p>
          <a:p>
            <a:pPr marL="742950" indent="-742950">
              <a:lnSpc>
                <a:spcPct val="150000"/>
              </a:lnSpc>
              <a:buFont typeface="+mj-lt"/>
              <a:buAutoNum type="arabicPeriod"/>
            </a:pPr>
            <a:r>
              <a:rPr lang="cs-CZ" sz="4000" dirty="0" smtClean="0"/>
              <a:t>RAIH      </a:t>
            </a:r>
          </a:p>
          <a:p>
            <a:pPr marL="742950" indent="-742950">
              <a:lnSpc>
                <a:spcPct val="150000"/>
              </a:lnSpc>
              <a:buFont typeface="+mj-lt"/>
              <a:buAutoNum type="arabicPeriod"/>
            </a:pPr>
            <a:r>
              <a:rPr lang="cs-CZ" sz="4000" dirty="0" smtClean="0"/>
              <a:t>REA        </a:t>
            </a:r>
          </a:p>
          <a:p>
            <a:pPr marL="742950" indent="-742950">
              <a:lnSpc>
                <a:spcPct val="150000"/>
              </a:lnSpc>
              <a:buFont typeface="+mj-lt"/>
              <a:buAutoNum type="arabicPeriod"/>
            </a:pPr>
            <a:r>
              <a:rPr lang="cs-CZ" sz="4000" dirty="0" smtClean="0"/>
              <a:t>THUOM </a:t>
            </a:r>
          </a:p>
        </p:txBody>
      </p:sp>
    </p:spTree>
    <p:extLst>
      <p:ext uri="{BB962C8B-B14F-4D97-AF65-F5344CB8AC3E}">
        <p14:creationId xmlns:p14="http://schemas.microsoft.com/office/powerpoint/2010/main" val="1217106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 txBox="1">
            <a:spLocks/>
          </p:cNvSpPr>
          <p:nvPr/>
        </p:nvSpPr>
        <p:spPr>
          <a:xfrm>
            <a:off x="457200" y="-2588"/>
            <a:ext cx="8229600" cy="6952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dirty="0" err="1" smtClean="0"/>
              <a:t>Race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179512" y="476672"/>
            <a:ext cx="2939716" cy="62478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err="1" smtClean="0"/>
              <a:t>Answer</a:t>
            </a:r>
            <a:r>
              <a:rPr lang="cs-CZ" sz="4000" dirty="0" smtClean="0"/>
              <a:t>: </a:t>
            </a:r>
          </a:p>
          <a:p>
            <a:pPr marL="742950" indent="-742950">
              <a:lnSpc>
                <a:spcPct val="150000"/>
              </a:lnSpc>
              <a:buFont typeface="+mj-lt"/>
              <a:buAutoNum type="arabicPeriod"/>
            </a:pPr>
            <a:r>
              <a:rPr lang="cs-CZ" sz="4000" dirty="0" smtClean="0"/>
              <a:t>	FACE       </a:t>
            </a:r>
          </a:p>
          <a:p>
            <a:pPr marL="742950" indent="-742950">
              <a:lnSpc>
                <a:spcPct val="150000"/>
              </a:lnSpc>
              <a:buFont typeface="+mj-lt"/>
              <a:buAutoNum type="arabicPeriod"/>
            </a:pPr>
            <a:r>
              <a:rPr lang="cs-CZ" sz="4000" dirty="0" smtClean="0"/>
              <a:t>	EYE         </a:t>
            </a:r>
          </a:p>
          <a:p>
            <a:pPr marL="742950" indent="-742950">
              <a:lnSpc>
                <a:spcPct val="150000"/>
              </a:lnSpc>
              <a:buFont typeface="+mj-lt"/>
              <a:buAutoNum type="arabicPeriod"/>
            </a:pPr>
            <a:r>
              <a:rPr lang="cs-CZ" sz="4000" dirty="0" smtClean="0"/>
              <a:t>	NOSE     </a:t>
            </a:r>
          </a:p>
          <a:p>
            <a:pPr marL="742950" indent="-742950">
              <a:lnSpc>
                <a:spcPct val="150000"/>
              </a:lnSpc>
              <a:buFont typeface="+mj-lt"/>
              <a:buAutoNum type="arabicPeriod"/>
            </a:pPr>
            <a:r>
              <a:rPr lang="cs-CZ" sz="4000" dirty="0" smtClean="0"/>
              <a:t>	HAIR      </a:t>
            </a:r>
          </a:p>
          <a:p>
            <a:pPr marL="742950" indent="-742950">
              <a:lnSpc>
                <a:spcPct val="150000"/>
              </a:lnSpc>
              <a:buFont typeface="+mj-lt"/>
              <a:buAutoNum type="arabicPeriod"/>
            </a:pPr>
            <a:r>
              <a:rPr lang="cs-CZ" sz="4000" smtClean="0"/>
              <a:t>	EAR        </a:t>
            </a:r>
            <a:endParaRPr lang="cs-CZ" sz="4000" dirty="0" smtClean="0"/>
          </a:p>
          <a:p>
            <a:pPr marL="742950" indent="-742950">
              <a:lnSpc>
                <a:spcPct val="150000"/>
              </a:lnSpc>
              <a:buFont typeface="+mj-lt"/>
              <a:buAutoNum type="arabicPeriod"/>
            </a:pPr>
            <a:r>
              <a:rPr lang="cs-CZ" sz="4000" dirty="0" smtClean="0"/>
              <a:t>	MOUTH </a:t>
            </a:r>
          </a:p>
        </p:txBody>
      </p:sp>
    </p:spTree>
    <p:extLst>
      <p:ext uri="{BB962C8B-B14F-4D97-AF65-F5344CB8AC3E}">
        <p14:creationId xmlns:p14="http://schemas.microsoft.com/office/powerpoint/2010/main" val="973057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098000"/>
            <a:ext cx="3224261" cy="576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válný popisek 2"/>
          <p:cNvSpPr/>
          <p:nvPr/>
        </p:nvSpPr>
        <p:spPr>
          <a:xfrm rot="468049">
            <a:off x="4570132" y="2540627"/>
            <a:ext cx="4064360" cy="2608903"/>
          </a:xfrm>
          <a:prstGeom prst="wedgeEllipseCallout">
            <a:avLst>
              <a:gd name="adj1" fmla="val -96500"/>
              <a:gd name="adj2" fmla="val 37107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5364088" y="3489927"/>
            <a:ext cx="227446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err="1" smtClean="0"/>
              <a:t>Goodbye</a:t>
            </a:r>
            <a:r>
              <a:rPr lang="cs-CZ" sz="4000" b="1" dirty="0" smtClean="0"/>
              <a:t>!</a:t>
            </a:r>
            <a:endParaRPr lang="cs-CZ" sz="4000" b="1" dirty="0"/>
          </a:p>
        </p:txBody>
      </p:sp>
    </p:spTree>
    <p:extLst>
      <p:ext uri="{BB962C8B-B14F-4D97-AF65-F5344CB8AC3E}">
        <p14:creationId xmlns:p14="http://schemas.microsoft.com/office/powerpoint/2010/main" val="2922990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210" y="1122609"/>
            <a:ext cx="1065789" cy="54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Obdélník 4">
            <a:hlinkClick r:id="rId2"/>
          </p:cNvPr>
          <p:cNvSpPr/>
          <p:nvPr/>
        </p:nvSpPr>
        <p:spPr>
          <a:xfrm>
            <a:off x="1147427" y="1198908"/>
            <a:ext cx="673782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600" dirty="0" smtClean="0">
                <a:hlinkClick r:id="rId2"/>
              </a:rPr>
              <a:t>http://www.wpclipart.com/recreation/entertainment/circus/circus.jpg</a:t>
            </a:r>
            <a:endParaRPr lang="cs-CZ" sz="1600" dirty="0" smtClean="0"/>
          </a:p>
          <a:p>
            <a:endParaRPr lang="cs-CZ" sz="1600" dirty="0"/>
          </a:p>
        </p:txBody>
      </p:sp>
      <p:pic>
        <p:nvPicPr>
          <p:cNvPr id="6" name="Picture 15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515" y="1882669"/>
            <a:ext cx="609000" cy="9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515" y="2979000"/>
            <a:ext cx="520936" cy="9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Obdélník 3"/>
          <p:cNvSpPr/>
          <p:nvPr/>
        </p:nvSpPr>
        <p:spPr>
          <a:xfrm>
            <a:off x="1124661" y="3105834"/>
            <a:ext cx="803880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>
                <a:hlinkClick r:id="rId7"/>
              </a:rPr>
              <a:t>http://</a:t>
            </a:r>
            <a:r>
              <a:rPr lang="cs-CZ" sz="1600" dirty="0" smtClean="0">
                <a:hlinkClick r:id="rId7"/>
              </a:rPr>
              <a:t>www.wpclipart.com/cartoon/animals/monkey_chimp/monkeys/dancing_monkey.jpg</a:t>
            </a:r>
            <a:endParaRPr lang="cs-CZ" sz="1600" dirty="0" smtClean="0"/>
          </a:p>
          <a:p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1212669" y="4219749"/>
            <a:ext cx="741682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>
                <a:hlinkClick r:id="rId8"/>
              </a:rPr>
              <a:t>http://</a:t>
            </a:r>
            <a:r>
              <a:rPr lang="cs-CZ" sz="1600" dirty="0" smtClean="0">
                <a:hlinkClick r:id="rId8"/>
              </a:rPr>
              <a:t>www.wpclipart.com/animals/H/horses/horse_5/horse_bridle_running.png</a:t>
            </a:r>
            <a:endParaRPr lang="cs-CZ" sz="1600" dirty="0" smtClean="0"/>
          </a:p>
          <a:p>
            <a:endParaRPr lang="cs-CZ" dirty="0"/>
          </a:p>
        </p:txBody>
      </p:sp>
      <p:pic>
        <p:nvPicPr>
          <p:cNvPr id="10" name="Picture 18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466" y="4092915"/>
            <a:ext cx="966796" cy="9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Obdélník 7"/>
          <p:cNvSpPr/>
          <p:nvPr/>
        </p:nvSpPr>
        <p:spPr>
          <a:xfrm>
            <a:off x="1212669" y="2040281"/>
            <a:ext cx="714963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600" dirty="0">
                <a:hlinkClick r:id="rId4"/>
              </a:rPr>
              <a:t>http://</a:t>
            </a:r>
            <a:r>
              <a:rPr lang="cs-CZ" sz="1600" dirty="0" smtClean="0">
                <a:hlinkClick r:id="rId4"/>
              </a:rPr>
              <a:t>www.wpclipart.com/recreation/entertainment/circus/circus_announcer.jpg</a:t>
            </a:r>
            <a:endParaRPr lang="cs-CZ" sz="1600" dirty="0" smtClean="0"/>
          </a:p>
          <a:p>
            <a:endParaRPr lang="cs-CZ" sz="1600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211" y="5058000"/>
            <a:ext cx="503788" cy="9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Obdélník 8"/>
          <p:cNvSpPr/>
          <p:nvPr/>
        </p:nvSpPr>
        <p:spPr>
          <a:xfrm>
            <a:off x="1201193" y="5184834"/>
            <a:ext cx="642955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>
                <a:hlinkClick r:id="rId11"/>
              </a:rPr>
              <a:t>http://</a:t>
            </a:r>
            <a:r>
              <a:rPr lang="cs-CZ" sz="1600" dirty="0" smtClean="0">
                <a:hlinkClick r:id="rId11"/>
              </a:rPr>
              <a:t>www.wpclipart.com/cartoon/clowns/clown_w_balloons.jpg</a:t>
            </a:r>
            <a:endParaRPr lang="cs-CZ" sz="1600" dirty="0" smtClean="0"/>
          </a:p>
          <a:p>
            <a:endParaRPr lang="cs-CZ" dirty="0"/>
          </a:p>
        </p:txBody>
      </p:sp>
      <p:sp>
        <p:nvSpPr>
          <p:cNvPr id="2" name="TextovéPole 1"/>
          <p:cNvSpPr txBox="1"/>
          <p:nvPr/>
        </p:nvSpPr>
        <p:spPr>
          <a:xfrm>
            <a:off x="0" y="-92749"/>
            <a:ext cx="786331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Zdroje: </a:t>
            </a:r>
            <a:r>
              <a:rPr lang="cs-CZ" sz="2000" dirty="0" smtClean="0"/>
              <a:t>sada </a:t>
            </a:r>
            <a:r>
              <a:rPr lang="cs-CZ" sz="2000" dirty="0"/>
              <a:t>Microsoft </a:t>
            </a:r>
            <a:r>
              <a:rPr lang="cs-CZ" sz="2000" dirty="0" smtClean="0"/>
              <a:t>Office </a:t>
            </a:r>
            <a:r>
              <a:rPr lang="cs-CZ" sz="2000" dirty="0" smtClean="0">
                <a:hlinkClick r:id="rId12"/>
              </a:rPr>
              <a:t>http</a:t>
            </a:r>
            <a:r>
              <a:rPr lang="cs-CZ" sz="2000" dirty="0">
                <a:hlinkClick r:id="rId12"/>
              </a:rPr>
              <a:t>://</a:t>
            </a:r>
            <a:r>
              <a:rPr lang="cs-CZ" sz="2000" dirty="0" smtClean="0">
                <a:hlinkClick r:id="rId12"/>
              </a:rPr>
              <a:t>office.microsoft.com</a:t>
            </a:r>
            <a:endParaRPr lang="cs-CZ" sz="2000" dirty="0" smtClean="0"/>
          </a:p>
          <a:p>
            <a:endParaRPr lang="cs-CZ" sz="2000" dirty="0"/>
          </a:p>
          <a:p>
            <a:r>
              <a:rPr lang="cs-CZ" sz="2000" dirty="0" smtClean="0"/>
              <a:t>[</a:t>
            </a:r>
            <a:r>
              <a:rPr lang="cs-CZ" sz="2000" dirty="0"/>
              <a:t>cit. </a:t>
            </a:r>
            <a:r>
              <a:rPr lang="cs-CZ" sz="2000" smtClean="0"/>
              <a:t>2012-03-13</a:t>
            </a:r>
            <a:r>
              <a:rPr lang="cs-CZ" sz="2000" dirty="0"/>
              <a:t>].  Dostupné pod licencí Public </a:t>
            </a:r>
            <a:r>
              <a:rPr lang="cs-CZ" sz="2000" dirty="0" err="1"/>
              <a:t>domain</a:t>
            </a:r>
            <a:r>
              <a:rPr lang="cs-CZ" sz="2000" dirty="0"/>
              <a:t> na WWW:</a:t>
            </a:r>
          </a:p>
          <a:p>
            <a:r>
              <a:rPr lang="cs-CZ" sz="2000" b="1" dirty="0" smtClean="0"/>
              <a:t> </a:t>
            </a:r>
            <a:endParaRPr lang="cs-CZ" sz="2000" b="1" dirty="0"/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496" y="5958000"/>
            <a:ext cx="675238" cy="9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Obdélník 13"/>
          <p:cNvSpPr/>
          <p:nvPr/>
        </p:nvSpPr>
        <p:spPr>
          <a:xfrm>
            <a:off x="1166574" y="6115611"/>
            <a:ext cx="669674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600" dirty="0">
                <a:hlinkClick r:id="rId14"/>
              </a:rPr>
              <a:t>http://</a:t>
            </a:r>
            <a:r>
              <a:rPr lang="cs-CZ" sz="1600" dirty="0" smtClean="0">
                <a:hlinkClick r:id="rId14"/>
              </a:rPr>
              <a:t>www.detskeomalovanky.cz/wp-content/klaun_hlava2.gif</a:t>
            </a:r>
            <a:endParaRPr lang="cs-CZ" sz="1600" dirty="0" smtClean="0"/>
          </a:p>
          <a:p>
            <a:endParaRPr lang="cs-CZ" sz="1600" dirty="0"/>
          </a:p>
        </p:txBody>
      </p:sp>
    </p:spTree>
    <p:extLst>
      <p:ext uri="{BB962C8B-B14F-4D97-AF65-F5344CB8AC3E}">
        <p14:creationId xmlns:p14="http://schemas.microsoft.com/office/powerpoint/2010/main" val="23618310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423</TotalTime>
  <Words>230</Words>
  <Application>Microsoft Office PowerPoint</Application>
  <PresentationFormat>Předvádění na obrazovce (4:3)</PresentationFormat>
  <Paragraphs>89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systému Office</vt:lpstr>
      <vt:lpstr>Prezentace aplikace PowerPoint</vt:lpstr>
      <vt:lpstr>Prezentace aplikace PowerPoint</vt:lpstr>
      <vt:lpstr>AT THE CIRCUS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Hanka</dc:creator>
  <cp:lastModifiedBy>Hanka</cp:lastModifiedBy>
  <cp:revision>40</cp:revision>
  <dcterms:created xsi:type="dcterms:W3CDTF">2012-03-13T13:21:13Z</dcterms:created>
  <dcterms:modified xsi:type="dcterms:W3CDTF">2012-05-12T17:33:20Z</dcterms:modified>
</cp:coreProperties>
</file>