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9" r:id="rId2"/>
    <p:sldId id="270" r:id="rId3"/>
    <p:sldId id="256" r:id="rId4"/>
    <p:sldId id="259" r:id="rId5"/>
    <p:sldId id="272" r:id="rId6"/>
    <p:sldId id="273" r:id="rId7"/>
    <p:sldId id="274" r:id="rId8"/>
    <p:sldId id="276" r:id="rId9"/>
    <p:sldId id="275" r:id="rId10"/>
    <p:sldId id="277" r:id="rId11"/>
    <p:sldId id="280" r:id="rId12"/>
    <p:sldId id="279" r:id="rId13"/>
    <p:sldId id="27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32DB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F9CC8C-2218-454E-BC15-B03D59E78453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4CF9DE-04CB-4FCA-8CAB-E4C8DC2FF1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202343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4CF9DE-04CB-4FCA-8CAB-E4C8DC2FF1CC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678357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4CF9DE-04CB-4FCA-8CAB-E4C8DC2FF1CC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561824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4CF9DE-04CB-4FCA-8CAB-E4C8DC2FF1CC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561824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</a:t>
            </a:r>
            <a:r>
              <a:rPr lang="cs-CZ" baseline="0" dirty="0" smtClean="0"/>
              <a:t> USA</a:t>
            </a:r>
            <a:r>
              <a:rPr lang="cs-CZ" dirty="0" smtClean="0"/>
              <a:t> jsou velikonoční svátky náboženským svátkem, takže mnoho amerických rodin mimo návštěvy kostela se schází kolem zdobení velikonočních vajíček v sobotu večer a jejich „lovu“ v neděli ráno. Podle dětských pohádek byla vajíčka během noci přinesena Velikonočním zajíčkem a poschovávaná po domě a zahradě, aby počkala na děti, až se probudí.</a:t>
            </a:r>
          </a:p>
          <a:p>
            <a:endParaRPr lang="cs-CZ" dirty="0" smtClean="0"/>
          </a:p>
          <a:p>
            <a:r>
              <a:rPr lang="cs-CZ" dirty="0" smtClean="0"/>
              <a:t>http://cs.wikipedia.org/wiki/Velikonoce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4CF9DE-04CB-4FCA-8CAB-E4C8DC2FF1CC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561824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4CF9DE-04CB-4FCA-8CAB-E4C8DC2FF1CC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561824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wmf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microsoft.com/office/2007/relationships/hdphoto" Target="../media/hdphoto1.wdp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15.jpe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3.wmf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ker.com/cliparts/9/q/S/8/e/H/easter-rabbit-md.png" TargetMode="External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hyperlink" Target="http://www.wpclipart.com/holiday/easter/bunnies/bunny_egg_flowers.jpg" TargetMode="External"/><Relationship Id="rId4" Type="http://schemas.openxmlformats.org/officeDocument/2006/relationships/image" Target="../media/image2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783684867"/>
              </p:ext>
            </p:extLst>
          </p:nvPr>
        </p:nvGraphicFramePr>
        <p:xfrm>
          <a:off x="1547664" y="1700808"/>
          <a:ext cx="7596336" cy="1981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70026"/>
                <a:gridCol w="552631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Název školy: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ZŠ a MŠ T. G. Masaryka Fulnek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Autor: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Mgr. Hana </a:t>
                      </a:r>
                      <a:r>
                        <a:rPr lang="cs-CZ" sz="2000" dirty="0" err="1" smtClean="0"/>
                        <a:t>Klimíčková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Název: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aseline="0" dirty="0" smtClean="0"/>
                        <a:t>VY_22_INOVACE_AJ.3.1-32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Téma: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Easter</a:t>
                      </a:r>
                      <a:endParaRPr lang="cs-CZ" sz="200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Číslo projektu: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CZ.1.07/1.4.00/21.0903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86343" y="4293096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473603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 smtClean="0"/>
              <a:t>Autor</a:t>
            </a:r>
            <a:r>
              <a:rPr lang="cs-CZ" sz="2000" dirty="0" smtClean="0"/>
              <a:t>:			Mgr. Hana </a:t>
            </a:r>
            <a:r>
              <a:rPr lang="cs-CZ" sz="2000" dirty="0" err="1" smtClean="0"/>
              <a:t>Klimíčková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b="1" dirty="0" smtClean="0"/>
              <a:t>Datum</a:t>
            </a:r>
            <a:r>
              <a:rPr lang="cs-CZ" sz="2000" dirty="0" smtClean="0"/>
              <a:t> </a:t>
            </a:r>
            <a:r>
              <a:rPr lang="cs-CZ" sz="2000" b="1" dirty="0" smtClean="0"/>
              <a:t>vytvoření</a:t>
            </a:r>
            <a:r>
              <a:rPr lang="cs-CZ" sz="2000" dirty="0" smtClean="0"/>
              <a:t>:	duben 2012</a:t>
            </a:r>
          </a:p>
          <a:p>
            <a:pPr marL="0" indent="0">
              <a:buNone/>
            </a:pPr>
            <a:r>
              <a:rPr lang="cs-CZ" sz="2000" b="1" dirty="0" smtClean="0"/>
              <a:t>Ročník</a:t>
            </a:r>
            <a:r>
              <a:rPr lang="cs-CZ" sz="2000" dirty="0" smtClean="0"/>
              <a:t>:			3. (1. stupeň, 1 období)</a:t>
            </a:r>
          </a:p>
          <a:p>
            <a:pPr marL="0" indent="0">
              <a:buNone/>
            </a:pPr>
            <a:r>
              <a:rPr lang="cs-CZ" sz="2000" b="1" dirty="0" smtClean="0"/>
              <a:t>Vzdělávací</a:t>
            </a:r>
            <a:r>
              <a:rPr lang="cs-CZ" sz="2000" dirty="0" smtClean="0"/>
              <a:t> </a:t>
            </a:r>
            <a:r>
              <a:rPr lang="cs-CZ" sz="2000" b="1" dirty="0" smtClean="0"/>
              <a:t>oblast</a:t>
            </a:r>
            <a:r>
              <a:rPr lang="cs-CZ" sz="2000" dirty="0" smtClean="0"/>
              <a:t>:	Jazyk a jazyková komunikace, cizí jazyk, angličtina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</a:t>
            </a:r>
            <a:r>
              <a:rPr lang="cs-CZ" sz="2000" dirty="0" err="1" smtClean="0"/>
              <a:t>Easter</a:t>
            </a: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b="1" dirty="0" smtClean="0"/>
              <a:t>Anotace</a:t>
            </a:r>
            <a:r>
              <a:rPr lang="cs-CZ" sz="2000" dirty="0" smtClean="0"/>
              <a:t>:		</a:t>
            </a:r>
          </a:p>
          <a:p>
            <a:pPr marL="0" indent="0">
              <a:buNone/>
            </a:pPr>
            <a:r>
              <a:rPr lang="cs-CZ" sz="2000" dirty="0" smtClean="0"/>
              <a:t>Prezentace  symbolů, zvyků a tradic spojených s oslavou britských </a:t>
            </a:r>
            <a:r>
              <a:rPr lang="cs-CZ" sz="2000" dirty="0" smtClean="0"/>
              <a:t>                                  a </a:t>
            </a:r>
            <a:r>
              <a:rPr lang="cs-CZ" sz="2000" dirty="0" smtClean="0"/>
              <a:t>amerických Velikonoc.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</a:t>
            </a:r>
          </a:p>
          <a:p>
            <a:pPr marL="0" indent="0">
              <a:buNone/>
            </a:pPr>
            <a:r>
              <a:rPr lang="cs-CZ" sz="2000" b="1" dirty="0"/>
              <a:t>Metodické </a:t>
            </a:r>
            <a:r>
              <a:rPr lang="cs-CZ" sz="2000" b="1" dirty="0" smtClean="0"/>
              <a:t>poznámky:</a:t>
            </a:r>
          </a:p>
          <a:p>
            <a:pPr marL="0" indent="0">
              <a:buNone/>
            </a:pPr>
            <a:r>
              <a:rPr lang="cs-CZ" sz="2000" dirty="0" smtClean="0"/>
              <a:t>Snímek 4-7: symboly Velikonoc. Popisu obrázků na čtvrtém </a:t>
            </a:r>
            <a:r>
              <a:rPr lang="cs-CZ" sz="2000" dirty="0" smtClean="0"/>
              <a:t>snímku </a:t>
            </a:r>
            <a:r>
              <a:rPr lang="cs-CZ" sz="2000" dirty="0" smtClean="0"/>
              <a:t>předchází vyluštění křížovek </a:t>
            </a:r>
            <a:r>
              <a:rPr lang="cs-CZ" sz="2000" dirty="0" err="1" smtClean="0"/>
              <a:t>Easter</a:t>
            </a:r>
            <a:r>
              <a:rPr lang="cs-CZ" sz="2000" dirty="0" smtClean="0"/>
              <a:t> – </a:t>
            </a:r>
            <a:r>
              <a:rPr lang="cs-CZ" sz="2000" dirty="0" err="1" smtClean="0"/>
              <a:t>Easter</a:t>
            </a:r>
            <a:r>
              <a:rPr lang="cs-CZ" sz="2000" dirty="0" smtClean="0"/>
              <a:t> </a:t>
            </a:r>
            <a:r>
              <a:rPr lang="cs-CZ" sz="2000" dirty="0" err="1" smtClean="0"/>
              <a:t>bunny</a:t>
            </a:r>
            <a:r>
              <a:rPr lang="cs-CZ" sz="2000" dirty="0" smtClean="0"/>
              <a:t> a </a:t>
            </a:r>
            <a:r>
              <a:rPr lang="cs-CZ" sz="2000" dirty="0" err="1" smtClean="0"/>
              <a:t>Easter</a:t>
            </a:r>
            <a:r>
              <a:rPr lang="cs-CZ" sz="2000" dirty="0"/>
              <a:t> </a:t>
            </a:r>
            <a:r>
              <a:rPr lang="cs-CZ" sz="2000" dirty="0" smtClean="0"/>
              <a:t>– </a:t>
            </a:r>
            <a:r>
              <a:rPr lang="cs-CZ" sz="2000" dirty="0" err="1" smtClean="0"/>
              <a:t>Easter</a:t>
            </a:r>
            <a:r>
              <a:rPr lang="cs-CZ" sz="2000" dirty="0" smtClean="0"/>
              <a:t> </a:t>
            </a:r>
            <a:r>
              <a:rPr lang="cs-CZ" sz="2000" dirty="0" err="1" smtClean="0"/>
              <a:t>egg</a:t>
            </a:r>
            <a:r>
              <a:rPr lang="cs-CZ" sz="2000" dirty="0" smtClean="0"/>
              <a:t>. Dále jsou zde jarní zvířecí mláďata a jarní květiny.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Snímky 8-10: zvyky spojené s oslavou Velikonoc ve Velké Británii a USA.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3699213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 descr="C:\Users\Hanka\AppData\Local\Microsoft\Windows\Temporary Internet Files\Content.IE5\6RVV4ID9\MP90044910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77608" y="692696"/>
            <a:ext cx="398878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E</a:t>
            </a:r>
            <a:r>
              <a:rPr lang="cs-CZ" sz="9600" b="1" dirty="0" smtClean="0">
                <a:solidFill>
                  <a:srgbClr val="FFFF00"/>
                </a:solidFill>
              </a:rPr>
              <a:t>A</a:t>
            </a:r>
            <a:r>
              <a:rPr lang="cs-CZ" sz="9600" b="1" dirty="0" smtClean="0">
                <a:solidFill>
                  <a:srgbClr val="0070C0"/>
                </a:solidFill>
              </a:rPr>
              <a:t>S</a:t>
            </a:r>
            <a:r>
              <a:rPr lang="cs-CZ" sz="9600" b="1" dirty="0" smtClean="0">
                <a:solidFill>
                  <a:srgbClr val="00B050"/>
                </a:solidFill>
              </a:rPr>
              <a:t>T</a:t>
            </a:r>
            <a:r>
              <a:rPr lang="cs-CZ" sz="9600" b="1" dirty="0" smtClean="0"/>
              <a:t>E</a:t>
            </a:r>
            <a:r>
              <a:rPr lang="cs-CZ" sz="9600" b="1" dirty="0" smtClean="0">
                <a:solidFill>
                  <a:srgbClr val="D32DB3"/>
                </a:solidFill>
              </a:rPr>
              <a:t>R</a:t>
            </a:r>
            <a:endParaRPr lang="cs-CZ" sz="9600" b="1" dirty="0">
              <a:solidFill>
                <a:srgbClr val="D32DB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94375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 descr="C:\Users\Hanka\AppData\Local\Microsoft\Windows\Temporary Internet Files\Content.IE5\6BE1BCHN\MC9003984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5815584"/>
            <a:ext cx="4717390" cy="1042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Hanka\AppData\Local\Microsoft\Windows\Temporary Internet Files\Content.IE5\6BE1BCHN\MC9003984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6610" y="5815584"/>
            <a:ext cx="4717390" cy="1042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Hanka\AppData\Local\Microsoft\Windows\Temporary Internet Files\Content.IE5\6BE1BCHN\MC9003984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6610" y="0"/>
            <a:ext cx="4717390" cy="1042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Hanka\AppData\Local\Microsoft\Windows\Temporary Internet Files\Content.IE5\6BE1BCHN\MC9003984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-2287612" y="2943796"/>
            <a:ext cx="5400600" cy="1042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Hanka\AppData\Local\Microsoft\Windows\Temporary Internet Files\Content.IE5\6BE1BCHN\MC9003984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717390" cy="1042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Hanka\AppData\Local\Microsoft\Windows\Temporary Internet Files\Content.IE5\6BE1BCHN\MC9003984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 flipH="1">
            <a:off x="5979571" y="3029539"/>
            <a:ext cx="5572089" cy="1042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3280717" y="1042416"/>
            <a:ext cx="258256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1905">
                  <a:solidFill>
                    <a:schemeClr val="tx1"/>
                  </a:solidFill>
                </a:ln>
                <a:solidFill>
                  <a:srgbClr val="92D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Symbols</a:t>
            </a:r>
            <a:endParaRPr lang="cs-CZ" sz="5400" b="1" cap="none" spc="0" dirty="0">
              <a:ln w="1905">
                <a:solidFill>
                  <a:schemeClr val="tx1"/>
                </a:solidFill>
              </a:ln>
              <a:solidFill>
                <a:srgbClr val="92D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3076" name="Picture 4" descr="C:\Users\Hanka\AppData\Local\Microsoft\Windows\Temporary Internet Files\Content.IE5\6RVV4ID9\MC9004357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75138" y="2274464"/>
            <a:ext cx="1837500" cy="25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Hanka\Pictures\3třída\easter-rabbit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46619" y="2274464"/>
            <a:ext cx="2116648" cy="25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932040" y="4941168"/>
            <a:ext cx="29458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Easter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bunny</a:t>
            </a:r>
            <a:endParaRPr lang="cs-CZ" sz="4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314783" y="4941168"/>
            <a:ext cx="23582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Easter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egg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xmlns="" val="533252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 descr="C:\Users\Hanka\AppData\Local\Microsoft\Windows\Temporary Internet Files\Content.IE5\6BE1BCHN\MC9003984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5815584"/>
            <a:ext cx="4717390" cy="1042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Hanka\AppData\Local\Microsoft\Windows\Temporary Internet Files\Content.IE5\6BE1BCHN\MC9003984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6610" y="5815584"/>
            <a:ext cx="4717390" cy="1042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Hanka\AppData\Local\Microsoft\Windows\Temporary Internet Files\Content.IE5\6BE1BCHN\MC9003984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6610" y="0"/>
            <a:ext cx="4717390" cy="1042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Hanka\AppData\Local\Microsoft\Windows\Temporary Internet Files\Content.IE5\6BE1BCHN\MC9003984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-2287612" y="2943796"/>
            <a:ext cx="5400600" cy="1042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Hanka\AppData\Local\Microsoft\Windows\Temporary Internet Files\Content.IE5\6BE1BCHN\MC9003984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717390" cy="1042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Hanka\AppData\Local\Microsoft\Windows\Temporary Internet Files\Content.IE5\6BE1BCHN\MC9003984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 flipH="1">
            <a:off x="5979571" y="3029539"/>
            <a:ext cx="5572089" cy="1042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3280717" y="1042416"/>
            <a:ext cx="258256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1905">
                  <a:solidFill>
                    <a:schemeClr val="tx1"/>
                  </a:solidFill>
                </a:ln>
                <a:solidFill>
                  <a:srgbClr val="92D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Symbols</a:t>
            </a:r>
            <a:endParaRPr lang="cs-CZ" sz="5400" b="1" cap="none" spc="0" dirty="0">
              <a:ln w="1905">
                <a:solidFill>
                  <a:schemeClr val="tx1"/>
                </a:solidFill>
              </a:ln>
              <a:solidFill>
                <a:srgbClr val="92D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806626" y="4941168"/>
            <a:ext cx="178324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chicken</a:t>
            </a:r>
            <a:endParaRPr lang="cs-CZ" sz="4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101619" y="4941168"/>
            <a:ext cx="125707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lamb</a:t>
            </a:r>
            <a:endParaRPr lang="cs-CZ" sz="4000" b="1" dirty="0"/>
          </a:p>
        </p:txBody>
      </p:sp>
      <p:pic>
        <p:nvPicPr>
          <p:cNvPr id="5127" name="Picture 7" descr="C:\Users\Hanka\AppData\Local\Microsoft\Windows\Temporary Internet Files\Content.IE5\3X8J1QWH\MC9001940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2691168"/>
            <a:ext cx="2915348" cy="23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Hanka\AppData\Local\Microsoft\Windows\Temporary Internet Files\Content.IE5\6RVV4ID9\MC90040461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70924" y="2961168"/>
            <a:ext cx="2054651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Users\Hanka\AppData\Local\Microsoft\Windows\Temporary Internet Files\Content.IE5\3X8J1QWH\MC90025016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77167" y="2961168"/>
            <a:ext cx="2242347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ovéPole 22"/>
          <p:cNvSpPr txBox="1"/>
          <p:nvPr/>
        </p:nvSpPr>
        <p:spPr>
          <a:xfrm>
            <a:off x="6406717" y="4941168"/>
            <a:ext cx="14654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rabbit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xmlns="" val="3600472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7" grpId="0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 descr="C:\Users\Hanka\AppData\Local\Microsoft\Windows\Temporary Internet Files\Content.IE5\6BE1BCHN\MC9003984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5815584"/>
            <a:ext cx="4717390" cy="1042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Hanka\AppData\Local\Microsoft\Windows\Temporary Internet Files\Content.IE5\6BE1BCHN\MC9003984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6610" y="5815584"/>
            <a:ext cx="4717390" cy="1042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Hanka\AppData\Local\Microsoft\Windows\Temporary Internet Files\Content.IE5\6BE1BCHN\MC9003984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6610" y="0"/>
            <a:ext cx="4717390" cy="1042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Hanka\AppData\Local\Microsoft\Windows\Temporary Internet Files\Content.IE5\6BE1BCHN\MC9003984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-2287612" y="2943796"/>
            <a:ext cx="5400600" cy="1042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Hanka\AppData\Local\Microsoft\Windows\Temporary Internet Files\Content.IE5\6BE1BCHN\MC9003984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717390" cy="1042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Hanka\AppData\Local\Microsoft\Windows\Temporary Internet Files\Content.IE5\6BE1BCHN\MC9003984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 flipH="1">
            <a:off x="5979571" y="3029539"/>
            <a:ext cx="5572089" cy="1042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3280717" y="1042416"/>
            <a:ext cx="258256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1905">
                  <a:solidFill>
                    <a:schemeClr val="tx1"/>
                  </a:solidFill>
                </a:ln>
                <a:solidFill>
                  <a:srgbClr val="92D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Symbols</a:t>
            </a:r>
            <a:endParaRPr lang="cs-CZ" sz="5400" b="1" cap="none" spc="0" dirty="0">
              <a:ln w="1905">
                <a:solidFill>
                  <a:schemeClr val="tx1"/>
                </a:solidFill>
              </a:ln>
              <a:solidFill>
                <a:srgbClr val="92D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939639" y="5047611"/>
            <a:ext cx="23215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snowdrop</a:t>
            </a:r>
            <a:endParaRPr lang="cs-CZ" sz="4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57627" y="5047611"/>
            <a:ext cx="183165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daffodil</a:t>
            </a:r>
            <a:endParaRPr lang="cs-CZ" sz="4000" b="1" dirty="0"/>
          </a:p>
        </p:txBody>
      </p:sp>
      <p:pic>
        <p:nvPicPr>
          <p:cNvPr id="6151" name="Picture 7" descr="C:\Users\Hanka\AppData\Local\Microsoft\Windows\Temporary Internet Files\Content.IE5\3X8J1QWH\MP90042758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8600" y="2541233"/>
            <a:ext cx="1675899" cy="25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5" name="Picture 11" descr="C:\Users\Hanka\AppData\Local\Microsoft\Windows\Temporary Internet Files\Content.IE5\3X8J1QWH\MP90043314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21792" y="2527611"/>
            <a:ext cx="1941603" cy="25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8" name="Picture 14" descr="C:\Users\Hanka\AppData\Local\Microsoft\Windows\Temporary Internet Files\Content.IE5\60VF2IZU\MC90012286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4492" y="2887611"/>
            <a:ext cx="2153285" cy="21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TextovéPole 26"/>
          <p:cNvSpPr txBox="1"/>
          <p:nvPr/>
        </p:nvSpPr>
        <p:spPr>
          <a:xfrm>
            <a:off x="3826544" y="5047611"/>
            <a:ext cx="11673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tulip</a:t>
            </a:r>
            <a:endParaRPr lang="cs-CZ" sz="40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976915" y="1863780"/>
            <a:ext cx="319016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9050">
                  <a:solidFill>
                    <a:schemeClr val="tx1"/>
                  </a:solidFill>
                  <a:prstDash val="solid"/>
                </a:ln>
                <a:solidFill>
                  <a:srgbClr val="92D05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spring</a:t>
            </a:r>
            <a:r>
              <a:rPr lang="cs-CZ" sz="4000" b="1" dirty="0" smtClean="0">
                <a:ln w="19050">
                  <a:solidFill>
                    <a:schemeClr val="tx1"/>
                  </a:solidFill>
                  <a:prstDash val="solid"/>
                </a:ln>
                <a:solidFill>
                  <a:srgbClr val="92D05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ln w="19050">
                  <a:solidFill>
                    <a:schemeClr val="tx1"/>
                  </a:solidFill>
                  <a:prstDash val="solid"/>
                </a:ln>
                <a:solidFill>
                  <a:srgbClr val="92D05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flowers</a:t>
            </a:r>
            <a:endParaRPr lang="cs-CZ" sz="4000" b="1" dirty="0">
              <a:ln w="19050">
                <a:solidFill>
                  <a:schemeClr val="tx1"/>
                </a:solidFill>
                <a:prstDash val="solid"/>
              </a:ln>
              <a:solidFill>
                <a:srgbClr val="92D05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5890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7" grpId="0"/>
      <p:bldP spid="2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 descr="C:\Users\Hanka\AppData\Local\Microsoft\Windows\Temporary Internet Files\Content.IE5\6BE1BCHN\MC9003984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5815584"/>
            <a:ext cx="4717390" cy="1042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Hanka\AppData\Local\Microsoft\Windows\Temporary Internet Files\Content.IE5\6BE1BCHN\MC9003984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6610" y="5815584"/>
            <a:ext cx="4717390" cy="1042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Hanka\AppData\Local\Microsoft\Windows\Temporary Internet Files\Content.IE5\6BE1BCHN\MC9003984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6610" y="0"/>
            <a:ext cx="4717390" cy="1042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Hanka\AppData\Local\Microsoft\Windows\Temporary Internet Files\Content.IE5\6BE1BCHN\MC9003984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-2287612" y="2943796"/>
            <a:ext cx="5400600" cy="1042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Hanka\AppData\Local\Microsoft\Windows\Temporary Internet Files\Content.IE5\6BE1BCHN\MC9003984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717390" cy="1042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Hanka\AppData\Local\Microsoft\Windows\Temporary Internet Files\Content.IE5\6BE1BCHN\MC9003984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 flipH="1">
            <a:off x="5979571" y="3029539"/>
            <a:ext cx="5572089" cy="1042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3280717" y="1042416"/>
            <a:ext cx="258256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1905">
                  <a:solidFill>
                    <a:schemeClr val="tx1"/>
                  </a:solidFill>
                </a:ln>
                <a:solidFill>
                  <a:srgbClr val="92D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Symbols</a:t>
            </a:r>
            <a:endParaRPr lang="cs-CZ" sz="5400" b="1" cap="none" spc="0" dirty="0">
              <a:ln w="1905">
                <a:solidFill>
                  <a:schemeClr val="tx1"/>
                </a:solidFill>
              </a:ln>
              <a:solidFill>
                <a:srgbClr val="92D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92080" y="4941168"/>
            <a:ext cx="25258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Easter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card</a:t>
            </a:r>
            <a:endParaRPr lang="cs-CZ" sz="4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730157" y="4941168"/>
            <a:ext cx="15841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basket</a:t>
            </a:r>
            <a:endParaRPr lang="cs-CZ" sz="4000" b="1" dirty="0"/>
          </a:p>
        </p:txBody>
      </p:sp>
      <p:pic>
        <p:nvPicPr>
          <p:cNvPr id="6157" name="Picture 13" descr="happy easter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470747"/>
            <a:ext cx="2350307" cy="21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2" name="Picture 2" descr="C:\Users\Hanka\AppData\Local\Microsoft\Windows\Temporary Internet Files\Content.IE5\6RVV4ID9\MC900436379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62233" y="2290747"/>
            <a:ext cx="2520000" cy="25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89790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C:\Users\Hanka\AppData\Local\Microsoft\Windows\Temporary Internet Files\Content.IE5\6BE1BCHN\MC9003984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6610" y="5815584"/>
            <a:ext cx="4717390" cy="1042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C:\Users\Hanka\AppData\Local\Microsoft\Windows\Temporary Internet Files\Content.IE5\6BE1BCHN\MC9003984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5815584"/>
            <a:ext cx="4717390" cy="1042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Hanka\AppData\Local\Microsoft\Windows\Temporary Internet Files\Content.IE5\6BE1BCHN\MC9003984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6610" y="0"/>
            <a:ext cx="4717390" cy="1042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Hanka\AppData\Local\Microsoft\Windows\Temporary Internet Files\Content.IE5\6BE1BCHN\MC9003984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-2287612" y="2943796"/>
            <a:ext cx="5400600" cy="1042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Hanka\AppData\Local\Microsoft\Windows\Temporary Internet Files\Content.IE5\6BE1BCHN\MC9003984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717390" cy="1042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Hanka\AppData\Local\Microsoft\Windows\Temporary Internet Files\Content.IE5\6BE1BCHN\MC9003984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 flipH="1">
            <a:off x="5979571" y="3029539"/>
            <a:ext cx="5572089" cy="1042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3254204" y="1042416"/>
            <a:ext cx="26355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1905">
                  <a:solidFill>
                    <a:schemeClr val="tx1"/>
                  </a:solidFill>
                </a:ln>
                <a:solidFill>
                  <a:srgbClr val="92D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Customs</a:t>
            </a:r>
            <a:endParaRPr lang="cs-CZ" sz="5400" b="1" cap="none" spc="0" dirty="0">
              <a:ln w="1905">
                <a:solidFill>
                  <a:schemeClr val="tx1"/>
                </a:solidFill>
              </a:ln>
              <a:solidFill>
                <a:srgbClr val="92D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34579" y="2264768"/>
            <a:ext cx="747484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Na Velký pátek jí mnoho lidí malé mazance „ hot </a:t>
            </a:r>
            <a:r>
              <a:rPr lang="cs-CZ" sz="3200" dirty="0" err="1" smtClean="0"/>
              <a:t>cross</a:t>
            </a:r>
            <a:r>
              <a:rPr lang="cs-CZ" sz="3200" dirty="0" smtClean="0"/>
              <a:t> </a:t>
            </a:r>
            <a:r>
              <a:rPr lang="cs-CZ" sz="3200" dirty="0" err="1" smtClean="0"/>
              <a:t>buns</a:t>
            </a:r>
            <a:r>
              <a:rPr lang="cs-CZ" sz="3200" dirty="0" smtClean="0"/>
              <a:t>“.</a:t>
            </a:r>
            <a:endParaRPr lang="cs-CZ" sz="3200" dirty="0"/>
          </a:p>
        </p:txBody>
      </p:sp>
      <p:pic>
        <p:nvPicPr>
          <p:cNvPr id="14" name="Picture 5" descr="C:\Users\Hanka\AppData\Local\Microsoft\Windows\Temporary Internet Files\Content.IE5\3X8J1QWH\MP90042359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2700" b="93897" l="22969" r="9601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068960"/>
            <a:ext cx="4470829" cy="2975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64769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3" name="Picture 5" descr="C:\Users\Hanka\AppData\Local\Microsoft\Windows\Temporary Internet Files\Content.IE5\6BE1BCHN\MP90042279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834428"/>
            <a:ext cx="2520000" cy="25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Users\Hanka\AppData\Local\Microsoft\Windows\Temporary Internet Files\Content.IE5\6RVV4ID9\MP90042275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9565" y="3795765"/>
            <a:ext cx="2520000" cy="25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Hanka\AppData\Local\Microsoft\Windows\Temporary Internet Files\Content.IE5\6BE1BCHN\MC90039843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6610" y="5815584"/>
            <a:ext cx="4717390" cy="1042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C:\Users\Hanka\AppData\Local\Microsoft\Windows\Temporary Internet Files\Content.IE5\6BE1BCHN\MC90039843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5815584"/>
            <a:ext cx="4717390" cy="1042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Hanka\AppData\Local\Microsoft\Windows\Temporary Internet Files\Content.IE5\6BE1BCHN\MC90039843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6610" y="0"/>
            <a:ext cx="4717390" cy="1042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Hanka\AppData\Local\Microsoft\Windows\Temporary Internet Files\Content.IE5\6BE1BCHN\MC90039843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-2287612" y="2943796"/>
            <a:ext cx="5400600" cy="1042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Hanka\AppData\Local\Microsoft\Windows\Temporary Internet Files\Content.IE5\6BE1BCHN\MC90039843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717390" cy="1042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Hanka\AppData\Local\Microsoft\Windows\Temporary Internet Files\Content.IE5\6BE1BCHN\MC90039843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 flipH="1">
            <a:off x="5979571" y="3029539"/>
            <a:ext cx="5572089" cy="1042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3254204" y="1042416"/>
            <a:ext cx="26355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1905">
                  <a:solidFill>
                    <a:schemeClr val="tx1"/>
                  </a:solidFill>
                </a:ln>
                <a:solidFill>
                  <a:srgbClr val="92D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Customs</a:t>
            </a:r>
            <a:endParaRPr lang="cs-CZ" sz="5400" b="1" cap="none" spc="0" dirty="0">
              <a:ln w="1905">
                <a:solidFill>
                  <a:schemeClr val="tx1"/>
                </a:solidFill>
              </a:ln>
              <a:solidFill>
                <a:srgbClr val="92D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34579" y="2264768"/>
            <a:ext cx="747484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V Británii si na Velikonoce lidé navzájem dávají čokoládová vajíčka nebo zajíčky.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Někdy barví a zdobí i skutečná vajíčka.</a:t>
            </a:r>
            <a:endParaRPr lang="cs-CZ" sz="3200" dirty="0"/>
          </a:p>
        </p:txBody>
      </p:sp>
      <p:pic>
        <p:nvPicPr>
          <p:cNvPr id="7176" name="Picture 8" descr="C:\Users\Hanka\AppData\Local\Microsoft\Windows\Temporary Internet Files\Content.IE5\60VF2IZU\MC900436377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777291">
            <a:off x="6800180" y="1027096"/>
            <a:ext cx="1169279" cy="1169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82" name="Picture 14" descr="Easter Eggs picture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800" b="100000" l="4600" r="966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38537" y="4244331"/>
            <a:ext cx="2266924" cy="1700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9481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3" descr="C:\Users\Hanka\AppData\Local\Microsoft\Windows\Temporary Internet Files\Content.IE5\3X8J1QWH\MP9004230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550747"/>
            <a:ext cx="2016224" cy="2636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Hanka\AppData\Local\Microsoft\Windows\Temporary Internet Files\Content.IE5\6BE1BCHN\MC90039843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6610" y="5815584"/>
            <a:ext cx="4717390" cy="1042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C:\Users\Hanka\AppData\Local\Microsoft\Windows\Temporary Internet Files\Content.IE5\6BE1BCHN\MC90039843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5815584"/>
            <a:ext cx="4717390" cy="1042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Hanka\AppData\Local\Microsoft\Windows\Temporary Internet Files\Content.IE5\6BE1BCHN\MC90039843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6610" y="0"/>
            <a:ext cx="4717390" cy="1042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Hanka\AppData\Local\Microsoft\Windows\Temporary Internet Files\Content.IE5\6BE1BCHN\MC90039843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-2287612" y="2943796"/>
            <a:ext cx="5400600" cy="1042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Hanka\AppData\Local\Microsoft\Windows\Temporary Internet Files\Content.IE5\6BE1BCHN\MC90039843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717390" cy="1042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Hanka\AppData\Local\Microsoft\Windows\Temporary Internet Files\Content.IE5\6BE1BCHN\MC90039843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 flipH="1">
            <a:off x="5979571" y="3029539"/>
            <a:ext cx="5572089" cy="1042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3254204" y="1042416"/>
            <a:ext cx="26355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1905">
                  <a:solidFill>
                    <a:schemeClr val="tx1"/>
                  </a:solidFill>
                </a:ln>
                <a:solidFill>
                  <a:srgbClr val="92D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Customs</a:t>
            </a:r>
            <a:endParaRPr lang="cs-CZ" sz="5400" b="1" cap="none" spc="0" dirty="0">
              <a:ln w="1905">
                <a:solidFill>
                  <a:schemeClr val="tx1"/>
                </a:solidFill>
              </a:ln>
              <a:solidFill>
                <a:srgbClr val="92D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34579" y="1969914"/>
            <a:ext cx="7474841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hon na vajíčka – </a:t>
            </a:r>
            <a:r>
              <a:rPr lang="cs-CZ" sz="3200" dirty="0" err="1" smtClean="0"/>
              <a:t>an</a:t>
            </a:r>
            <a:r>
              <a:rPr lang="cs-CZ" sz="3200" dirty="0" smtClean="0"/>
              <a:t> </a:t>
            </a:r>
            <a:r>
              <a:rPr lang="cs-CZ" sz="3200" dirty="0" err="1" smtClean="0"/>
              <a:t>Easter</a:t>
            </a:r>
            <a:r>
              <a:rPr lang="cs-CZ" sz="3200" dirty="0" smtClean="0"/>
              <a:t> </a:t>
            </a:r>
            <a:r>
              <a:rPr lang="cs-CZ" sz="3200" dirty="0" err="1" smtClean="0"/>
              <a:t>egg</a:t>
            </a:r>
            <a:r>
              <a:rPr lang="cs-CZ" sz="3200" dirty="0" smtClean="0"/>
              <a:t> „</a:t>
            </a:r>
            <a:r>
              <a:rPr lang="cs-CZ" sz="3200" dirty="0" err="1" smtClean="0"/>
              <a:t>treasure</a:t>
            </a:r>
            <a:r>
              <a:rPr lang="cs-CZ" sz="3200" dirty="0" smtClean="0"/>
              <a:t> </a:t>
            </a:r>
            <a:r>
              <a:rPr lang="cs-CZ" sz="3200" dirty="0" err="1" smtClean="0"/>
              <a:t>hunt</a:t>
            </a:r>
            <a:r>
              <a:rPr lang="cs-CZ" sz="3200" dirty="0" smtClean="0"/>
              <a:t>“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koulení vařených vajíček z kopce – </a:t>
            </a:r>
            <a:r>
              <a:rPr lang="cs-CZ" sz="3200" dirty="0" err="1" smtClean="0"/>
              <a:t>Easter</a:t>
            </a:r>
            <a:r>
              <a:rPr lang="cs-CZ" sz="3200" dirty="0" smtClean="0"/>
              <a:t> </a:t>
            </a:r>
            <a:r>
              <a:rPr lang="cs-CZ" sz="3200" dirty="0" err="1" smtClean="0"/>
              <a:t>Egg</a:t>
            </a:r>
            <a:r>
              <a:rPr lang="cs-CZ" sz="3200" dirty="0" smtClean="0"/>
              <a:t> </a:t>
            </a:r>
            <a:r>
              <a:rPr lang="cs-CZ" sz="3200" dirty="0" err="1" smtClean="0"/>
              <a:t>Roll</a:t>
            </a:r>
            <a:endParaRPr lang="cs-CZ" sz="3200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hod vajíčkem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104425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C:\Users\Hanka\AppData\Local\Microsoft\Windows\Temporary Internet Files\Content.IE5\6BE1BCHN\MC9003984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6610" y="5815584"/>
            <a:ext cx="4717390" cy="1042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C:\Users\Hanka\AppData\Local\Microsoft\Windows\Temporary Internet Files\Content.IE5\6BE1BCHN\MC9003984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5815584"/>
            <a:ext cx="4717390" cy="1042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Hanka\AppData\Local\Microsoft\Windows\Temporary Internet Files\Content.IE5\6BE1BCHN\MC9003984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6610" y="0"/>
            <a:ext cx="4717390" cy="1042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Hanka\AppData\Local\Microsoft\Windows\Temporary Internet Files\Content.IE5\6BE1BCHN\MC9003984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-2287612" y="2943796"/>
            <a:ext cx="5400600" cy="1042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Hanka\AppData\Local\Microsoft\Windows\Temporary Internet Files\Content.IE5\6BE1BCHN\MC9003984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717390" cy="1042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Hanka\AppData\Local\Microsoft\Windows\Temporary Internet Files\Content.IE5\6BE1BCHN\MC9003984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 flipH="1">
            <a:off x="5979571" y="3029539"/>
            <a:ext cx="5572089" cy="1042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3260740" y="688473"/>
            <a:ext cx="256461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Vocabulary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85813" y="1268760"/>
            <a:ext cx="2594300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 err="1" smtClean="0"/>
              <a:t>Easter</a:t>
            </a: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800" dirty="0" err="1" smtClean="0">
                <a:solidFill>
                  <a:srgbClr val="00B050"/>
                </a:solidFill>
              </a:rPr>
              <a:t>Easter</a:t>
            </a:r>
            <a:r>
              <a:rPr lang="cs-CZ" sz="2800" dirty="0" smtClean="0">
                <a:solidFill>
                  <a:srgbClr val="00B050"/>
                </a:solidFill>
              </a:rPr>
              <a:t> </a:t>
            </a:r>
            <a:r>
              <a:rPr lang="cs-CZ" sz="2800" dirty="0" err="1" smtClean="0">
                <a:solidFill>
                  <a:srgbClr val="00B050"/>
                </a:solidFill>
              </a:rPr>
              <a:t>egg</a:t>
            </a:r>
            <a:endParaRPr lang="cs-CZ" sz="2800" dirty="0" smtClean="0">
              <a:solidFill>
                <a:srgbClr val="00B05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2800" dirty="0" err="1" smtClean="0"/>
              <a:t>Easter</a:t>
            </a:r>
            <a:r>
              <a:rPr lang="cs-CZ" sz="2800" dirty="0" smtClean="0"/>
              <a:t> </a:t>
            </a:r>
            <a:r>
              <a:rPr lang="cs-CZ" sz="2800" dirty="0" err="1" smtClean="0"/>
              <a:t>bunny</a:t>
            </a: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800" dirty="0" err="1" smtClean="0">
                <a:solidFill>
                  <a:srgbClr val="00B050"/>
                </a:solidFill>
              </a:rPr>
              <a:t>Easter</a:t>
            </a:r>
            <a:r>
              <a:rPr lang="cs-CZ" sz="2800" dirty="0" smtClean="0">
                <a:solidFill>
                  <a:srgbClr val="00B050"/>
                </a:solidFill>
              </a:rPr>
              <a:t> </a:t>
            </a:r>
            <a:r>
              <a:rPr lang="cs-CZ" sz="2800" dirty="0" err="1" smtClean="0">
                <a:solidFill>
                  <a:srgbClr val="00B050"/>
                </a:solidFill>
              </a:rPr>
              <a:t>card</a:t>
            </a:r>
            <a:endParaRPr lang="cs-CZ" sz="2800" dirty="0" smtClean="0">
              <a:solidFill>
                <a:srgbClr val="00B05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basket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err="1" smtClean="0">
                <a:solidFill>
                  <a:srgbClr val="00B050"/>
                </a:solidFill>
              </a:rPr>
              <a:t>lamb</a:t>
            </a:r>
            <a:endParaRPr lang="cs-CZ" sz="2800" dirty="0" smtClean="0">
              <a:solidFill>
                <a:srgbClr val="00B05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2800" dirty="0" err="1" smtClean="0"/>
              <a:t>chicken</a:t>
            </a: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800" dirty="0" err="1" smtClean="0">
                <a:solidFill>
                  <a:srgbClr val="00B050"/>
                </a:solidFill>
              </a:rPr>
              <a:t>rabbit</a:t>
            </a:r>
            <a:endParaRPr lang="cs-CZ" sz="2800" dirty="0" smtClean="0">
              <a:solidFill>
                <a:srgbClr val="00B05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2800" dirty="0" err="1" smtClean="0"/>
              <a:t>daffodil</a:t>
            </a: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800" dirty="0" err="1" smtClean="0">
                <a:solidFill>
                  <a:srgbClr val="00B050"/>
                </a:solidFill>
              </a:rPr>
              <a:t>tulip</a:t>
            </a:r>
            <a:endParaRPr lang="cs-CZ" sz="2800" dirty="0" smtClean="0">
              <a:solidFill>
                <a:srgbClr val="00B05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2800" dirty="0" err="1" smtClean="0"/>
              <a:t>snowdrop</a:t>
            </a: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718698" y="1268759"/>
            <a:ext cx="4045082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Velikonoce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>
                <a:solidFill>
                  <a:srgbClr val="00B050"/>
                </a:solidFill>
              </a:rPr>
              <a:t>velikonoční vajíčko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velikonoční zajíček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>
                <a:solidFill>
                  <a:srgbClr val="00B050"/>
                </a:solidFill>
              </a:rPr>
              <a:t>velikonoční pohlednice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košík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>
                <a:solidFill>
                  <a:srgbClr val="00B050"/>
                </a:solidFill>
              </a:rPr>
              <a:t>jehňátko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kuřátko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>
                <a:solidFill>
                  <a:srgbClr val="00B050"/>
                </a:solidFill>
              </a:rPr>
              <a:t>králík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narcis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>
                <a:solidFill>
                  <a:srgbClr val="00B050"/>
                </a:solidFill>
              </a:rPr>
              <a:t>tulipán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sněženka</a:t>
            </a:r>
          </a:p>
          <a:p>
            <a:pPr marL="514350" indent="-514350">
              <a:buFont typeface="+mj-lt"/>
              <a:buAutoNum type="arabicPeriod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972762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Users\Hanka\AppData\Local\Microsoft\Windows\Temporary Internet Files\Content.IE5\6RVV4ID9\MP90044910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29208" y="908720"/>
            <a:ext cx="728558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/>
              <a:t>Happy </a:t>
            </a:r>
            <a:r>
              <a:rPr lang="cs-CZ" sz="9600" b="1" dirty="0" err="1" smtClean="0"/>
              <a:t>Easter</a:t>
            </a:r>
            <a:r>
              <a:rPr lang="cs-CZ" sz="9600" b="1" dirty="0" smtClean="0"/>
              <a:t>!</a:t>
            </a:r>
            <a:endParaRPr lang="cs-CZ" sz="9600" b="1" dirty="0"/>
          </a:p>
        </p:txBody>
      </p:sp>
    </p:spTree>
    <p:extLst>
      <p:ext uri="{BB962C8B-B14F-4D97-AF65-F5344CB8AC3E}">
        <p14:creationId xmlns:p14="http://schemas.microsoft.com/office/powerpoint/2010/main" xmlns="" val="197175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829" y="116632"/>
            <a:ext cx="9266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Zdroje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5829" y="485964"/>
            <a:ext cx="641978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[cit. </a:t>
            </a:r>
            <a:r>
              <a:rPr lang="cs-CZ" dirty="0" smtClean="0"/>
              <a:t>2012-04-03]. </a:t>
            </a:r>
            <a:r>
              <a:rPr lang="cs-CZ" dirty="0"/>
              <a:t>Dostupné pod licencí Public </a:t>
            </a:r>
            <a:r>
              <a:rPr lang="cs-CZ" dirty="0" err="1"/>
              <a:t>domain</a:t>
            </a:r>
            <a:r>
              <a:rPr lang="cs-CZ" dirty="0"/>
              <a:t> na WWW: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829" y="4005064"/>
            <a:ext cx="35322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Další obrázky: sada Microsoft Office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3538078" y="4018730"/>
            <a:ext cx="275816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office.microsoft.com</a:t>
            </a:r>
            <a:endParaRPr lang="cs-CZ" sz="1400" dirty="0" smtClean="0"/>
          </a:p>
          <a:p>
            <a:endParaRPr lang="cs-CZ" sz="1400" dirty="0"/>
          </a:p>
        </p:txBody>
      </p:sp>
      <p:sp>
        <p:nvSpPr>
          <p:cNvPr id="13" name="Obdélník 12"/>
          <p:cNvSpPr/>
          <p:nvPr/>
        </p:nvSpPr>
        <p:spPr>
          <a:xfrm>
            <a:off x="1261333" y="1592736"/>
            <a:ext cx="646246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www.clker.com/cliparts/9/q/S/8/e/H/easter-rabbit-md.png</a:t>
            </a:r>
            <a:endParaRPr lang="cs-CZ" sz="1400" dirty="0" smtClean="0"/>
          </a:p>
          <a:p>
            <a:endParaRPr lang="cs-CZ" sz="1400" dirty="0"/>
          </a:p>
        </p:txBody>
      </p:sp>
      <p:pic>
        <p:nvPicPr>
          <p:cNvPr id="14" name="Picture 7" descr="C:\Users\Hanka\Pictures\3třída\easter-rabbit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3895" y="1052736"/>
            <a:ext cx="907134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296789" y="2999504"/>
            <a:ext cx="726454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www.wpclipart.com/holiday/easter/bunnies/bunny_egg_flowers.jpg</a:t>
            </a:r>
            <a:endParaRPr lang="cs-CZ" sz="1400" dirty="0" smtClean="0"/>
          </a:p>
          <a:p>
            <a:endParaRPr lang="cs-CZ" sz="1400" dirty="0"/>
          </a:p>
        </p:txBody>
      </p:sp>
      <p:pic>
        <p:nvPicPr>
          <p:cNvPr id="18" name="Picture 13" descr="happy easter 1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6176" y="2565835"/>
            <a:ext cx="1175157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53144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572</TotalTime>
  <Words>238</Words>
  <Application>Microsoft Office PowerPoint</Application>
  <PresentationFormat>Předvádění na obrazovce (4:3)</PresentationFormat>
  <Paragraphs>86</Paragraphs>
  <Slides>13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Hanka</dc:creator>
  <cp:lastModifiedBy>Dum</cp:lastModifiedBy>
  <cp:revision>33</cp:revision>
  <dcterms:created xsi:type="dcterms:W3CDTF">2012-04-03T19:43:55Z</dcterms:created>
  <dcterms:modified xsi:type="dcterms:W3CDTF">2012-07-09T09:33:30Z</dcterms:modified>
</cp:coreProperties>
</file>