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9" r:id="rId4"/>
    <p:sldId id="263" r:id="rId5"/>
    <p:sldId id="265" r:id="rId6"/>
    <p:sldId id="262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8" r:id="rId15"/>
    <p:sldId id="279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180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4999474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Hana </a:t>
                      </a:r>
                      <a:r>
                        <a:rPr lang="cs-CZ" sz="2000" dirty="0" err="1" smtClean="0"/>
                        <a:t>Klimíčková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/>
                        <a:t>VY_22_INOVACE_AJ.3.1-35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My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f</a:t>
                      </a:r>
                      <a:r>
                        <a:rPr lang="cs-CZ" sz="2000" dirty="0" err="1" smtClean="0"/>
                        <a:t>amily</a:t>
                      </a:r>
                      <a:r>
                        <a:rPr lang="cs-CZ" sz="2000" dirty="0" smtClean="0"/>
                        <a:t> - </a:t>
                      </a:r>
                      <a:r>
                        <a:rPr lang="cs-CZ" sz="2000" dirty="0" err="1" smtClean="0"/>
                        <a:t>Whoʼs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this</a:t>
                      </a:r>
                      <a:r>
                        <a:rPr lang="cs-CZ" sz="2000" dirty="0" smtClean="0"/>
                        <a:t>?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17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Autor</a:t>
            </a:r>
            <a:r>
              <a:rPr lang="cs-CZ" sz="2000" dirty="0" smtClean="0"/>
              <a:t>:			Mgr. Hana </a:t>
            </a:r>
            <a:r>
              <a:rPr lang="cs-CZ" sz="2000" dirty="0" err="1" smtClean="0"/>
              <a:t>Klimíčková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Datum</a:t>
            </a:r>
            <a:r>
              <a:rPr lang="cs-CZ" sz="2000" dirty="0" smtClean="0"/>
              <a:t> </a:t>
            </a:r>
            <a:r>
              <a:rPr lang="cs-CZ" sz="2000" b="1" dirty="0" smtClean="0"/>
              <a:t>vytvoření</a:t>
            </a:r>
            <a:r>
              <a:rPr lang="cs-CZ" sz="2000" dirty="0" smtClean="0"/>
              <a:t>:	duben 2012</a:t>
            </a:r>
          </a:p>
          <a:p>
            <a:pPr marL="0" indent="0">
              <a:buNone/>
            </a:pPr>
            <a:r>
              <a:rPr lang="cs-CZ" sz="2000" b="1" dirty="0" smtClean="0"/>
              <a:t>Ročník</a:t>
            </a:r>
            <a:r>
              <a:rPr lang="cs-CZ" sz="2000" dirty="0" smtClean="0"/>
              <a:t>:			3. (1. stupeň, 1 období)</a:t>
            </a:r>
          </a:p>
          <a:p>
            <a:pPr marL="0" indent="0">
              <a:buNone/>
            </a:pPr>
            <a:r>
              <a:rPr lang="cs-CZ" sz="2000" b="1" dirty="0" smtClean="0"/>
              <a:t>Vzdělávací</a:t>
            </a:r>
            <a:r>
              <a:rPr lang="cs-CZ" sz="2000" dirty="0" smtClean="0"/>
              <a:t> </a:t>
            </a:r>
            <a:r>
              <a:rPr lang="cs-CZ" sz="2000" b="1" dirty="0" smtClean="0"/>
              <a:t>oblast</a:t>
            </a:r>
            <a:r>
              <a:rPr lang="cs-CZ" sz="2000" dirty="0" smtClean="0"/>
              <a:t>:	Jazyk a jazyková komunikace, cizí jazyk, angličtina</a:t>
            </a:r>
          </a:p>
          <a:p>
            <a:pPr marL="0" indent="0">
              <a:buNone/>
            </a:pPr>
            <a:r>
              <a:rPr lang="cs-CZ" sz="2000" dirty="0" smtClean="0"/>
              <a:t>		</a:t>
            </a:r>
            <a:r>
              <a:rPr lang="cs-CZ" sz="2000" dirty="0"/>
              <a:t>	My </a:t>
            </a:r>
            <a:r>
              <a:rPr lang="cs-CZ" sz="2000" dirty="0" err="1"/>
              <a:t>family</a:t>
            </a:r>
            <a:r>
              <a:rPr lang="cs-CZ" sz="2000" dirty="0"/>
              <a:t> - </a:t>
            </a:r>
            <a:r>
              <a:rPr lang="cs-CZ" sz="2000" dirty="0" err="1"/>
              <a:t>Whoʼs</a:t>
            </a:r>
            <a:r>
              <a:rPr lang="cs-CZ" sz="2000" dirty="0"/>
              <a:t> </a:t>
            </a:r>
            <a:r>
              <a:rPr lang="cs-CZ" sz="2000" dirty="0" err="1"/>
              <a:t>this</a:t>
            </a:r>
            <a:r>
              <a:rPr lang="cs-CZ" sz="2000" dirty="0"/>
              <a:t>?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/>
              <a:t>Klíčová</a:t>
            </a:r>
            <a:r>
              <a:rPr lang="cs-CZ" sz="2000" dirty="0"/>
              <a:t> </a:t>
            </a:r>
            <a:r>
              <a:rPr lang="cs-CZ" sz="2000" b="1" dirty="0"/>
              <a:t>slova:</a:t>
            </a:r>
            <a:r>
              <a:rPr lang="cs-CZ" sz="2000" dirty="0"/>
              <a:t>		</a:t>
            </a:r>
            <a:r>
              <a:rPr lang="cs-CZ" sz="2000" dirty="0" err="1" smtClean="0"/>
              <a:t>family</a:t>
            </a:r>
            <a:endParaRPr lang="cs-CZ" sz="2000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Anotace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Opakování a procvičování slovní </a:t>
            </a:r>
            <a:r>
              <a:rPr lang="cs-CZ" sz="2000" dirty="0"/>
              <a:t>zásoby </a:t>
            </a:r>
            <a:r>
              <a:rPr lang="cs-CZ" sz="2000" dirty="0" smtClean="0"/>
              <a:t>„ My </a:t>
            </a:r>
            <a:r>
              <a:rPr lang="cs-CZ" sz="2000" dirty="0" err="1" smtClean="0"/>
              <a:t>f</a:t>
            </a:r>
            <a:r>
              <a:rPr lang="cs-CZ" sz="2000" i="1" dirty="0" err="1" smtClean="0"/>
              <a:t>amily</a:t>
            </a:r>
            <a:r>
              <a:rPr lang="cs-CZ" sz="2000" dirty="0" smtClean="0"/>
              <a:t>“ -  členové rodiny.</a:t>
            </a:r>
          </a:p>
          <a:p>
            <a:pPr marL="0" indent="0">
              <a:buNone/>
            </a:pPr>
            <a:r>
              <a:rPr lang="cs-CZ" sz="2000" dirty="0" smtClean="0"/>
              <a:t>Prezentace rozhovoru „</a:t>
            </a:r>
            <a:r>
              <a:rPr lang="cs-CZ" sz="2000" dirty="0" err="1" smtClean="0"/>
              <a:t>Whoʼs</a:t>
            </a:r>
            <a:r>
              <a:rPr lang="cs-CZ" sz="2000" dirty="0" smtClean="0"/>
              <a:t> </a:t>
            </a:r>
            <a:r>
              <a:rPr lang="cs-CZ" sz="2000" dirty="0" err="1" smtClean="0"/>
              <a:t>this</a:t>
            </a:r>
            <a:r>
              <a:rPr lang="cs-CZ" sz="2000" dirty="0" smtClean="0"/>
              <a:t>?“, „</a:t>
            </a:r>
            <a:r>
              <a:rPr lang="cs-CZ" sz="2000" dirty="0" err="1" smtClean="0"/>
              <a:t>This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my …“.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</a:t>
            </a:r>
          </a:p>
          <a:p>
            <a:pPr marL="0" indent="0">
              <a:buNone/>
            </a:pPr>
            <a:r>
              <a:rPr lang="cs-CZ" sz="2000" b="1" dirty="0"/>
              <a:t>Metodické </a:t>
            </a:r>
            <a:r>
              <a:rPr lang="cs-CZ" sz="2000" b="1" dirty="0" smtClean="0"/>
              <a:t>poznámky:</a:t>
            </a:r>
          </a:p>
          <a:p>
            <a:pPr marL="0" indent="0">
              <a:buNone/>
            </a:pPr>
            <a:r>
              <a:rPr lang="cs-CZ" sz="2000" dirty="0" smtClean="0"/>
              <a:t>Snímky 3-5: opakování a procvičování </a:t>
            </a:r>
            <a:r>
              <a:rPr lang="cs-CZ" sz="2000" dirty="0" err="1" smtClean="0"/>
              <a:t>spellingu</a:t>
            </a:r>
            <a:r>
              <a:rPr lang="cs-CZ" sz="2000" dirty="0" smtClean="0"/>
              <a:t> </a:t>
            </a:r>
            <a:r>
              <a:rPr lang="cs-CZ" sz="2000" dirty="0" err="1" smtClean="0"/>
              <a:t>tématické</a:t>
            </a:r>
            <a:r>
              <a:rPr lang="cs-CZ" sz="2000" dirty="0" smtClean="0"/>
              <a:t> slovní zásoby.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dirty="0" smtClean="0"/>
              <a:t>Snímek 6-12</a:t>
            </a:r>
            <a:r>
              <a:rPr lang="cs-CZ" sz="2000" dirty="0"/>
              <a:t>: rozhovor „</a:t>
            </a:r>
            <a:r>
              <a:rPr lang="cs-CZ" sz="2000" dirty="0" err="1"/>
              <a:t>Whoʼs</a:t>
            </a:r>
            <a:r>
              <a:rPr lang="cs-CZ" sz="2000" dirty="0"/>
              <a:t> </a:t>
            </a:r>
            <a:r>
              <a:rPr lang="cs-CZ" sz="2000" dirty="0" err="1"/>
              <a:t>this</a:t>
            </a:r>
            <a:r>
              <a:rPr lang="cs-CZ" sz="2000" dirty="0"/>
              <a:t>?“, „</a:t>
            </a:r>
            <a:r>
              <a:rPr lang="cs-CZ" sz="2000" dirty="0" err="1"/>
              <a:t>This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my …“.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  <a:r>
              <a:rPr lang="cs-CZ" sz="2000" dirty="0" smtClean="0"/>
              <a:t>Snímky 14 a 15: pracovní listy k vytištění pro dva žáky.  Procvičování slovní zásoby a rozhovoru.</a:t>
            </a:r>
            <a:endParaRPr lang="cs-CZ" sz="20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8138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nka\AppData\Local\Microsoft\Windows\Temporary Internet Files\Content.IE5\KO54URO1\MP9004096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321" y="1650642"/>
            <a:ext cx="5207358" cy="520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655676" y="188640"/>
            <a:ext cx="5832648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MY FAMILY</a:t>
            </a:r>
            <a:endParaRPr lang="cs-CZ" sz="6000" b="1" dirty="0"/>
          </a:p>
        </p:txBody>
      </p:sp>
      <p:pic>
        <p:nvPicPr>
          <p:cNvPr id="11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25598" y="3047"/>
            <a:ext cx="1342723" cy="179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19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3" t="36730" r="43208" b="31824"/>
          <a:stretch/>
        </p:blipFill>
        <p:spPr bwMode="auto">
          <a:xfrm>
            <a:off x="315033" y="1309005"/>
            <a:ext cx="138239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0" t="10566" r="52516" b="62264"/>
          <a:stretch/>
        </p:blipFill>
        <p:spPr bwMode="auto">
          <a:xfrm>
            <a:off x="4400106" y="1309966"/>
            <a:ext cx="130666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03" t="47044" r="4968" b="24025"/>
          <a:stretch/>
        </p:blipFill>
        <p:spPr bwMode="auto">
          <a:xfrm>
            <a:off x="315121" y="3257481"/>
            <a:ext cx="141495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2" r="73145" b="66289"/>
          <a:stretch/>
        </p:blipFill>
        <p:spPr bwMode="auto">
          <a:xfrm>
            <a:off x="4400106" y="3257481"/>
            <a:ext cx="143663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8" t="18113" r="30377" b="56981"/>
          <a:stretch/>
        </p:blipFill>
        <p:spPr bwMode="auto">
          <a:xfrm>
            <a:off x="4400106" y="5229200"/>
            <a:ext cx="125090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8" t="2516" r="4466" b="71320"/>
          <a:stretch/>
        </p:blipFill>
        <p:spPr bwMode="auto">
          <a:xfrm>
            <a:off x="292981" y="5229200"/>
            <a:ext cx="146769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30075" y="1341831"/>
            <a:ext cx="24609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 _ _ h _ _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71296" y="3623538"/>
            <a:ext cx="20457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s_ _ r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71296" y="5595257"/>
            <a:ext cx="26629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g _ _ _ d _ _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88127" y="5595257"/>
            <a:ext cx="26661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a _ d _ _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52718" y="3623538"/>
            <a:ext cx="2592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 _ _ t _ _ _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3816" y="1309005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f _ _ _ _ r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10703" y="10846"/>
            <a:ext cx="2922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/>
              <a:t>Whoʼs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this</a:t>
            </a:r>
            <a:r>
              <a:rPr lang="cs-CZ" sz="4400" b="1" dirty="0" smtClean="0"/>
              <a:t>?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97431" y="2029966"/>
            <a:ext cx="14510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m 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52718" y="2029966"/>
            <a:ext cx="1194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_ _ d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9074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3" t="36730" r="43208" b="31824"/>
          <a:stretch/>
        </p:blipFill>
        <p:spPr bwMode="auto">
          <a:xfrm>
            <a:off x="315033" y="1309005"/>
            <a:ext cx="138239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0" t="10566" r="52516" b="62264"/>
          <a:stretch/>
        </p:blipFill>
        <p:spPr bwMode="auto">
          <a:xfrm>
            <a:off x="4400106" y="1309966"/>
            <a:ext cx="130666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03" t="47044" r="4968" b="24025"/>
          <a:stretch/>
        </p:blipFill>
        <p:spPr bwMode="auto">
          <a:xfrm>
            <a:off x="315121" y="3257481"/>
            <a:ext cx="141495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2" r="73145" b="66289"/>
          <a:stretch/>
        </p:blipFill>
        <p:spPr bwMode="auto">
          <a:xfrm>
            <a:off x="4400106" y="3257481"/>
            <a:ext cx="143663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8" t="18113" r="30377" b="56981"/>
          <a:stretch/>
        </p:blipFill>
        <p:spPr bwMode="auto">
          <a:xfrm>
            <a:off x="4400106" y="5229200"/>
            <a:ext cx="125090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8" t="2516" r="4466" b="71320"/>
          <a:stretch/>
        </p:blipFill>
        <p:spPr bwMode="auto">
          <a:xfrm>
            <a:off x="292981" y="5229200"/>
            <a:ext cx="146769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30075" y="1341831"/>
            <a:ext cx="2318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 o t h e r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71296" y="3623538"/>
            <a:ext cx="1885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 i s t e r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7431" y="5595257"/>
            <a:ext cx="27382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g r a n d m a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88127" y="5595257"/>
            <a:ext cx="25971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g r a n d a d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52718" y="3623538"/>
            <a:ext cx="24721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 r o t h e r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3816" y="1309005"/>
            <a:ext cx="20393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f a t h e r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10703" y="10846"/>
            <a:ext cx="2922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/>
              <a:t>Whoʼs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this</a:t>
            </a:r>
            <a:r>
              <a:rPr lang="cs-CZ" sz="4400" b="1" dirty="0" smtClean="0"/>
              <a:t>?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97431" y="2029966"/>
            <a:ext cx="16209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 u m 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52718" y="2029966"/>
            <a:ext cx="1199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d a d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4892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Whoʼs</a:t>
            </a:r>
            <a:r>
              <a:rPr lang="cs-CZ" b="1" dirty="0" smtClean="0"/>
              <a:t> </a:t>
            </a:r>
            <a:r>
              <a:rPr lang="cs-CZ" b="1" dirty="0" err="1" smtClean="0"/>
              <a:t>this</a:t>
            </a:r>
            <a:r>
              <a:rPr lang="cs-CZ" b="1" dirty="0"/>
              <a:t>?</a:t>
            </a:r>
          </a:p>
        </p:txBody>
      </p:sp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179512" y="908720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55776" y="1556792"/>
            <a:ext cx="3600000" cy="1800000"/>
          </a:xfrm>
          <a:prstGeom prst="wedgeEllipseCallout">
            <a:avLst>
              <a:gd name="adj1" fmla="val -81472"/>
              <a:gd name="adj2" fmla="val 62342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me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5123" name="Picture 3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721" y="3356792"/>
            <a:ext cx="3501208" cy="35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1228738" y="5058000"/>
            <a:ext cx="5679953" cy="1800000"/>
          </a:xfrm>
          <a:prstGeom prst="wedgeEllipseCallout">
            <a:avLst>
              <a:gd name="adj1" fmla="val -46919"/>
              <a:gd name="adj2" fmla="val -122646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family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5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2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3" t="36730" r="43208" b="31824"/>
          <a:stretch/>
        </p:blipFill>
        <p:spPr bwMode="auto">
          <a:xfrm>
            <a:off x="3023828" y="1816318"/>
            <a:ext cx="311039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1084791" y="5011038"/>
            <a:ext cx="5642469" cy="1800000"/>
          </a:xfrm>
          <a:prstGeom prst="wedgeEllipseCallout">
            <a:avLst>
              <a:gd name="adj1" fmla="val -69679"/>
              <a:gd name="adj2" fmla="val 16335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mother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44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9" name="Picture 2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0" t="10566" r="52516" b="62264"/>
          <a:stretch/>
        </p:blipFill>
        <p:spPr bwMode="auto">
          <a:xfrm>
            <a:off x="3101994" y="1809000"/>
            <a:ext cx="2940013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1084791" y="5011038"/>
            <a:ext cx="5642469" cy="1800000"/>
          </a:xfrm>
          <a:prstGeom prst="wedgeEllipseCallout">
            <a:avLst>
              <a:gd name="adj1" fmla="val -69679"/>
              <a:gd name="adj2" fmla="val 16335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father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87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8" name="Picture 3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03" t="47044" r="4968" b="24025"/>
          <a:stretch/>
        </p:blipFill>
        <p:spPr bwMode="auto">
          <a:xfrm>
            <a:off x="2980173" y="1809000"/>
            <a:ext cx="318365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1084791" y="5011038"/>
            <a:ext cx="5642469" cy="1800000"/>
          </a:xfrm>
          <a:prstGeom prst="wedgeEllipseCallout">
            <a:avLst>
              <a:gd name="adj1" fmla="val -69679"/>
              <a:gd name="adj2" fmla="val 16335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sister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87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9" name="Picture 4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2" r="73145" b="66289"/>
          <a:stretch/>
        </p:blipFill>
        <p:spPr bwMode="auto">
          <a:xfrm>
            <a:off x="2955783" y="1809000"/>
            <a:ext cx="323243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1084791" y="5011038"/>
            <a:ext cx="5642469" cy="1800000"/>
          </a:xfrm>
          <a:prstGeom prst="wedgeEllipseCallout">
            <a:avLst>
              <a:gd name="adj1" fmla="val -69679"/>
              <a:gd name="adj2" fmla="val 16335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brother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96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9" name="Picture 6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68" t="2516" r="4466" b="71320"/>
          <a:stretch/>
        </p:blipFill>
        <p:spPr bwMode="auto">
          <a:xfrm>
            <a:off x="2920853" y="1809000"/>
            <a:ext cx="330229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827584" y="5011038"/>
            <a:ext cx="6048000" cy="1800000"/>
          </a:xfrm>
          <a:prstGeom prst="wedgeEllipseCallout">
            <a:avLst>
              <a:gd name="adj1" fmla="val -65115"/>
              <a:gd name="adj2" fmla="val 12501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grandma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96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anka\AppData\Local\Microsoft\Windows\Temporary Internet Files\Content.IE5\2OWG49G3\MP90042257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9" t="2817" r="24907" b="22022"/>
          <a:stretch/>
        </p:blipFill>
        <p:spPr bwMode="auto">
          <a:xfrm>
            <a:off x="6975081" y="3408023"/>
            <a:ext cx="2168919" cy="3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ka\AppData\Local\Microsoft\Windows\Temporary Internet Files\Content.IE5\2OWG49G3\MC9000556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67247" cy="23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2520257" y="0"/>
            <a:ext cx="4103486" cy="1800000"/>
          </a:xfrm>
          <a:prstGeom prst="wedgeEllipseCallout">
            <a:avLst>
              <a:gd name="adj1" fmla="val -84348"/>
              <a:gd name="adj2" fmla="val -21047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>
                <a:solidFill>
                  <a:schemeClr val="tx1"/>
                </a:solidFill>
              </a:rPr>
              <a:t>Whoʼs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err="1">
                <a:solidFill>
                  <a:schemeClr val="tx1"/>
                </a:solidFill>
              </a:rPr>
              <a:t>this</a:t>
            </a:r>
            <a:r>
              <a:rPr lang="cs-CZ" sz="4000" b="1" dirty="0">
                <a:solidFill>
                  <a:schemeClr val="tx1"/>
                </a:solidFill>
              </a:rPr>
              <a:t>?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8" name="Picture 5" descr="C:\Users\Hanka\AppData\Local\Microsoft\Windows\Temporary Internet Files\Content.IE5\EUPNUEW6\MP900409640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8" t="18113" r="30377" b="56981"/>
          <a:stretch/>
        </p:blipFill>
        <p:spPr bwMode="auto">
          <a:xfrm>
            <a:off x="3164721" y="1809000"/>
            <a:ext cx="2814558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 flipH="1">
            <a:off x="827584" y="5011038"/>
            <a:ext cx="6048000" cy="1800000"/>
          </a:xfrm>
          <a:prstGeom prst="wedgeEllipseCallout">
            <a:avLst>
              <a:gd name="adj1" fmla="val -65115"/>
              <a:gd name="adj2" fmla="val 12501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This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is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my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grandad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.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19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56"/>
            <a:ext cx="8229600" cy="1143000"/>
          </a:xfrm>
        </p:spPr>
        <p:txBody>
          <a:bodyPr/>
          <a:lstStyle/>
          <a:p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310668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Whoʼs</a:t>
            </a:r>
            <a:r>
              <a:rPr lang="cs-CZ" dirty="0" smtClean="0"/>
              <a:t> 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family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my …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131840" y="1268760"/>
            <a:ext cx="35242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Kdo je toto?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Toto jsem já.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Toto je moje rodina.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Toto je moje (můj)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951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" name="Picture 5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3" y="275472"/>
            <a:ext cx="9036495" cy="630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218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049"/>
            <a:ext cx="8784976" cy="6259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06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4161"/>
            <a:ext cx="65913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Zdroje:</a:t>
            </a:r>
          </a:p>
          <a:p>
            <a:endParaRPr lang="cs-CZ" sz="2000" b="1" dirty="0" smtClean="0"/>
          </a:p>
          <a:p>
            <a:r>
              <a:rPr lang="cs-CZ" sz="2000" dirty="0" smtClean="0"/>
              <a:t>Obrázky</a:t>
            </a:r>
            <a:r>
              <a:rPr lang="cs-CZ" sz="2000" smtClean="0"/>
              <a:t>: </a:t>
            </a:r>
            <a:r>
              <a:rPr lang="cs-CZ" sz="2000" b="1" smtClean="0"/>
              <a:t> s</a:t>
            </a:r>
            <a:r>
              <a:rPr lang="cs-CZ" sz="2000" smtClean="0"/>
              <a:t>ada </a:t>
            </a:r>
            <a:r>
              <a:rPr lang="cs-CZ" sz="2000" dirty="0" smtClean="0"/>
              <a:t>Microsoft Office   </a:t>
            </a:r>
            <a:r>
              <a:rPr lang="cs-CZ" sz="2000" dirty="0">
                <a:hlinkClick r:id="rId2"/>
              </a:rPr>
              <a:t>http://office.microsoft.com</a:t>
            </a:r>
            <a:endParaRPr lang="cs-CZ" sz="2000" dirty="0"/>
          </a:p>
          <a:p>
            <a:endParaRPr lang="cs-CZ" sz="2000" dirty="0"/>
          </a:p>
        </p:txBody>
      </p:sp>
      <p:sp>
        <p:nvSpPr>
          <p:cNvPr id="2" name="Obdélník 1"/>
          <p:cNvSpPr/>
          <p:nvPr/>
        </p:nvSpPr>
        <p:spPr>
          <a:xfrm>
            <a:off x="0" y="1387600"/>
            <a:ext cx="932452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Obrázky pracovních listů:</a:t>
            </a:r>
          </a:p>
          <a:p>
            <a:r>
              <a:rPr lang="cs-CZ" i="1" dirty="0" err="1" smtClean="0"/>
              <a:t>Chit</a:t>
            </a:r>
            <a:r>
              <a:rPr lang="cs-CZ" i="1" dirty="0" smtClean="0"/>
              <a:t> </a:t>
            </a:r>
            <a:r>
              <a:rPr lang="cs-CZ" i="1" dirty="0"/>
              <a:t>Chat</a:t>
            </a:r>
            <a:r>
              <a:rPr lang="cs-CZ" dirty="0"/>
              <a:t>: </a:t>
            </a:r>
            <a:r>
              <a:rPr lang="cs-CZ" i="1" dirty="0" err="1"/>
              <a:t>Teacher´s</a:t>
            </a:r>
            <a:r>
              <a:rPr lang="cs-CZ" i="1" dirty="0"/>
              <a:t> </a:t>
            </a:r>
            <a:r>
              <a:rPr lang="cs-CZ" i="1" dirty="0" err="1"/>
              <a:t>Resource</a:t>
            </a:r>
            <a:r>
              <a:rPr lang="cs-CZ" dirty="0"/>
              <a:t> [CD-ROM]. Oxford University </a:t>
            </a:r>
            <a:r>
              <a:rPr lang="cs-CZ" dirty="0" err="1"/>
              <a:t>Press</a:t>
            </a:r>
            <a:r>
              <a:rPr lang="cs-CZ" dirty="0"/>
              <a:t>, 2009. ISBN 978-0-19-439413-0.</a:t>
            </a:r>
          </a:p>
        </p:txBody>
      </p:sp>
    </p:spTree>
    <p:extLst>
      <p:ext uri="{BB962C8B-B14F-4D97-AF65-F5344CB8AC3E}">
        <p14:creationId xmlns:p14="http://schemas.microsoft.com/office/powerpoint/2010/main" val="318178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261</Words>
  <Application>Microsoft Office PowerPoint</Application>
  <PresentationFormat>Předvádění na obrazovce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Prezentace aplikace PowerPoint</vt:lpstr>
      <vt:lpstr>MY FAMILY</vt:lpstr>
      <vt:lpstr>Prezentace aplikace PowerPoint</vt:lpstr>
      <vt:lpstr>Prezentace aplikace PowerPoint</vt:lpstr>
      <vt:lpstr>Whoʼs this?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Vocabulary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Hanka</dc:creator>
  <cp:lastModifiedBy>Hanka</cp:lastModifiedBy>
  <cp:revision>30</cp:revision>
  <dcterms:created xsi:type="dcterms:W3CDTF">2012-04-03T19:43:55Z</dcterms:created>
  <dcterms:modified xsi:type="dcterms:W3CDTF">2012-05-12T20:22:21Z</dcterms:modified>
</cp:coreProperties>
</file>