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66" r:id="rId3"/>
    <p:sldId id="258" r:id="rId4"/>
    <p:sldId id="259" r:id="rId5"/>
    <p:sldId id="260" r:id="rId6"/>
    <p:sldId id="261" r:id="rId7"/>
    <p:sldId id="275" r:id="rId8"/>
    <p:sldId id="262" r:id="rId9"/>
    <p:sldId id="270" r:id="rId10"/>
    <p:sldId id="267" r:id="rId11"/>
    <p:sldId id="269" r:id="rId12"/>
    <p:sldId id="274" r:id="rId13"/>
    <p:sldId id="263" r:id="rId14"/>
    <p:sldId id="264" r:id="rId15"/>
    <p:sldId id="272" r:id="rId16"/>
    <p:sldId id="273" r:id="rId17"/>
    <p:sldId id="271" r:id="rId18"/>
    <p:sldId id="276" r:id="rId19"/>
    <p:sldId id="26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NÁZEV:VY_32_INOVACE_3.2.3.3. S 01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Kresba hlavy – 1.část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320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249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C7EC5-F1AB-4E7A-A507-14AB9462F763}" type="presOf" srcId="{D1B46980-6531-4606-95E6-44980827E919}" destId="{6140AFEC-043D-4C43-A2F9-D0F5331DF3A3}" srcOrd="0" destOrd="0" presId="urn:microsoft.com/office/officeart/2005/8/layout/target3"/>
    <dgm:cxn modelId="{AC55CC47-5217-4AA8-BD9E-6002CF753DEE}" type="presOf" srcId="{4C35D32F-0EAB-4CD7-82EE-45574DC2A586}" destId="{8BEBB6EC-1DAA-4CAC-8A25-BC0FCBD5DBD5}" srcOrd="0" destOrd="0" presId="urn:microsoft.com/office/officeart/2005/8/layout/target3"/>
    <dgm:cxn modelId="{6F1A38AA-6E6B-48CB-85EE-4AA28A272CC9}" type="presOf" srcId="{D1D4F407-5343-4D3F-B5B9-D407B03CAEB4}" destId="{D005CE8C-CC26-4C3E-AC11-E15060ECD759}" srcOrd="0" destOrd="0" presId="urn:microsoft.com/office/officeart/2005/8/layout/target3"/>
    <dgm:cxn modelId="{F53A79A9-E250-47E3-B449-837522C74CD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86517-10CA-4C4F-8814-8D5987BA6B1F}" type="presOf" srcId="{D1D4F407-5343-4D3F-B5B9-D407B03CAEB4}" destId="{AED2198E-93D5-4001-81B4-73124B309672}" srcOrd="1" destOrd="0" presId="urn:microsoft.com/office/officeart/2005/8/layout/target3"/>
    <dgm:cxn modelId="{76B5CA80-D690-4DF3-9274-5A1DD2B7F83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A139F1E-09E6-48C5-8527-BADABC0078D1}" type="presOf" srcId="{757F3AB3-0718-4624-B441-E567A8F0AB56}" destId="{333A1088-737F-45CB-B68E-254E46348037}" srcOrd="0" destOrd="0" presId="urn:microsoft.com/office/officeart/2005/8/layout/target3"/>
    <dgm:cxn modelId="{CB83E753-09FB-48FA-936C-2F3806D55F21}" type="presOf" srcId="{B651F6E3-6281-48DB-9319-2AEAFDAE7572}" destId="{6BB5E863-4638-4E1D-BFDE-399D028AC4ED}" srcOrd="1" destOrd="0" presId="urn:microsoft.com/office/officeart/2005/8/layout/target3"/>
    <dgm:cxn modelId="{22D9FA68-3BD8-41B8-A557-89A6891A4475}" type="presOf" srcId="{D8197B8C-B260-4A16-BDF4-0947B075E274}" destId="{5A5FFA88-C948-4069-8E93-59FA12366E83}" srcOrd="1" destOrd="0" presId="urn:microsoft.com/office/officeart/2005/8/layout/target3"/>
    <dgm:cxn modelId="{B493F020-3905-4A30-ACF0-0361AB7481F7}" type="presOf" srcId="{D1B46980-6531-4606-95E6-44980827E919}" destId="{2BE915AB-18AA-4053-B92C-3BFC9ED204BB}" srcOrd="1" destOrd="0" presId="urn:microsoft.com/office/officeart/2005/8/layout/target3"/>
    <dgm:cxn modelId="{DA56B271-594B-4F7F-A3F6-EF0248EAD53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3343AE8-2E5F-43D8-BB99-702FF9948DC4}" type="presParOf" srcId="{333A1088-737F-45CB-B68E-254E46348037}" destId="{F5ABB229-8D3B-4694-996A-96F23CF14429}" srcOrd="0" destOrd="0" presId="urn:microsoft.com/office/officeart/2005/8/layout/target3"/>
    <dgm:cxn modelId="{5347DE26-B78B-40D3-BEEE-35BEC415262A}" type="presParOf" srcId="{333A1088-737F-45CB-B68E-254E46348037}" destId="{F41139FD-01EE-4571-8B17-4FB00FC51163}" srcOrd="1" destOrd="0" presId="urn:microsoft.com/office/officeart/2005/8/layout/target3"/>
    <dgm:cxn modelId="{7E37C9CF-FF6B-44C1-9071-EF6D23A71516}" type="presParOf" srcId="{333A1088-737F-45CB-B68E-254E46348037}" destId="{D005CE8C-CC26-4C3E-AC11-E15060ECD759}" srcOrd="2" destOrd="0" presId="urn:microsoft.com/office/officeart/2005/8/layout/target3"/>
    <dgm:cxn modelId="{1E48F8AE-E42D-41A1-A8A9-9CD079BA4EA5}" type="presParOf" srcId="{333A1088-737F-45CB-B68E-254E46348037}" destId="{2C702D82-9B77-49B7-9568-BB8EB47C3372}" srcOrd="3" destOrd="0" presId="urn:microsoft.com/office/officeart/2005/8/layout/target3"/>
    <dgm:cxn modelId="{B6B2D2BF-BEE0-4DB1-9DEE-DFD5DA7D4464}" type="presParOf" srcId="{333A1088-737F-45CB-B68E-254E46348037}" destId="{A52A0455-90FF-4808-ABD0-F02540D31D5A}" srcOrd="4" destOrd="0" presId="urn:microsoft.com/office/officeart/2005/8/layout/target3"/>
    <dgm:cxn modelId="{52BAA3CF-FB2A-4267-8770-8473DDA56161}" type="presParOf" srcId="{333A1088-737F-45CB-B68E-254E46348037}" destId="{6140AFEC-043D-4C43-A2F9-D0F5331DF3A3}" srcOrd="5" destOrd="0" presId="urn:microsoft.com/office/officeart/2005/8/layout/target3"/>
    <dgm:cxn modelId="{8141C7AF-D303-4A4A-9B8E-C33D2164AC9A}" type="presParOf" srcId="{333A1088-737F-45CB-B68E-254E46348037}" destId="{9358AC05-5D7D-4327-9F80-1AD486AEA664}" srcOrd="6" destOrd="0" presId="urn:microsoft.com/office/officeart/2005/8/layout/target3"/>
    <dgm:cxn modelId="{BFA4008E-C22B-4300-B92B-E3DDEF324C9C}" type="presParOf" srcId="{333A1088-737F-45CB-B68E-254E46348037}" destId="{313FC574-E1CD-4FB4-B054-0B805CE0447D}" srcOrd="7" destOrd="0" presId="urn:microsoft.com/office/officeart/2005/8/layout/target3"/>
    <dgm:cxn modelId="{FF420BD5-BEB2-42FD-A6DC-5C563A401FA0}" type="presParOf" srcId="{333A1088-737F-45CB-B68E-254E46348037}" destId="{619D679B-A015-4ECF-8348-D1034C574F40}" srcOrd="8" destOrd="0" presId="urn:microsoft.com/office/officeart/2005/8/layout/target3"/>
    <dgm:cxn modelId="{5EDAAFAD-1377-4628-9E83-5E9B90768C39}" type="presParOf" srcId="{333A1088-737F-45CB-B68E-254E46348037}" destId="{322283A8-4A27-4CDA-BAE3-F381106A9174}" srcOrd="9" destOrd="0" presId="urn:microsoft.com/office/officeart/2005/8/layout/target3"/>
    <dgm:cxn modelId="{F14740AC-FE16-4278-9AC2-DBF46F0A5115}" type="presParOf" srcId="{333A1088-737F-45CB-B68E-254E46348037}" destId="{FFC9F71D-1B4F-4AD9-A4A6-86ADEFC8AF5C}" srcOrd="10" destOrd="0" presId="urn:microsoft.com/office/officeart/2005/8/layout/target3"/>
    <dgm:cxn modelId="{2CFC571B-9DCB-43FD-8A6B-1F1F36572E5E}" type="presParOf" srcId="{333A1088-737F-45CB-B68E-254E46348037}" destId="{25B08C86-7E15-44DC-BE7F-FFB55DD49D12}" srcOrd="11" destOrd="0" presId="urn:microsoft.com/office/officeart/2005/8/layout/target3"/>
    <dgm:cxn modelId="{88951FD6-F755-4B55-BA23-EC7E24DB4C8B}" type="presParOf" srcId="{333A1088-737F-45CB-B68E-254E46348037}" destId="{76644BE8-9D7C-4C09-B250-3D10AF48CBB7}" srcOrd="12" destOrd="0" presId="urn:microsoft.com/office/officeart/2005/8/layout/target3"/>
    <dgm:cxn modelId="{1E4941ED-29E6-4DE3-BF57-57A235DD3D57}" type="presParOf" srcId="{333A1088-737F-45CB-B68E-254E46348037}" destId="{EE85B701-7295-41C0-BA7A-34D3756A2AE6}" srcOrd="13" destOrd="0" presId="urn:microsoft.com/office/officeart/2005/8/layout/target3"/>
    <dgm:cxn modelId="{F564692F-B130-4E61-A348-4EF4B38B6BB5}" type="presParOf" srcId="{333A1088-737F-45CB-B68E-254E46348037}" destId="{8BEBB6EC-1DAA-4CAC-8A25-BC0FCBD5DBD5}" srcOrd="14" destOrd="0" presId="urn:microsoft.com/office/officeart/2005/8/layout/target3"/>
    <dgm:cxn modelId="{60F7C610-0BED-4D1D-B67E-C84C3F7B6C1E}" type="presParOf" srcId="{333A1088-737F-45CB-B68E-254E46348037}" destId="{AED2198E-93D5-4001-81B4-73124B309672}" srcOrd="15" destOrd="0" presId="urn:microsoft.com/office/officeart/2005/8/layout/target3"/>
    <dgm:cxn modelId="{650C397C-C041-4F2B-AA7F-78EE1CA1B221}" type="presParOf" srcId="{333A1088-737F-45CB-B68E-254E46348037}" destId="{2BE915AB-18AA-4053-B92C-3BFC9ED204BB}" srcOrd="16" destOrd="0" presId="urn:microsoft.com/office/officeart/2005/8/layout/target3"/>
    <dgm:cxn modelId="{647E4F33-9E86-4D32-8B01-097C767700E8}" type="presParOf" srcId="{333A1088-737F-45CB-B68E-254E46348037}" destId="{6BB5E863-4638-4E1D-BFDE-399D028AC4ED}" srcOrd="17" destOrd="0" presId="urn:microsoft.com/office/officeart/2005/8/layout/target3"/>
    <dgm:cxn modelId="{90E1915D-7F2D-49EF-A2F2-8C40153D86AB}" type="presParOf" srcId="{333A1088-737F-45CB-B68E-254E46348037}" destId="{5A5FFA88-C948-4069-8E93-59FA12366E83}" srcOrd="18" destOrd="0" presId="urn:microsoft.com/office/officeart/2005/8/layout/target3"/>
    <dgm:cxn modelId="{5D406AB0-B628-4907-A35E-1A2FF1DB5C2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NÁZEV:VY_32_INOVACE_3.2.3.3. S 01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53095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Kresba hlavy – 1.část</a:t>
          </a:r>
          <a:endParaRPr lang="cs-CZ" sz="2000" kern="1200" dirty="0"/>
        </a:p>
      </dsp:txBody>
      <dsp:txXfrm>
        <a:off x="1273857" y="1253095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4070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4070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00198A-1562-45E1-9E76-C16C47433502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CB98BB-10AC-4BA7-AC5F-E64587BE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004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671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105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839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709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845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149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535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2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84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849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151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993E2-9459-4A8E-B02F-ADC5D9F90D5F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68C083-958F-419A-A5E6-AA0412AA7A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063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files.malovanikresleni.cz/200050359-8f601905a0/26_hlava_zeny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13772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42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5"/>
            <a:ext cx="8229600" cy="230425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Cíl prezentace: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má seznámit žáky se základními technikami kresby hlavy, jejími proporcemi a vhodnými materiály kresby (tužka, rudka, uhel, křída apod.). Součástí prezentace je komentář a následné kresebné cvičení.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597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548680"/>
            <a:ext cx="3672408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Kresba hlavy – 1.část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59"/>
            <a:ext cx="8229600" cy="374441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Kresba (malba) hlavy – portrét patří mezi nejtěžší disciplíny výtvarného umění. Výsledná shodná podoba portrétovaného závisí na schopnosti dívat se, porovnávat výsledné dílo s předlohou, na technické zručnosti, nadání a schopnosti přenést do kresby (malby) něco z charakteru portrétovaného. Tedy mnoho jednotlivostí, na kterých závisí výsledek. Nadání nelze nahradit technickou zručností a snahou, ale základy kresby (malby) si může osvojit každý, koho kresba okouzlila a umožnila mu přenést realitu na plátno nebo papír, třeba jen pro potěšení z cesty, kterou je nutné urazit od začátečníka k pokročilému.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0406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260648"/>
            <a:ext cx="2592288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Kresba tužkou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836712"/>
            <a:ext cx="5544616" cy="52565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1283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404664"/>
            <a:ext cx="2520280" cy="432048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Kresba hlavy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Při kresbě hlavy si pamatujte, že její základní tvar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dán tvarem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lebky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Horní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polovinu lebky tvoří lebeční kost s mozkem, dolní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polovinu obličejová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část s bradou. Hlava dospělého člověka má zhruba vejčitý tvar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Nejvíce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naučíte kreslením hlavy podle živého modelu.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Pokuste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nakreslit někoho známého,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aby to nebylo pro začátek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příliš těžké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nakreslete ji ze strany, z profilu, asi ze vzdálenosti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dvou metrů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Sedněte si tak, aby vaše hlava byla asi ve stejné výšce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jako hlava portrétovaného.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Odhadujte, jakou část zabírá čelo, kolikrát se vejde nos do celého obličeje, jaká je vzdálenost ucha od kořene nosu apod.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Zjistíte, že tvář portrétovaného se dá rozdělit na tři část, které jsou přibližně stejně velké:</a:t>
            </a: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Výška čela</a:t>
            </a: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Délka nosu</a:t>
            </a: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Vzdálenost od kořene nosu ke konci brady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985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4536504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Proporce hlavy – obličejová část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32755"/>
            <a:ext cx="4032448" cy="46085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196752"/>
            <a:ext cx="3744416" cy="46085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5111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252028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Žádná tvář není zcela souměrná, levá i pravá polovina vykazují drobné odchylky. Právě jimi je každá tvář něčím zajímavá. Obecně vzato ale můžeme při kresbě portrétu rozdělit tvář vertikálními a horizontálními osami, které budou členit tvář na jednotlivé úseky, do kterých budeme vkresloval detaily (ústa, nos, oči, uši).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537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59"/>
            <a:ext cx="8229600" cy="374441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Když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máte zhruba naznačený tvar hlavy, vkreslete si pro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kontrolu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několik svislých a vodorovných čar. Začněte svislými.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Jedna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proběhne koutkem úst, jiná kořenem nosu, koutkem oka apod. A hned můžete porovnávat úhel čela k této pomocné svislici,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úhel nosu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atd. Tytéž čáry si myslete na živém modelu. Tužka 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napjaté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paži vám nahradí tyto myšlené čáry. A nyní se podívejte, v čem jste chybovali. Dále vkreslete vodorovné čáry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procházející koutkem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úst, koutkem oka, kořenem nosu, dolním okrajem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ušního lalůčku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Proveďte vizování vodorovně drženou tužkou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neustále porovnávejte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kresbu s modelem. </a:t>
            </a:r>
          </a:p>
        </p:txBody>
      </p:sp>
    </p:spTree>
    <p:extLst>
      <p:ext uri="{BB962C8B-B14F-4D97-AF65-F5344CB8AC3E}">
        <p14:creationId xmlns:p14="http://schemas.microsoft.com/office/powerpoint/2010/main" val="1962870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5"/>
          <p:cNvSpPr>
            <a:spLocks noGrp="1" noRot="1" noChangeArrowheads="1"/>
          </p:cNvSpPr>
          <p:nvPr>
            <p:ph type="title"/>
          </p:nvPr>
        </p:nvSpPr>
        <p:spPr>
          <a:xfrm>
            <a:off x="457200" y="244475"/>
            <a:ext cx="8385175" cy="808261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cs-CZ" sz="2800" dirty="0" smtClean="0">
                <a:latin typeface="Times New Roman" pitchFamily="18" charset="0"/>
              </a:rPr>
              <a:t>Stanovení polohy obočí, očí, nosu, ucha a úst použijeme horizontálních linek jako zepředu.</a:t>
            </a:r>
          </a:p>
        </p:txBody>
      </p:sp>
      <p:pic>
        <p:nvPicPr>
          <p:cNvPr id="8195" name="Picture 4" descr="Portrét -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268413"/>
            <a:ext cx="7775575" cy="53292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56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548680"/>
            <a:ext cx="3096344" cy="432048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Pohled „en face“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3"/>
            <a:ext cx="8229600" cy="381642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Druhý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obvyklý pohled na obličej je en face (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vyslov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anfas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), tj.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pohled zpředu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na model. Zhruba naznačenou kresbu zase doplňte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pomocnými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svislými a vodorovnými čarami a pomocí vizování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podle modelu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si ověřte správnost kresby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Protože je brada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pohyblivou částí obličeje, chybuje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často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 její velikosti. Nezapomeňte si překontrolovat šířku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krku 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nasazení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hlavy.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584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44475"/>
            <a:ext cx="8385175" cy="881063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cs-CZ" sz="2800" dirty="0" smtClean="0">
                <a:latin typeface="Times New Roman" pitchFamily="18" charset="0"/>
              </a:rPr>
              <a:t>Spodní ret je umístěn na lince rozdělující základní modul na dvě stejné části.</a:t>
            </a:r>
          </a:p>
        </p:txBody>
      </p:sp>
      <p:pic>
        <p:nvPicPr>
          <p:cNvPr id="7171" name="Picture 4" descr="Portrét -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83768" y="1268760"/>
            <a:ext cx="4248150" cy="53292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5266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404664"/>
            <a:ext cx="4176464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Volba kreslířského materiálu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Kreslířský materiál volíme podle tématu a výtvarného záměru.</a:t>
            </a:r>
          </a:p>
          <a:p>
            <a:pPr marL="0" indent="0">
              <a:buNone/>
            </a:pP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Tužka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vhodná pro vyjádření jemných detailů a subtilnější kresbu. Tužku použijeme například při kresbě ženského, případně dětského portrétu. Kresba tužkou vyžaduje cit v ruce a smysl pro detail.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Portrét muže a starších lidí vynikne v kresbě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uhlem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nebo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rudkou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Uhel i rudka vyžaduje smysl pro robustní podání, vyniknou zde zejména hlavní kontury tváře.</a:t>
            </a:r>
          </a:p>
          <a:p>
            <a:r>
              <a:rPr lang="cs-CZ" sz="2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Barevné křídy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jsou vhodné pro všechny typy kresby, umožňují vykreslit drobné polotóny, přechody stínů a světel.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Kresba perem je náročná na přesné vedení linií, jistotu a zručnost.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Důležitá je také volba podkladového materiálu (bílý, tónovaný, strukturovaný apod.)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615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274638"/>
            <a:ext cx="3096344" cy="27404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Kresba tužkou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764704"/>
            <a:ext cx="4320479" cy="56166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811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88640"/>
            <a:ext cx="5256584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Kresba rudkou na tónovaném podkladě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764704"/>
            <a:ext cx="3960440" cy="56886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2427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74638"/>
            <a:ext cx="4536504" cy="41805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Kresba rudkou na tónovaném podkladě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836712"/>
            <a:ext cx="4032448" cy="54726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799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404664"/>
            <a:ext cx="3024336" cy="36004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Kresba červenou křídou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Potrét - 2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27784" y="980728"/>
            <a:ext cx="3744416" cy="51845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996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Rectangle 5"/>
          <p:cNvSpPr>
            <a:spLocks noGrp="1" noRot="1" noChangeArrowheads="1"/>
          </p:cNvSpPr>
          <p:nvPr>
            <p:ph type="title"/>
          </p:nvPr>
        </p:nvSpPr>
        <p:spPr>
          <a:xfrm>
            <a:off x="1835696" y="244475"/>
            <a:ext cx="5328592" cy="880269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cs-CZ" sz="2400" dirty="0" smtClean="0">
                <a:latin typeface="Times New Roman" pitchFamily="18" charset="0"/>
              </a:rPr>
              <a:t>- Tvar ženské hlavy - </a:t>
            </a:r>
            <a:r>
              <a:rPr lang="cs-CZ" sz="4000" dirty="0" smtClean="0">
                <a:latin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</a:rPr>
              <a:t>Tvář je menší, oči jsou větší, nos a ústa menší</a:t>
            </a:r>
          </a:p>
        </p:txBody>
      </p:sp>
      <p:pic>
        <p:nvPicPr>
          <p:cNvPr id="11267" name="Picture 4" descr="Portrét - 8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83768" y="1340768"/>
            <a:ext cx="4103687" cy="53292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183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59"/>
            <a:ext cx="8229600" cy="30963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Kresebné cvičení: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Nakreslete základní tvar hlavy svého spolužáka (boční pohled a pohled čelní – „en face“ umístěte vedle sebe, viz snímek č.9 ).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izujte pečlivě výšku hlavy, její šířku, umístění očí, nosu a rtů. Pokuste se správně umístit uši. Před vlastní kresbou určete směr dopadajícího světla. Naznačte na hotové studii partie ve stínu.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773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/>
          </a:bodyPr>
          <a:lstStyle/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materiály: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Kresba hlavy.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Http://files.malovanikresleni.cz/200050359-8f601905a0/26_hlava_zeny.jpg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2010 [cit. 2012-06-30]. Dostupné z: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files.malovanikresleni.cz/200050359-8f601905a0/26_hlava_zeny.jpg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Kresba hlavy.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Http://www.sharm.estranky.cz/img/picture/12/03.jpg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2009 [cit. 2012-06-30]. Dostupné z: http://www.sharm.estranky.cz/img/picture/12/03.jpg 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Kresba hlavy.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Http://www.sharm.estranky.cz/img/picture/4/2.jpg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2009 [cit. 2012-06-30]. Dostupné z: http://www.sharm.estranky.cz/img/picture/4/2.jpg </a:t>
            </a:r>
          </a:p>
          <a:p>
            <a:r>
              <a:rPr lang="pl-PL" sz="1400" dirty="0" smtClean="0">
                <a:latin typeface="Times New Roman" pitchFamily="18" charset="0"/>
                <a:cs typeface="Times New Roman" pitchFamily="18" charset="0"/>
              </a:rPr>
              <a:t>Kresba </a:t>
            </a:r>
            <a:r>
              <a:rPr lang="pl-PL" sz="1400" dirty="0">
                <a:latin typeface="Times New Roman" pitchFamily="18" charset="0"/>
                <a:cs typeface="Times New Roman" pitchFamily="18" charset="0"/>
              </a:rPr>
              <a:t>portrétu. </a:t>
            </a:r>
            <a:r>
              <a:rPr lang="pl-PL" sz="1400" i="1" dirty="0">
                <a:latin typeface="Times New Roman" pitchFamily="18" charset="0"/>
                <a:cs typeface="Times New Roman" pitchFamily="18" charset="0"/>
              </a:rPr>
              <a:t>Http://www.portret-werner.cz/tuzka/portrait_emil.jpg</a:t>
            </a:r>
            <a:r>
              <a:rPr lang="pl-PL" sz="1400" dirty="0">
                <a:latin typeface="Times New Roman" pitchFamily="18" charset="0"/>
                <a:cs typeface="Times New Roman" pitchFamily="18" charset="0"/>
              </a:rPr>
              <a:t> [online]. 2011 [cit. 2012-06-30]. Dostupné z: http://www.portret-werner.cz/tuzka/portrait_emil.jpg </a:t>
            </a:r>
            <a:endParaRPr lang="pl-PL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Kresba hlavy.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Http://www.scribd.com/doc/84189184/10/Kresba-hlavy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2011 [cit. 2012-07-01]. Dostupné z: http://www.scribd.com/doc/84189184/10/Kresba-hlavy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PARRAMÓN, José. Jak nakreslit portrét a hlavu. Praha : Vašut, 2001. 110 s</a:t>
            </a: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Kresby na snímcích </a:t>
            </a: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14 </a:t>
            </a: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15 </a:t>
            </a:r>
            <a:r>
              <a:rPr lang="cs-CZ" sz="14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</a:t>
            </a:r>
          </a:p>
          <a:p>
            <a:pPr marL="0" indent="0"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8702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677</Words>
  <Application>Microsoft Office PowerPoint</Application>
  <PresentationFormat>Předvádění na obrazovce (4:3)</PresentationFormat>
  <Paragraphs>60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Kresba hlavy – 1.část</vt:lpstr>
      <vt:lpstr>Kresba tužkou</vt:lpstr>
      <vt:lpstr>Kresba hlavy</vt:lpstr>
      <vt:lpstr>Proporce hlavy – obličejová část</vt:lpstr>
      <vt:lpstr>Prezentace aplikace PowerPoint</vt:lpstr>
      <vt:lpstr>Prezentace aplikace PowerPoint</vt:lpstr>
      <vt:lpstr>Stanovení polohy obočí, očí, nosu, ucha a úst použijeme horizontálních linek jako zepředu.</vt:lpstr>
      <vt:lpstr>Pohled „en face“</vt:lpstr>
      <vt:lpstr>Spodní ret je umístěn na lince rozdělující základní modul na dvě stejné části.</vt:lpstr>
      <vt:lpstr>Volba kreslířského materiálu</vt:lpstr>
      <vt:lpstr>Kresba tužkou</vt:lpstr>
      <vt:lpstr>Kresba rudkou na tónovaném podkladě</vt:lpstr>
      <vt:lpstr>Kresba rudkou na tónovaném podkladě</vt:lpstr>
      <vt:lpstr>Kresba červenou křídou</vt:lpstr>
      <vt:lpstr>- Tvar ženské hlavy -  Tvář je menší, oči jsou větší, nos a ústa menší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53</cp:revision>
  <dcterms:created xsi:type="dcterms:W3CDTF">2012-06-30T12:37:38Z</dcterms:created>
  <dcterms:modified xsi:type="dcterms:W3CDTF">2012-07-03T13:24:32Z</dcterms:modified>
</cp:coreProperties>
</file>