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0758F-4D4C-43E8-BA6E-CC30E9E54AF3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782B-4B56-4520-ADE2-5FD8C1D4B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0758F-4D4C-43E8-BA6E-CC30E9E54AF3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782B-4B56-4520-ADE2-5FD8C1D4B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0758F-4D4C-43E8-BA6E-CC30E9E54AF3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782B-4B56-4520-ADE2-5FD8C1D4B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0758F-4D4C-43E8-BA6E-CC30E9E54AF3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782B-4B56-4520-ADE2-5FD8C1D4B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0758F-4D4C-43E8-BA6E-CC30E9E54AF3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782B-4B56-4520-ADE2-5FD8C1D4B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0758F-4D4C-43E8-BA6E-CC30E9E54AF3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782B-4B56-4520-ADE2-5FD8C1D4B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0758F-4D4C-43E8-BA6E-CC30E9E54AF3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782B-4B56-4520-ADE2-5FD8C1D4B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0758F-4D4C-43E8-BA6E-CC30E9E54AF3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782B-4B56-4520-ADE2-5FD8C1D4B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0758F-4D4C-43E8-BA6E-CC30E9E54AF3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782B-4B56-4520-ADE2-5FD8C1D4B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0758F-4D4C-43E8-BA6E-CC30E9E54AF3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782B-4B56-4520-ADE2-5FD8C1D4B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0758F-4D4C-43E8-BA6E-CC30E9E54AF3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5782B-4B56-4520-ADE2-5FD8C1D4B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30758F-4D4C-43E8-BA6E-CC30E9E54AF3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A5782B-4B56-4520-ADE2-5FD8C1D4B8A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ichael_Faraday_-_Project_Gutenberg_eText_13103.jpg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1979712" y="1268760"/>
            <a:ext cx="5118517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Digitální učební materiál</a:t>
            </a:r>
            <a:endParaRPr lang="cs-CZ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39552" y="1844824"/>
          <a:ext cx="8064896" cy="268224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CZ.1.07/1.5.00/34.0891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VYS_32_INOVACE_04_Elektrolýza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Vyšší odborná škola, Střední průmyslová škola a Střední odborná</a:t>
                      </a:r>
                      <a:r>
                        <a:rPr lang="cs-CZ" sz="1200" baseline="0" dirty="0" smtClean="0"/>
                        <a:t> škola řemesel a služeb, Strakonice, Zvolenská 934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Václav Opatrný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Elektrotechnika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3.7.2012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6" name="Obrázek 5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332656"/>
            <a:ext cx="3800475" cy="781050"/>
          </a:xfrm>
          <a:prstGeom prst="rect">
            <a:avLst/>
          </a:prstGeom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539552" y="4725144"/>
          <a:ext cx="8064896" cy="18722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32448"/>
                <a:gridCol w="4032448"/>
              </a:tblGrid>
              <a:tr h="288032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Metodický pokyn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567408">
                <a:tc>
                  <a:txBody>
                    <a:bodyPr/>
                    <a:lstStyle/>
                    <a:p>
                      <a:pPr algn="l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Prezentace, obsahující deset otázek k elektrolýze, která na třech snímcích rozebírá základní problematiku elektrochemických dějů. Snímky jsou doplněny animací pokusu demonstrujícího elektrolýzu, deset vybraných otázek pak navozuje problematiku tohoto děje. Materiál je určen žákům k opakování učiva. </a:t>
                      </a:r>
                      <a:endParaRPr lang="cs-CZ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100" dirty="0" smtClean="0"/>
                        <a:t>Jednotlivé snímky </a:t>
                      </a:r>
                      <a:r>
                        <a:rPr lang="cs-CZ" sz="1100" baseline="0" dirty="0" smtClean="0"/>
                        <a:t> obsahují návody k vyvolání jednotlivých otázek pro procvičení  problematiky elektrochemických dějů. Poslední snímek , ke kterému lze přistoupit pomocí označeného tlačítka, ukáže na nezbytnou dobu správnou odpověď.  Animaci elektrolýzy doporučuji nechat při prvním spuštění doběhnout do konce.</a:t>
                      </a:r>
                      <a:endParaRPr lang="cs-CZ" sz="11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  <a:prstGeom prst="cloudCallout">
            <a:avLst>
              <a:gd name="adj1" fmla="val 12287"/>
              <a:gd name="adj2" fmla="val 103597"/>
            </a:avLst>
          </a:prstGeom>
          <a:solidFill>
            <a:srgbClr val="FFFF99"/>
          </a:solidFill>
          <a:ln w="28575">
            <a:solidFill>
              <a:srgbClr val="993300"/>
            </a:solidFill>
            <a:round/>
          </a:ln>
        </p:spPr>
        <p:txBody>
          <a:bodyPr/>
          <a:lstStyle/>
          <a:p>
            <a:pPr eaLnBrk="1" hangingPunct="1"/>
            <a:r>
              <a:rPr lang="cs-CZ" sz="1800" b="1" smtClean="0">
                <a:solidFill>
                  <a:schemeClr val="accent2"/>
                </a:solidFill>
                <a:latin typeface="Times New Roman" pitchFamily="18" charset="0"/>
              </a:rPr>
              <a:t>Popis děje: pozoruj, co se mění ve skleněné misce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412750" y="1254125"/>
            <a:ext cx="4321175" cy="498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Calibri" pitchFamily="34" charset="0"/>
              <a:buAutoNum type="arabicPeriod"/>
            </a:pPr>
            <a:r>
              <a:rPr lang="cs-CZ" sz="1600" b="1" dirty="0">
                <a:latin typeface="Arial" charset="0"/>
              </a:rPr>
              <a:t>Může proud procházet kapalinami?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cs-CZ" sz="1600" b="1" dirty="0">
                <a:latin typeface="Arial" charset="0"/>
              </a:rPr>
              <a:t>Jak se nazývají nositelé elektrického proudu v elektrolytech?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cs-CZ" sz="1600" b="1" dirty="0">
                <a:latin typeface="Arial" charset="0"/>
              </a:rPr>
              <a:t>Vede elektrický proud destilovaná voda?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cs-CZ" sz="1600" b="1" dirty="0">
                <a:latin typeface="Arial" charset="0"/>
              </a:rPr>
              <a:t>Vede elektrický proud vodný roztok kuchyňské soli?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cs-CZ" sz="1600" b="1" dirty="0">
                <a:latin typeface="Arial" charset="0"/>
              </a:rPr>
              <a:t>Jak se nazývá jev, při kterém v roztoku vzniknou ionty?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cs-CZ" sz="1600" b="1" dirty="0">
                <a:latin typeface="Arial" charset="0"/>
              </a:rPr>
              <a:t>Jaký náboj mají kationty a jaký anionty?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cs-CZ" sz="1600" b="1" dirty="0">
                <a:latin typeface="Arial" charset="0"/>
              </a:rPr>
              <a:t>Ke které elektrodě se přitahuje kationt a ke které se přitahuje aniont?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cs-CZ" sz="1600" b="1" dirty="0">
                <a:latin typeface="Arial" charset="0"/>
              </a:rPr>
              <a:t>Co se stane, když se iont dotkne elektrody?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cs-CZ" sz="1600" b="1" dirty="0">
                <a:latin typeface="Arial" charset="0"/>
              </a:rPr>
              <a:t>Jaká látka vzniká v případě roztoku kuchyňské soli, když se aniont dotkne (přiblíží) k anodě?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cs-CZ" sz="1600" b="1" dirty="0">
                <a:latin typeface="Arial" charset="0"/>
              </a:rPr>
              <a:t>Jaké jiné látky mohou být elektrolytem?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292080" y="4221088"/>
            <a:ext cx="2971800" cy="858857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sz="1200" dirty="0">
                <a:solidFill>
                  <a:srgbClr val="000000"/>
                </a:solidFill>
                <a:latin typeface="Arial" charset="0"/>
                <a:cs typeface="Arial" charset="0"/>
              </a:rPr>
              <a:t>Ukaž na obrázek a klikni levým tlačítkem myši.</a:t>
            </a:r>
          </a:p>
        </p:txBody>
      </p:sp>
      <p:sp>
        <p:nvSpPr>
          <p:cNvPr id="3078" name="TextovéPole 5"/>
          <p:cNvSpPr txBox="1">
            <a:spLocks noChangeArrowheads="1"/>
          </p:cNvSpPr>
          <p:nvPr/>
        </p:nvSpPr>
        <p:spPr bwMode="auto">
          <a:xfrm>
            <a:off x="781050" y="1031875"/>
            <a:ext cx="1857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4860032" y="5373216"/>
            <a:ext cx="3779838" cy="584775"/>
          </a:xfrm>
          <a:prstGeom prst="rect">
            <a:avLst/>
          </a:prstGeom>
          <a:solidFill>
            <a:srgbClr val="FFFF99"/>
          </a:solidFill>
          <a:ln w="28575">
            <a:solidFill>
              <a:srgbClr val="9933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600" dirty="0">
                <a:latin typeface="Arial" charset="0"/>
              </a:rPr>
              <a:t>Otázky k elektrolýze vyvoláš </a:t>
            </a:r>
            <a:r>
              <a:rPr lang="cs-CZ" sz="1600" dirty="0" smtClean="0">
                <a:latin typeface="Arial" charset="0"/>
              </a:rPr>
              <a:t>stisknutím </a:t>
            </a:r>
            <a:r>
              <a:rPr lang="cs-CZ" sz="1600" dirty="0">
                <a:latin typeface="Arial" charset="0"/>
              </a:rPr>
              <a:t>tlačítka </a:t>
            </a:r>
            <a:r>
              <a:rPr lang="cs-CZ" sz="1600" dirty="0" smtClean="0">
                <a:latin typeface="Arial" charset="0"/>
              </a:rPr>
              <a:t>myši mimo obrázek</a:t>
            </a:r>
            <a:endParaRPr lang="cs-CZ" sz="1600" dirty="0">
              <a:latin typeface="Arial" charset="0"/>
            </a:endParaRPr>
          </a:p>
        </p:txBody>
      </p:sp>
      <p:sp>
        <p:nvSpPr>
          <p:cNvPr id="3080" name="AutoShape 8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070100" y="6170613"/>
            <a:ext cx="619125" cy="523875"/>
          </a:xfrm>
          <a:prstGeom prst="actionButtonEnd">
            <a:avLst/>
          </a:prstGeom>
          <a:solidFill>
            <a:srgbClr val="FFFF99"/>
          </a:solidFill>
          <a:ln w="31750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566738" y="6249988"/>
            <a:ext cx="1238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chemeClr val="folHlink"/>
                </a:solidFill>
                <a:latin typeface="Arial" charset="0"/>
              </a:rPr>
              <a:t>Odpovědi</a:t>
            </a:r>
          </a:p>
        </p:txBody>
      </p:sp>
      <p:sp>
        <p:nvSpPr>
          <p:cNvPr id="3082" name="AutoShape 10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427984" y="6237312"/>
            <a:ext cx="498475" cy="415925"/>
          </a:xfrm>
          <a:prstGeom prst="actionButtonForwardNext">
            <a:avLst/>
          </a:prstGeom>
          <a:solidFill>
            <a:srgbClr val="FFFF99"/>
          </a:solidFill>
          <a:ln w="15875">
            <a:solidFill>
              <a:srgbClr val="8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3083" name="Picture 1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7275" y="1323975"/>
            <a:ext cx="3817938" cy="286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ovéPole 10"/>
          <p:cNvSpPr txBox="1"/>
          <p:nvPr/>
        </p:nvSpPr>
        <p:spPr>
          <a:xfrm>
            <a:off x="2843808" y="6237312"/>
            <a:ext cx="15953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Další snímek</a:t>
            </a:r>
            <a:endParaRPr lang="cs-CZ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7163" y="2963863"/>
            <a:ext cx="5926137" cy="356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AutoShap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87412"/>
          </a:xfrm>
          <a:prstGeom prst="cloudCallout">
            <a:avLst>
              <a:gd name="adj1" fmla="val -43750"/>
              <a:gd name="adj2" fmla="val 104560"/>
            </a:avLst>
          </a:prstGeom>
          <a:solidFill>
            <a:srgbClr val="FFFF99"/>
          </a:solidFill>
          <a:ln w="28575">
            <a:solidFill>
              <a:srgbClr val="993300"/>
            </a:solidFill>
            <a:round/>
            <a:headEnd type="none" w="med" len="med"/>
            <a:tailEnd type="none" w="med" len="med"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3200" smtClean="0"/>
              <a:t>Elektrolyt a disociace</a:t>
            </a:r>
          </a:p>
        </p:txBody>
      </p:sp>
      <p:sp>
        <p:nvSpPr>
          <p:cNvPr id="4100" name="Rectangle 6"/>
          <p:cNvSpPr>
            <a:spLocks noChangeArrowheads="1"/>
          </p:cNvSpPr>
          <p:nvPr/>
        </p:nvSpPr>
        <p:spPr bwMode="auto">
          <a:xfrm>
            <a:off x="511175" y="1655763"/>
            <a:ext cx="8094663" cy="1343025"/>
          </a:xfrm>
          <a:prstGeom prst="rect">
            <a:avLst/>
          </a:prstGeom>
          <a:solidFill>
            <a:srgbClr val="FFFF99"/>
          </a:solidFill>
          <a:ln w="28575">
            <a:solidFill>
              <a:srgbClr val="80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1600" b="1">
                <a:latin typeface="Arial" charset="0"/>
              </a:rPr>
              <a:t>Elektrolyt</a:t>
            </a:r>
            <a:r>
              <a:rPr lang="cs-CZ" sz="1600">
                <a:latin typeface="Arial" charset="0"/>
              </a:rPr>
              <a:t> je elektricky vodivá kapalina, která obsahuje směs kladných a záporných iontů. Ionty vznikají disociací. Průchodem elektrického proudu dochází k pohybu kladných iontů k záporné elektrodě a záporných iontů ke kladné elektrodě. Na elektrodách pak může docházet k chemickým reakcím ‒ mezi ionty a elektrodou, mezi ionty samotnými nebo mezi ionty a kapalinou v  blízkosti elektrody.</a:t>
            </a:r>
            <a:endParaRPr lang="cs-CZ" sz="1600">
              <a:latin typeface="Calibri" pitchFamily="34" charset="0"/>
            </a:endParaRPr>
          </a:p>
        </p:txBody>
      </p:sp>
      <p:pic>
        <p:nvPicPr>
          <p:cNvPr id="17418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0100" y="5432425"/>
            <a:ext cx="6762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29150" y="4664075"/>
            <a:ext cx="828675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0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4388" y="4694238"/>
            <a:ext cx="82232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1" name="AutoShape 13"/>
          <p:cNvSpPr>
            <a:spLocks noChangeArrowheads="1"/>
          </p:cNvSpPr>
          <p:nvPr/>
        </p:nvSpPr>
        <p:spPr bwMode="auto">
          <a:xfrm>
            <a:off x="4437063" y="4627563"/>
            <a:ext cx="1128712" cy="687387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b="1">
                <a:latin typeface="Arial" charset="0"/>
              </a:rPr>
              <a:t>Cu</a:t>
            </a:r>
            <a:r>
              <a:rPr lang="cs-CZ" b="1" baseline="-25000">
                <a:latin typeface="Arial" charset="0"/>
              </a:rPr>
              <a:t> </a:t>
            </a:r>
            <a:r>
              <a:rPr lang="cs-CZ" b="1">
                <a:latin typeface="Arial" charset="0"/>
              </a:rPr>
              <a:t>SO</a:t>
            </a:r>
            <a:r>
              <a:rPr lang="cs-CZ" b="1" baseline="-25000">
                <a:latin typeface="Arial" charset="0"/>
              </a:rPr>
              <a:t>4</a:t>
            </a:r>
            <a:endParaRPr lang="cs-CZ" b="1">
              <a:latin typeface="Arial" charset="0"/>
            </a:endParaRPr>
          </a:p>
        </p:txBody>
      </p:sp>
      <p:sp>
        <p:nvSpPr>
          <p:cNvPr id="17422" name="AutoShape 14"/>
          <p:cNvSpPr>
            <a:spLocks noChangeArrowheads="1"/>
          </p:cNvSpPr>
          <p:nvPr/>
        </p:nvSpPr>
        <p:spPr bwMode="auto">
          <a:xfrm rot="5400000">
            <a:off x="4907757" y="5296693"/>
            <a:ext cx="577850" cy="214313"/>
          </a:xfrm>
          <a:prstGeom prst="rightArrow">
            <a:avLst>
              <a:gd name="adj1" fmla="val 50000"/>
              <a:gd name="adj2" fmla="val 6740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106" name="AutoShape 16"/>
          <p:cNvSpPr>
            <a:spLocks noChangeArrowheads="1"/>
          </p:cNvSpPr>
          <p:nvPr/>
        </p:nvSpPr>
        <p:spPr bwMode="auto">
          <a:xfrm>
            <a:off x="241300" y="3076575"/>
            <a:ext cx="2663825" cy="353377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FF99"/>
          </a:solidFill>
          <a:ln w="1905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600" b="1">
                <a:latin typeface="Arial" charset="0"/>
              </a:rPr>
              <a:t>Disociace</a:t>
            </a:r>
            <a:r>
              <a:rPr lang="cs-CZ" sz="1600">
                <a:latin typeface="Arial" charset="0"/>
              </a:rPr>
              <a:t> je děj, při kterém se některé látky rozdělují</a:t>
            </a:r>
            <a:br>
              <a:rPr lang="cs-CZ" sz="1600">
                <a:latin typeface="Arial" charset="0"/>
              </a:rPr>
            </a:br>
            <a:r>
              <a:rPr lang="cs-CZ" sz="1600">
                <a:latin typeface="Arial" charset="0"/>
              </a:rPr>
              <a:t>v rozpouštědlech, jako je například </a:t>
            </a:r>
            <a:r>
              <a:rPr lang="cs-CZ" sz="1600" b="1">
                <a:latin typeface="Arial" charset="0"/>
              </a:rPr>
              <a:t>voda</a:t>
            </a:r>
            <a:r>
              <a:rPr lang="cs-CZ" sz="1600">
                <a:latin typeface="Arial" charset="0"/>
              </a:rPr>
              <a:t> na kladně a záporně nabité </a:t>
            </a:r>
            <a:r>
              <a:rPr lang="cs-CZ" sz="1600" b="1">
                <a:latin typeface="Arial" charset="0"/>
              </a:rPr>
              <a:t>částice</a:t>
            </a: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1000" fill="hold"/>
                                        <p:tgtEl>
                                          <p:spTgt spid="17422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-6.93889E-18 C -0.01633 -0.00695 -0.03265 -0.01389 -0.04567 -0.00973 C -0.05869 -0.00556 -0.06598 0.01342 -0.07796 0.02546 C -0.08994 0.0375 -0.10504 0.06342 -0.11772 0.06273 C -0.13039 0.06203 -0.1422 0.02245 -0.15435 0.02152 C -0.1665 0.0206 -0.18751 0.04351 -0.19115 0.05694 C -0.1948 0.07037 -0.18438 0.0905 -0.17657 0.10185 C -0.16876 0.11319 -0.14949 0.12152 -0.14411 0.12546 " pathEditMode="relative" ptsTypes="aaaaaaaA">
                                      <p:cBhvr>
                                        <p:cTn id="26" dur="2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C -0.01268 -0.01042 -0.02535 -0.02084 -0.03681 -0.01783 C -0.04827 -0.01482 -0.07587 0.00324 -0.0691 0.01759 C -0.06233 0.03194 -0.02118 0.05185 0.00434 0.06851 C 0.02986 0.08518 0.05399 0.10439 0.08385 0.11759 C 0.11371 0.13078 0.16232 0.14953 0.18385 0.14699 C 0.20538 0.14444 0.2092 0.12314 0.21319 0.10185 " pathEditMode="relative" ptsTypes="aaaaaaA">
                                      <p:cBhvr>
                                        <p:cTn id="33" dur="3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1" grpId="0" animBg="1"/>
      <p:bldP spid="17422" grpId="0" animBg="1"/>
      <p:bldP spid="1742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4"/>
          <p:cNvSpPr>
            <a:spLocks noGrp="1" noChangeArrowheads="1"/>
          </p:cNvSpPr>
          <p:nvPr>
            <p:ph type="title"/>
          </p:nvPr>
        </p:nvSpPr>
        <p:spPr>
          <a:prstGeom prst="cloudCallout">
            <a:avLst>
              <a:gd name="adj1" fmla="val -35264"/>
              <a:gd name="adj2" fmla="val 90000"/>
            </a:avLst>
          </a:prstGeom>
          <a:solidFill>
            <a:srgbClr val="FFFF99"/>
          </a:solidFill>
          <a:ln w="28575">
            <a:solidFill>
              <a:srgbClr val="800000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pPr eaLnBrk="1" hangingPunct="1"/>
            <a:r>
              <a:rPr lang="cs-CZ" sz="2000" b="1" smtClean="0">
                <a:latin typeface="Arial" charset="0"/>
              </a:rPr>
              <a:t>Užití elektrolýzy, její negativní působení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579438" y="1706563"/>
            <a:ext cx="7981950" cy="2317750"/>
          </a:xfrm>
          <a:prstGeom prst="rect">
            <a:avLst/>
          </a:prstGeom>
          <a:solidFill>
            <a:srgbClr val="FFFF99"/>
          </a:solidFill>
          <a:ln w="28575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cs-CZ">
                <a:latin typeface="Arial" charset="0"/>
              </a:rPr>
              <a:t>Elektrolýzou lze rozložit chemické látky elektrickým proudem.</a:t>
            </a:r>
          </a:p>
          <a:p>
            <a:pPr marL="342900" indent="-342900">
              <a:buFontTx/>
              <a:buAutoNum type="arabicPeriod"/>
            </a:pPr>
            <a:r>
              <a:rPr lang="cs-CZ">
                <a:latin typeface="Arial" charset="0"/>
              </a:rPr>
              <a:t>Elektrolyticky lze vyrobit některé kovy – například hliník.</a:t>
            </a:r>
          </a:p>
          <a:p>
            <a:pPr marL="342900" indent="-342900">
              <a:buFontTx/>
              <a:buAutoNum type="arabicPeriod"/>
            </a:pPr>
            <a:r>
              <a:rPr lang="cs-CZ">
                <a:latin typeface="Arial" charset="0"/>
              </a:rPr>
              <a:t>Využitím elektrolýzy se chemicky čistí měď.</a:t>
            </a:r>
          </a:p>
          <a:p>
            <a:pPr marL="342900" indent="-342900">
              <a:buFontTx/>
              <a:buAutoNum type="arabicPeriod"/>
            </a:pPr>
            <a:r>
              <a:rPr lang="cs-CZ">
                <a:latin typeface="Arial" charset="0"/>
              </a:rPr>
              <a:t>Elektrometalurgie využívá elektrický proud k výrobě a zušlechťování kovů.</a:t>
            </a:r>
          </a:p>
          <a:p>
            <a:pPr marL="342900" indent="-342900">
              <a:buFontTx/>
              <a:buAutoNum type="arabicPeriod"/>
            </a:pPr>
            <a:r>
              <a:rPr lang="cs-CZ">
                <a:latin typeface="Arial" charset="0"/>
              </a:rPr>
              <a:t>Elektrolyticky se dají některé látky pokovovat – galvanizace.</a:t>
            </a:r>
          </a:p>
          <a:p>
            <a:pPr marL="342900" indent="-342900">
              <a:buFontTx/>
              <a:buAutoNum type="arabicPeriod"/>
            </a:pPr>
            <a:r>
              <a:rPr lang="cs-CZ">
                <a:latin typeface="Arial" charset="0"/>
              </a:rPr>
              <a:t>Galvanoplastika je elektrolytické zhotovování přesných otisků.</a:t>
            </a:r>
          </a:p>
          <a:p>
            <a:pPr marL="342900" indent="-342900">
              <a:buFontTx/>
              <a:buAutoNum type="arabicPeriod"/>
            </a:pPr>
            <a:r>
              <a:rPr lang="cs-CZ">
                <a:latin typeface="Arial" charset="0"/>
              </a:rPr>
              <a:t>Elektrolytická koroze – poškozování kovů vlivem elektrolýzy.</a:t>
            </a:r>
          </a:p>
        </p:txBody>
      </p:sp>
      <p:pic>
        <p:nvPicPr>
          <p:cNvPr id="5124" name="Picture 9" descr="Soubor:Michael Faraday - Project Gutenberg eText 131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6563" y="4092575"/>
            <a:ext cx="1428750" cy="192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Obdélník 8"/>
          <p:cNvSpPr>
            <a:spLocks noChangeArrowheads="1"/>
          </p:cNvSpPr>
          <p:nvPr/>
        </p:nvSpPr>
        <p:spPr bwMode="auto">
          <a:xfrm>
            <a:off x="5973763" y="6127750"/>
            <a:ext cx="2978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000"/>
              <a:t>Zdroj: Obrazový materiál </a:t>
            </a:r>
            <a:r>
              <a:rPr lang="en-US" sz="1000"/>
              <a:t>[2011</a:t>
            </a:r>
            <a:r>
              <a:rPr lang="cs-CZ" sz="1000"/>
              <a:t>-</a:t>
            </a:r>
            <a:r>
              <a:rPr lang="en-US" sz="1000"/>
              <a:t>07</a:t>
            </a:r>
            <a:r>
              <a:rPr lang="cs-CZ" sz="1000"/>
              <a:t>-</a:t>
            </a:r>
            <a:r>
              <a:rPr lang="en-US" sz="1000"/>
              <a:t>25]</a:t>
            </a:r>
            <a:r>
              <a:rPr lang="cs-CZ" sz="1000"/>
              <a:t>. Dostupný pod licencí</a:t>
            </a:r>
            <a:r>
              <a:rPr lang="en-US" sz="1000"/>
              <a:t> Public domain na WWW</a:t>
            </a:r>
            <a:r>
              <a:rPr lang="cs-CZ" sz="1000"/>
              <a:t>: </a:t>
            </a:r>
            <a:r>
              <a:rPr lang="en-US" sz="1000"/>
              <a:t>&lt;</a:t>
            </a:r>
            <a:r>
              <a:rPr lang="cs-CZ" sz="1000">
                <a:hlinkClick r:id="rId3"/>
              </a:rPr>
              <a:t>http://cs.wikipedia.org/wiki/Soubor:Michael_Faraday_-_Project_Gutenberg_eText_13103.jpg</a:t>
            </a:r>
            <a:r>
              <a:rPr lang="en-US" sz="1000"/>
              <a:t>&gt;.</a:t>
            </a:r>
            <a:r>
              <a:rPr lang="cs-CZ" sz="1000"/>
              <a:t> </a:t>
            </a:r>
          </a:p>
        </p:txBody>
      </p:sp>
      <p:sp>
        <p:nvSpPr>
          <p:cNvPr id="5127" name="Text Box 14"/>
          <p:cNvSpPr txBox="1">
            <a:spLocks noChangeArrowheads="1"/>
          </p:cNvSpPr>
          <p:nvPr/>
        </p:nvSpPr>
        <p:spPr bwMode="auto">
          <a:xfrm>
            <a:off x="6638925" y="5842000"/>
            <a:ext cx="1727200" cy="3667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dirty="0"/>
              <a:t>Michael Faraday</a:t>
            </a:r>
          </a:p>
        </p:txBody>
      </p:sp>
      <p:grpSp>
        <p:nvGrpSpPr>
          <p:cNvPr id="2" name="Skupina 31"/>
          <p:cNvGrpSpPr>
            <a:grpSpLocks/>
          </p:cNvGrpSpPr>
          <p:nvPr/>
        </p:nvGrpSpPr>
        <p:grpSpPr bwMode="auto">
          <a:xfrm>
            <a:off x="869950" y="4103688"/>
            <a:ext cx="1627188" cy="2533650"/>
            <a:chOff x="870155" y="4103893"/>
            <a:chExt cx="1627239" cy="2533654"/>
          </a:xfrm>
        </p:grpSpPr>
        <p:sp>
          <p:nvSpPr>
            <p:cNvPr id="11" name="Lichoběžník 10"/>
            <p:cNvSpPr/>
            <p:nvPr/>
          </p:nvSpPr>
          <p:spPr>
            <a:xfrm>
              <a:off x="1076536" y="4321380"/>
              <a:ext cx="442927" cy="220663"/>
            </a:xfrm>
            <a:prstGeom prst="trapezoi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2" name="Lichoběžník 11"/>
            <p:cNvSpPr/>
            <p:nvPr/>
          </p:nvSpPr>
          <p:spPr>
            <a:xfrm>
              <a:off x="2054467" y="4326143"/>
              <a:ext cx="442927" cy="220662"/>
            </a:xfrm>
            <a:prstGeom prst="trapezoi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3" name="Obdélník 12"/>
            <p:cNvSpPr/>
            <p:nvPr/>
          </p:nvSpPr>
          <p:spPr>
            <a:xfrm>
              <a:off x="1076536" y="4542044"/>
              <a:ext cx="442927" cy="169704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4" name="Obdélník 13"/>
            <p:cNvSpPr/>
            <p:nvPr/>
          </p:nvSpPr>
          <p:spPr>
            <a:xfrm>
              <a:off x="2054467" y="4546806"/>
              <a:ext cx="442927" cy="169704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521050" y="5766008"/>
              <a:ext cx="528655" cy="19208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6" name="Obdélník 15"/>
            <p:cNvSpPr/>
            <p:nvPr/>
          </p:nvSpPr>
          <p:spPr>
            <a:xfrm>
              <a:off x="1130513" y="4103893"/>
              <a:ext cx="333385" cy="21431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7" name="Obdélník 16"/>
            <p:cNvSpPr/>
            <p:nvPr/>
          </p:nvSpPr>
          <p:spPr>
            <a:xfrm>
              <a:off x="2106857" y="4108655"/>
              <a:ext cx="333385" cy="21431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21" name="Přímá spojovací čára 20"/>
            <p:cNvCxnSpPr/>
            <p:nvPr/>
          </p:nvCxnSpPr>
          <p:spPr>
            <a:xfrm rot="5400000">
              <a:off x="1200368" y="6531184"/>
              <a:ext cx="2032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ovací čára 25"/>
            <p:cNvCxnSpPr/>
            <p:nvPr/>
          </p:nvCxnSpPr>
          <p:spPr>
            <a:xfrm rot="5400000">
              <a:off x="2195763" y="6535947"/>
              <a:ext cx="2032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Obdélník 26"/>
            <p:cNvSpPr/>
            <p:nvPr/>
          </p:nvSpPr>
          <p:spPr>
            <a:xfrm>
              <a:off x="1120988" y="4926219"/>
              <a:ext cx="357199" cy="125412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8" name="Obdélník 27"/>
            <p:cNvSpPr/>
            <p:nvPr/>
          </p:nvSpPr>
          <p:spPr>
            <a:xfrm>
              <a:off x="2106857" y="4945269"/>
              <a:ext cx="346086" cy="125412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9" name="Obdélník 28"/>
            <p:cNvSpPr/>
            <p:nvPr/>
          </p:nvSpPr>
          <p:spPr>
            <a:xfrm>
              <a:off x="1492475" y="5794583"/>
              <a:ext cx="609619" cy="13335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238467" y="5869196"/>
              <a:ext cx="119067" cy="576263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2232273" y="5875546"/>
              <a:ext cx="117479" cy="574676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5148" name="TextovéPole 29"/>
            <p:cNvSpPr txBox="1">
              <a:spLocks noChangeArrowheads="1"/>
            </p:cNvSpPr>
            <p:nvPr/>
          </p:nvSpPr>
          <p:spPr bwMode="auto">
            <a:xfrm>
              <a:off x="870155" y="6150078"/>
              <a:ext cx="1460656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400" b="1"/>
                <a:t>+            -</a:t>
              </a:r>
            </a:p>
          </p:txBody>
        </p:sp>
      </p:grpSp>
      <p:sp>
        <p:nvSpPr>
          <p:cNvPr id="33" name="Obdélníkový popisek 32"/>
          <p:cNvSpPr/>
          <p:nvPr/>
        </p:nvSpPr>
        <p:spPr>
          <a:xfrm>
            <a:off x="2670175" y="4159250"/>
            <a:ext cx="928688" cy="619125"/>
          </a:xfrm>
          <a:prstGeom prst="wedgeRectCallout">
            <a:avLst>
              <a:gd name="adj1" fmla="val -91194"/>
              <a:gd name="adj2" fmla="val 146891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/>
              <a:t>H</a:t>
            </a:r>
            <a:r>
              <a:rPr lang="cs-CZ" b="1" baseline="-25000" dirty="0"/>
              <a:t>2</a:t>
            </a:r>
            <a:r>
              <a:rPr lang="cs-CZ" b="1" dirty="0"/>
              <a:t>O + H</a:t>
            </a:r>
            <a:r>
              <a:rPr lang="cs-CZ" b="1" baseline="-25000" dirty="0"/>
              <a:t>2</a:t>
            </a:r>
            <a:r>
              <a:rPr lang="cs-CZ" b="1" dirty="0"/>
              <a:t>SO</a:t>
            </a:r>
            <a:r>
              <a:rPr lang="cs-CZ" b="1" baseline="-25000" dirty="0"/>
              <a:t>4</a:t>
            </a:r>
          </a:p>
        </p:txBody>
      </p:sp>
      <p:sp>
        <p:nvSpPr>
          <p:cNvPr id="34" name="Elipsa 33"/>
          <p:cNvSpPr/>
          <p:nvPr/>
        </p:nvSpPr>
        <p:spPr>
          <a:xfrm>
            <a:off x="781050" y="4276725"/>
            <a:ext cx="604838" cy="471488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</a:t>
            </a:r>
            <a:r>
              <a:rPr lang="cs-CZ" baseline="-25000" dirty="0"/>
              <a:t>2</a:t>
            </a:r>
            <a:endParaRPr lang="cs-CZ" dirty="0"/>
          </a:p>
        </p:txBody>
      </p:sp>
      <p:sp>
        <p:nvSpPr>
          <p:cNvPr id="35" name="Elipsa 34"/>
          <p:cNvSpPr/>
          <p:nvPr/>
        </p:nvSpPr>
        <p:spPr>
          <a:xfrm>
            <a:off x="1716088" y="4281488"/>
            <a:ext cx="604837" cy="47307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H</a:t>
            </a:r>
            <a:r>
              <a:rPr lang="cs-CZ" baseline="-25000" dirty="0"/>
              <a:t>2</a:t>
            </a:r>
            <a:endParaRPr lang="cs-CZ" dirty="0"/>
          </a:p>
        </p:txBody>
      </p:sp>
      <p:sp>
        <p:nvSpPr>
          <p:cNvPr id="36" name="Šipka doleva 35"/>
          <p:cNvSpPr/>
          <p:nvPr/>
        </p:nvSpPr>
        <p:spPr>
          <a:xfrm>
            <a:off x="3288890" y="4114800"/>
            <a:ext cx="3259394" cy="2212258"/>
          </a:xfrm>
          <a:prstGeom prst="lef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cs-CZ" sz="1600">
                <a:solidFill>
                  <a:srgbClr val="FFFFFF"/>
                </a:solidFill>
                <a:cs typeface="Arial" charset="0"/>
              </a:rPr>
              <a:t>V Hoffmanově přístroji se elektrolýzou vodného roztoku kyseliny sírové rozloží voda na vodík a kyslík.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4"/>
          <p:cNvSpPr>
            <a:spLocks noGrp="1" noChangeArrowheads="1"/>
          </p:cNvSpPr>
          <p:nvPr>
            <p:ph type="title"/>
          </p:nvPr>
        </p:nvSpPr>
        <p:spPr>
          <a:prstGeom prst="cloudCallout">
            <a:avLst>
              <a:gd name="adj1" fmla="val -41144"/>
              <a:gd name="adj2" fmla="val 99583"/>
            </a:avLst>
          </a:prstGeom>
          <a:solidFill>
            <a:srgbClr val="FFFF99"/>
          </a:solidFill>
          <a:ln w="28575">
            <a:solidFill>
              <a:srgbClr val="800000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pPr eaLnBrk="1" hangingPunct="1"/>
            <a:r>
              <a:rPr lang="cs-CZ" sz="2800" smtClean="0">
                <a:latin typeface="Arial" charset="0"/>
              </a:rPr>
              <a:t>Odpovědi na otázky – snímek 2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512763" y="2151063"/>
            <a:ext cx="8093075" cy="3690937"/>
          </a:xfrm>
          <a:prstGeom prst="rect">
            <a:avLst/>
          </a:prstGeom>
          <a:solidFill>
            <a:srgbClr val="FFFF99"/>
          </a:solidFill>
          <a:ln w="28575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Arial" charset="0"/>
              </a:rPr>
              <a:t>Otázka   1: ANO</a:t>
            </a:r>
          </a:p>
          <a:p>
            <a:r>
              <a:rPr lang="cs-CZ" dirty="0">
                <a:latin typeface="Arial" charset="0"/>
              </a:rPr>
              <a:t>Otázka   2: IONTY</a:t>
            </a:r>
          </a:p>
          <a:p>
            <a:r>
              <a:rPr lang="cs-CZ" dirty="0">
                <a:latin typeface="Arial" charset="0"/>
              </a:rPr>
              <a:t>Otázka   3: téměř nevede</a:t>
            </a:r>
          </a:p>
          <a:p>
            <a:r>
              <a:rPr lang="cs-CZ" dirty="0">
                <a:latin typeface="Arial" charset="0"/>
              </a:rPr>
              <a:t>Otázka   4: velmi dobře</a:t>
            </a:r>
          </a:p>
          <a:p>
            <a:r>
              <a:rPr lang="cs-CZ" dirty="0">
                <a:latin typeface="Arial" charset="0"/>
              </a:rPr>
              <a:t>Otázka   5: </a:t>
            </a:r>
            <a:r>
              <a:rPr lang="cs-CZ" b="1" dirty="0">
                <a:latin typeface="Arial" charset="0"/>
              </a:rPr>
              <a:t>disociace</a:t>
            </a:r>
          </a:p>
          <a:p>
            <a:r>
              <a:rPr lang="cs-CZ" dirty="0">
                <a:latin typeface="Arial" charset="0"/>
              </a:rPr>
              <a:t>Otázka   6: </a:t>
            </a:r>
            <a:r>
              <a:rPr lang="cs-CZ" b="1" dirty="0">
                <a:latin typeface="Arial" charset="0"/>
              </a:rPr>
              <a:t>kationt</a:t>
            </a:r>
            <a:r>
              <a:rPr lang="cs-CZ" dirty="0">
                <a:latin typeface="Arial" charset="0"/>
              </a:rPr>
              <a:t> má kladný náboj, </a:t>
            </a:r>
            <a:r>
              <a:rPr lang="cs-CZ" b="1" dirty="0">
                <a:latin typeface="Arial" charset="0"/>
              </a:rPr>
              <a:t>aniont</a:t>
            </a:r>
            <a:r>
              <a:rPr lang="cs-CZ" dirty="0">
                <a:latin typeface="Arial" charset="0"/>
              </a:rPr>
              <a:t> má záporný náboj</a:t>
            </a:r>
          </a:p>
          <a:p>
            <a:r>
              <a:rPr lang="cs-CZ" dirty="0">
                <a:latin typeface="Arial" charset="0"/>
              </a:rPr>
              <a:t>Otázka   7: kationt se přitahuje ke </a:t>
            </a:r>
            <a:r>
              <a:rPr lang="cs-CZ" b="1" dirty="0">
                <a:latin typeface="Arial" charset="0"/>
              </a:rPr>
              <a:t>katodě</a:t>
            </a:r>
            <a:r>
              <a:rPr lang="cs-CZ" dirty="0">
                <a:latin typeface="Arial" charset="0"/>
              </a:rPr>
              <a:t> a aniont k </a:t>
            </a:r>
            <a:r>
              <a:rPr lang="cs-CZ" b="1" dirty="0">
                <a:latin typeface="Arial" charset="0"/>
              </a:rPr>
              <a:t>anodě</a:t>
            </a:r>
          </a:p>
          <a:p>
            <a:r>
              <a:rPr lang="cs-CZ" dirty="0">
                <a:latin typeface="Arial" charset="0"/>
              </a:rPr>
              <a:t>Otázka   8: kationty přijmou z katody elektrony (redukce) a anionty 	 	    odevzdají anodě přebytečné elektrony a vystoupí jako bublinky 	    plynu</a:t>
            </a:r>
          </a:p>
          <a:p>
            <a:r>
              <a:rPr lang="cs-CZ" dirty="0">
                <a:latin typeface="Arial" charset="0"/>
              </a:rPr>
              <a:t>Otázka   9: </a:t>
            </a:r>
            <a:r>
              <a:rPr lang="cs-CZ" b="1" dirty="0">
                <a:latin typeface="Arial" charset="0"/>
              </a:rPr>
              <a:t>chlór</a:t>
            </a:r>
            <a:r>
              <a:rPr lang="cs-CZ" dirty="0">
                <a:latin typeface="Arial" charset="0"/>
              </a:rPr>
              <a:t> (Cl)</a:t>
            </a:r>
          </a:p>
          <a:p>
            <a:r>
              <a:rPr lang="cs-CZ" dirty="0">
                <a:latin typeface="Arial" charset="0"/>
              </a:rPr>
              <a:t>Otázka 10: kromě roztoků solí ještě některé </a:t>
            </a:r>
            <a:r>
              <a:rPr lang="cs-CZ" b="1" dirty="0">
                <a:latin typeface="Arial" charset="0"/>
              </a:rPr>
              <a:t>zředěné</a:t>
            </a:r>
            <a:r>
              <a:rPr lang="cs-CZ" dirty="0">
                <a:latin typeface="Arial" charset="0"/>
              </a:rPr>
              <a:t> </a:t>
            </a:r>
            <a:r>
              <a:rPr lang="cs-CZ" b="1" dirty="0">
                <a:latin typeface="Arial" charset="0"/>
              </a:rPr>
              <a:t>kyseliny</a:t>
            </a:r>
            <a:r>
              <a:rPr lang="cs-CZ" dirty="0">
                <a:latin typeface="Arial" charset="0"/>
              </a:rPr>
              <a:t> a </a:t>
            </a:r>
            <a:r>
              <a:rPr lang="cs-CZ" b="1" dirty="0">
                <a:latin typeface="Arial" charset="0"/>
              </a:rPr>
              <a:t>zásady</a:t>
            </a:r>
          </a:p>
          <a:p>
            <a:endParaRPr lang="cs-CZ" dirty="0">
              <a:latin typeface="Arial" charset="0"/>
            </a:endParaRPr>
          </a:p>
        </p:txBody>
      </p:sp>
      <p:sp>
        <p:nvSpPr>
          <p:cNvPr id="6148" name="Text Box 7"/>
          <p:cNvSpPr txBox="1">
            <a:spLocks noChangeArrowheads="1"/>
          </p:cNvSpPr>
          <p:nvPr/>
        </p:nvSpPr>
        <p:spPr bwMode="auto">
          <a:xfrm>
            <a:off x="930275" y="5856288"/>
            <a:ext cx="74517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 dirty="0" err="1">
                <a:solidFill>
                  <a:schemeClr val="folHlink"/>
                </a:solidFill>
                <a:latin typeface="Wingdings 2" pitchFamily="18" charset="2"/>
              </a:rPr>
              <a:t>A</a:t>
            </a:r>
            <a:r>
              <a:rPr lang="cs-CZ" b="1" dirty="0" err="1">
                <a:solidFill>
                  <a:schemeClr val="folHlink"/>
                </a:solidFill>
                <a:latin typeface="Arial" charset="0"/>
              </a:rPr>
              <a:t>Ukaž</a:t>
            </a:r>
            <a:r>
              <a:rPr lang="cs-CZ" b="1" dirty="0">
                <a:solidFill>
                  <a:schemeClr val="folHlink"/>
                </a:solidFill>
                <a:latin typeface="Arial" charset="0"/>
              </a:rPr>
              <a:t> odpovědi – první kliknutí,  smaž odpovědi – druhé kliknutí</a:t>
            </a:r>
          </a:p>
        </p:txBody>
      </p:sp>
      <p:sp>
        <p:nvSpPr>
          <p:cNvPr id="6149" name="AutoShape 8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866063" y="1398588"/>
            <a:ext cx="727075" cy="646112"/>
          </a:xfrm>
          <a:prstGeom prst="actionButtonHome">
            <a:avLst/>
          </a:prstGeom>
          <a:solidFill>
            <a:srgbClr val="FFFF99"/>
          </a:solidFill>
          <a:ln w="349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150" name="Text Box 9"/>
          <p:cNvSpPr txBox="1">
            <a:spLocks noChangeArrowheads="1"/>
          </p:cNvSpPr>
          <p:nvPr/>
        </p:nvSpPr>
        <p:spPr bwMode="auto">
          <a:xfrm>
            <a:off x="5313363" y="1666875"/>
            <a:ext cx="2546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solidFill>
                  <a:schemeClr val="folHlink"/>
                </a:solidFill>
                <a:latin typeface="Arial" charset="0"/>
              </a:rPr>
              <a:t>Zpět na zadání otázek</a:t>
            </a:r>
          </a:p>
        </p:txBody>
      </p:sp>
      <p:sp>
        <p:nvSpPr>
          <p:cNvPr id="6151" name="TextovéPole 6"/>
          <p:cNvSpPr txBox="1">
            <a:spLocks noChangeArrowheads="1"/>
          </p:cNvSpPr>
          <p:nvPr/>
        </p:nvSpPr>
        <p:spPr bwMode="auto">
          <a:xfrm>
            <a:off x="2035175" y="6488113"/>
            <a:ext cx="5619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Arial" charset="0"/>
              </a:rPr>
              <a:t>Pozor, kliknutím mimo tuto řádku ukončíte prezentaci.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8"/>
                  </p:tgtEl>
                </p:cond>
              </p:nextCondLst>
            </p:seq>
          </p:childTnLst>
        </p:cTn>
      </p:par>
    </p:tnLst>
    <p:bldLst>
      <p:bldP spid="21509" grpId="0" animBg="1"/>
      <p:bldP spid="21509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616075" y="2832100"/>
            <a:ext cx="6118225" cy="914400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cs-CZ" sz="5400"/>
              <a:t>Konec prezentace</a:t>
            </a: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Obdélník 44"/>
          <p:cNvSpPr/>
          <p:nvPr/>
        </p:nvSpPr>
        <p:spPr>
          <a:xfrm>
            <a:off x="611188" y="404813"/>
            <a:ext cx="7993062" cy="611981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6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484438" y="2420938"/>
            <a:ext cx="3671887" cy="2879725"/>
          </a:xfrm>
          <a:prstGeom prst="roundRect">
            <a:avLst>
              <a:gd name="adj" fmla="val 7047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771775" y="2420938"/>
            <a:ext cx="3095625" cy="266382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n w="38100">
                <a:solidFill>
                  <a:schemeClr val="bg2">
                    <a:lumMod val="75000"/>
                  </a:schemeClr>
                </a:solidFill>
              </a:ln>
              <a:noFill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843213" y="4724400"/>
            <a:ext cx="2952750" cy="28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843213" y="4365625"/>
            <a:ext cx="2952750" cy="6477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843213" y="4005263"/>
            <a:ext cx="2952750" cy="6477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843213" y="3644900"/>
            <a:ext cx="2952750" cy="6477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843213" y="3284538"/>
            <a:ext cx="2952750" cy="6492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Čárový popisek 2 9"/>
          <p:cNvSpPr/>
          <p:nvPr/>
        </p:nvSpPr>
        <p:spPr>
          <a:xfrm>
            <a:off x="6516688" y="4221163"/>
            <a:ext cx="1871662" cy="503237"/>
          </a:xfrm>
          <a:prstGeom prst="borderCallout2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elektrolyt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059832" y="2852936"/>
            <a:ext cx="576064" cy="165618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004048" y="2852936"/>
            <a:ext cx="576064" cy="165618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pSp>
        <p:nvGrpSpPr>
          <p:cNvPr id="2" name="Skupina 16"/>
          <p:cNvGrpSpPr>
            <a:grpSpLocks/>
          </p:cNvGrpSpPr>
          <p:nvPr/>
        </p:nvGrpSpPr>
        <p:grpSpPr bwMode="auto">
          <a:xfrm>
            <a:off x="4067175" y="1196975"/>
            <a:ext cx="144463" cy="936625"/>
            <a:chOff x="4644008" y="4365104"/>
            <a:chExt cx="144016" cy="936104"/>
          </a:xfrm>
        </p:grpSpPr>
        <p:cxnSp>
          <p:nvCxnSpPr>
            <p:cNvPr id="14" name="Přímá spojovací čára 13"/>
            <p:cNvCxnSpPr/>
            <p:nvPr/>
          </p:nvCxnSpPr>
          <p:spPr>
            <a:xfrm rot="5400000">
              <a:off x="4175956" y="4833156"/>
              <a:ext cx="936104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5400000">
              <a:off x="4608736" y="4833156"/>
              <a:ext cx="358575" cy="0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3" name="Skupina 23"/>
          <p:cNvGrpSpPr>
            <a:grpSpLocks/>
          </p:cNvGrpSpPr>
          <p:nvPr/>
        </p:nvGrpSpPr>
        <p:grpSpPr bwMode="auto">
          <a:xfrm>
            <a:off x="3348038" y="1628775"/>
            <a:ext cx="719137" cy="1223963"/>
            <a:chOff x="3347864" y="1628800"/>
            <a:chExt cx="720080" cy="1224136"/>
          </a:xfrm>
        </p:grpSpPr>
        <p:cxnSp>
          <p:nvCxnSpPr>
            <p:cNvPr id="19" name="Přímá spojovací čára 18"/>
            <p:cNvCxnSpPr/>
            <p:nvPr/>
          </p:nvCxnSpPr>
          <p:spPr>
            <a:xfrm rot="10800000">
              <a:off x="3347864" y="1628800"/>
              <a:ext cx="720080" cy="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>
              <a:endCxn id="0" idx="0"/>
            </p:cNvCxnSpPr>
            <p:nvPr/>
          </p:nvCxnSpPr>
          <p:spPr>
            <a:xfrm rot="5400000">
              <a:off x="2735795" y="2240869"/>
              <a:ext cx="1224136" cy="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Skupina 24"/>
          <p:cNvGrpSpPr>
            <a:grpSpLocks/>
          </p:cNvGrpSpPr>
          <p:nvPr/>
        </p:nvGrpSpPr>
        <p:grpSpPr bwMode="auto">
          <a:xfrm flipH="1">
            <a:off x="4211638" y="1628775"/>
            <a:ext cx="1081087" cy="1223963"/>
            <a:chOff x="3347864" y="1628800"/>
            <a:chExt cx="720080" cy="1224136"/>
          </a:xfrm>
        </p:grpSpPr>
        <p:cxnSp>
          <p:nvCxnSpPr>
            <p:cNvPr id="26" name="Přímá spojovací čára 25"/>
            <p:cNvCxnSpPr/>
            <p:nvPr/>
          </p:nvCxnSpPr>
          <p:spPr>
            <a:xfrm rot="10800000">
              <a:off x="3347864" y="1628800"/>
              <a:ext cx="720080" cy="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 rot="5400000">
              <a:off x="2735796" y="2240869"/>
              <a:ext cx="1224136" cy="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Obdélník 27"/>
          <p:cNvSpPr/>
          <p:nvPr/>
        </p:nvSpPr>
        <p:spPr>
          <a:xfrm>
            <a:off x="1043608" y="2420888"/>
            <a:ext cx="1224136" cy="432048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/>
              <a:t>Anoda  +</a:t>
            </a:r>
          </a:p>
        </p:txBody>
      </p:sp>
      <p:sp>
        <p:nvSpPr>
          <p:cNvPr id="29" name="Obdélník 28"/>
          <p:cNvSpPr/>
          <p:nvPr/>
        </p:nvSpPr>
        <p:spPr>
          <a:xfrm>
            <a:off x="6300192" y="2420888"/>
            <a:ext cx="1224136" cy="43204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/>
              <a:t>Katoda -</a:t>
            </a:r>
          </a:p>
        </p:txBody>
      </p:sp>
      <p:sp>
        <p:nvSpPr>
          <p:cNvPr id="30" name="TextovéPole 29"/>
          <p:cNvSpPr txBox="1">
            <a:spLocks noChangeArrowheads="1"/>
          </p:cNvSpPr>
          <p:nvPr/>
        </p:nvSpPr>
        <p:spPr bwMode="auto">
          <a:xfrm>
            <a:off x="3419475" y="692150"/>
            <a:ext cx="152558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Calibri" pitchFamily="34" charset="0"/>
              </a:rPr>
              <a:t>+       </a:t>
            </a:r>
            <a:r>
              <a:rPr lang="cs-CZ" sz="4400">
                <a:latin typeface="Calibri" pitchFamily="34" charset="0"/>
              </a:rPr>
              <a:t>-</a:t>
            </a:r>
            <a:r>
              <a:rPr lang="cs-CZ" sz="3600">
                <a:latin typeface="Calibri" pitchFamily="34" charset="0"/>
              </a:rPr>
              <a:t>  </a:t>
            </a:r>
          </a:p>
        </p:txBody>
      </p:sp>
      <p:sp>
        <p:nvSpPr>
          <p:cNvPr id="40" name="Elipsa 39"/>
          <p:cNvSpPr/>
          <p:nvPr/>
        </p:nvSpPr>
        <p:spPr>
          <a:xfrm>
            <a:off x="3923928" y="4365104"/>
            <a:ext cx="216024" cy="21602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+</a:t>
            </a:r>
          </a:p>
        </p:txBody>
      </p:sp>
      <p:sp>
        <p:nvSpPr>
          <p:cNvPr id="41" name="Elipsa 40"/>
          <p:cNvSpPr/>
          <p:nvPr/>
        </p:nvSpPr>
        <p:spPr>
          <a:xfrm>
            <a:off x="4499992" y="3933056"/>
            <a:ext cx="216024" cy="21602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</a:p>
        </p:txBody>
      </p:sp>
      <p:sp>
        <p:nvSpPr>
          <p:cNvPr id="42" name="TextovéPole 41"/>
          <p:cNvSpPr txBox="1"/>
          <p:nvPr/>
        </p:nvSpPr>
        <p:spPr>
          <a:xfrm>
            <a:off x="4067175" y="3429000"/>
            <a:ext cx="1081088" cy="436563"/>
          </a:xfrm>
          <a:prstGeom prst="downArrow">
            <a:avLst>
              <a:gd name="adj1" fmla="val 62626"/>
              <a:gd name="adj2" fmla="val 47884"/>
            </a:avLst>
          </a:prstGeom>
          <a:solidFill>
            <a:schemeClr val="accent1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b="1" dirty="0">
                <a:latin typeface="+mn-lt"/>
                <a:cs typeface="+mn-cs"/>
              </a:rPr>
              <a:t>aniont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3348038" y="3860800"/>
            <a:ext cx="1223962" cy="436563"/>
          </a:xfrm>
          <a:prstGeom prst="downArrow">
            <a:avLst>
              <a:gd name="adj1" fmla="val 62626"/>
              <a:gd name="adj2" fmla="val 47884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b="1" dirty="0"/>
              <a:t>kationt</a:t>
            </a:r>
          </a:p>
        </p:txBody>
      </p:sp>
      <p:sp>
        <p:nvSpPr>
          <p:cNvPr id="44" name="Obdélník 43"/>
          <p:cNvSpPr/>
          <p:nvPr/>
        </p:nvSpPr>
        <p:spPr>
          <a:xfrm>
            <a:off x="1052513" y="5286375"/>
            <a:ext cx="6264275" cy="79216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Čárový popisek 2 9"/>
          <p:cNvSpPr>
            <a:spLocks/>
          </p:cNvSpPr>
          <p:nvPr/>
        </p:nvSpPr>
        <p:spPr bwMode="auto">
          <a:xfrm>
            <a:off x="6510338" y="3384550"/>
            <a:ext cx="1871662" cy="503238"/>
          </a:xfrm>
          <a:prstGeom prst="borderCallout2">
            <a:avLst>
              <a:gd name="adj1" fmla="val 22713"/>
              <a:gd name="adj2" fmla="val -4069"/>
              <a:gd name="adj3" fmla="val 22713"/>
              <a:gd name="adj4" fmla="val -8736"/>
              <a:gd name="adj5" fmla="val 87380"/>
              <a:gd name="adj6" fmla="val -25278"/>
            </a:avLst>
          </a:prstGeom>
          <a:gradFill rotWithShape="1">
            <a:gsLst>
              <a:gs pos="0">
                <a:srgbClr val="2787A0"/>
              </a:gs>
              <a:gs pos="80000">
                <a:srgbClr val="36B1D2"/>
              </a:gs>
              <a:gs pos="100000">
                <a:srgbClr val="34B3D6"/>
              </a:gs>
            </a:gsLst>
            <a:lin ang="16200000"/>
          </a:gra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r>
              <a:rPr lang="cs-CZ">
                <a:solidFill>
                  <a:srgbClr val="FFFFFF"/>
                </a:solidFill>
                <a:latin typeface="Arial" charset="0"/>
              </a:rPr>
              <a:t>nádoba</a:t>
            </a:r>
          </a:p>
        </p:txBody>
      </p:sp>
      <p:sp>
        <p:nvSpPr>
          <p:cNvPr id="20526" name="AutoShape 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689850" y="781050"/>
            <a:ext cx="727075" cy="646113"/>
          </a:xfrm>
          <a:prstGeom prst="actionButtonHome">
            <a:avLst/>
          </a:prstGeom>
          <a:solidFill>
            <a:srgbClr val="FFFF99"/>
          </a:solidFill>
          <a:ln w="349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0527" name="Text Box 9"/>
          <p:cNvSpPr txBox="1">
            <a:spLocks noChangeArrowheads="1"/>
          </p:cNvSpPr>
          <p:nvPr/>
        </p:nvSpPr>
        <p:spPr bwMode="auto">
          <a:xfrm>
            <a:off x="4841875" y="819150"/>
            <a:ext cx="28082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solidFill>
                  <a:schemeClr val="folHlink"/>
                </a:solidFill>
                <a:latin typeface="Arial" charset="0"/>
              </a:rPr>
              <a:t>Zpět na zadání otázek</a:t>
            </a:r>
          </a:p>
          <a:p>
            <a:r>
              <a:rPr lang="cs-CZ" sz="1400" b="1">
                <a:solidFill>
                  <a:schemeClr val="folHlink"/>
                </a:solidFill>
                <a:latin typeface="Arial" charset="0"/>
              </a:rPr>
              <a:t>Kliknutí mimo domeček</a:t>
            </a:r>
          </a:p>
          <a:p>
            <a:r>
              <a:rPr lang="cs-CZ" sz="1400" b="1">
                <a:solidFill>
                  <a:schemeClr val="folHlink"/>
                </a:solidFill>
                <a:latin typeface="Arial" charset="0"/>
              </a:rPr>
              <a:t>ukončí prezentaci</a:t>
            </a:r>
          </a:p>
        </p:txBody>
      </p:sp>
      <p:sp>
        <p:nvSpPr>
          <p:cNvPr id="20528" name="Text Box 48"/>
          <p:cNvSpPr txBox="1">
            <a:spLocks noChangeArrowheads="1"/>
          </p:cNvSpPr>
          <p:nvPr/>
        </p:nvSpPr>
        <p:spPr bwMode="auto">
          <a:xfrm>
            <a:off x="1130300" y="5340350"/>
            <a:ext cx="6140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>
                <a:latin typeface="Arial" charset="0"/>
              </a:rPr>
              <a:t>Co způsobilo pohyb kladně a záporně nabitých částic?</a:t>
            </a:r>
          </a:p>
          <a:p>
            <a:r>
              <a:rPr lang="cs-CZ" b="1">
                <a:latin typeface="Arial" charset="0"/>
              </a:rPr>
              <a:t>Jak se tyto částice nazývají?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500"/>
                            </p:stCondLst>
                            <p:childTnLst>
                              <p:par>
                                <p:cTn id="4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500"/>
                            </p:stCondLst>
                            <p:childTnLst>
                              <p:par>
                                <p:cTn id="5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500"/>
                            </p:stCondLst>
                            <p:childTnLst>
                              <p:par>
                                <p:cTn id="5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500"/>
                            </p:stCondLst>
                            <p:childTnLst>
                              <p:par>
                                <p:cTn id="5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6500"/>
                            </p:stCondLst>
                            <p:childTnLst>
                              <p:par>
                                <p:cTn id="6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8500"/>
                            </p:stCondLst>
                            <p:childTnLst>
                              <p:par>
                                <p:cTn id="6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9000"/>
                            </p:stCondLst>
                            <p:childTnLst>
                              <p:par>
                                <p:cTn id="7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9500"/>
                            </p:stCondLst>
                            <p:childTnLst>
                              <p:par>
                                <p:cTn id="7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500"/>
                            </p:stCondLst>
                            <p:childTnLst>
                              <p:par>
                                <p:cTn id="7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1500"/>
                            </p:stCondLst>
                            <p:childTnLst>
                              <p:par>
                                <p:cTn id="83" presetID="2" presetClass="exit" presetSubtype="4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3000"/>
                            </p:stCondLst>
                            <p:childTnLst>
                              <p:par>
                                <p:cTn id="88" presetID="2" presetClass="exit" presetSubtype="4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4500"/>
                            </p:stCondLst>
                            <p:childTnLst>
                              <p:par>
                                <p:cTn id="9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0.00763 C 0.01268 -0.01736 0.00556 -0.01527 0.02136 -0.01273 C 0.02934 0.00116 0.02275 0.02385 0.0092 0.02917 C 0.00087 0.03889 -0.01284 0.02917 -0.02274 0.0257 C -0.03003 0.0169 -0.02083 0.02686 -0.03021 0.02061 C -0.03403 0.01783 -0.03715 0.0125 -0.0408 0.00996 C -0.04166 0.00926 -0.04913 0.00695 -0.05 0.00649 C -0.05798 0.00764 -0.06267 0.00695 -0.06805 0.01343 C -0.07274 0.02894 -0.06684 0.04977 -0.05295 0.05556 C -0.04271 0.06829 -0.02257 0.05973 -0.01059 0.05903 C -0.00087 0.04792 -0.01475 0.06297 -0.00295 0.05371 C 0.00417 0.04815 -0.00139 0.04885 0.00608 0.04514 C 0.01163 0.04213 0.01858 0.03843 0.02431 0.03612 C 0.03229 0.03774 0.03959 0.04028 0.04705 0.04329 C 0.05955 0.0419 0.06337 0.04514 0.06667 0.03288 C 0.06719 0.00996 0.06736 -0.01273 0.06823 -0.03564 C 0.06875 -0.05023 0.07552 -0.05393 0.08646 -0.05671 C 0.10625 -0.05416 0.09358 -0.05694 0.1092 -0.05138 C 0.11424 -0.04953 0.11372 -0.05162 0.11372 -0.04791 " pathEditMode="relative" rAng="0" ptsTypes="ffffffffffffffffffA">
                                      <p:cBhvr>
                                        <p:cTn id="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" y="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7500"/>
                            </p:stCondLst>
                            <p:childTnLst>
                              <p:par>
                                <p:cTn id="9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521 -0.02013 0.00643 -0.05069 -0.01059 -0.05856 C -0.01961 -0.05787 -0.02882 -0.0581 -0.03784 -0.05648 C -0.04531 -0.05509 -0.05468 -0.03009 -0.06059 -0.02222 C -0.0625 -0.01435 -0.06475 -0.00277 -0.06823 0.00417 C -0.06944 0.00649 -0.07135 0.00811 -0.07274 0.01019 C -0.07395 0.01204 -0.07465 0.01413 -0.07569 0.01621 C -0.07743 0.0095 -0.07951 0.0051 -0.08333 0 C -0.08541 -0.00763 -0.08854 -0.02129 -0.08333 -0.02824 C -0.08298 -0.0287 -0.07465 -0.03194 -0.07413 -0.03217 C -0.06406 -0.04629 -0.07118 -0.06064 -0.07882 -0.07268 C -0.08159 -0.07708 -0.08402 -0.08356 -0.08784 -0.0868 C -0.09184 -0.09027 -0.10156 -0.09282 -0.10156 -0.09282 C -0.10711 -0.09212 -0.11284 -0.09236 -0.11823 -0.09074 C -0.11996 -0.09027 -0.12274 -0.0868 -0.12274 -0.0868 " pathEditMode="relative" ptsTypes="ffffffffffffffA">
                                      <p:cBhvr>
                                        <p:cTn id="9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500"/>
                            </p:stCondLst>
                            <p:childTnLst>
                              <p:par>
                                <p:cTn id="9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20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30" grpId="0"/>
      <p:bldP spid="42" grpId="0" animBg="1"/>
      <p:bldP spid="42" grpId="1" animBg="1"/>
      <p:bldP spid="43" grpId="0" animBg="1"/>
      <p:bldP spid="43" grpId="1" animBg="1"/>
      <p:bldP spid="17" grpId="0" animBg="1"/>
      <p:bldP spid="20528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546</Words>
  <Application>Microsoft Office PowerPoint</Application>
  <PresentationFormat>Předvádění na obrazovce (4:3)</PresentationFormat>
  <Paragraphs>82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Popis děje: pozoruj, co se mění ve skleněné misce</vt:lpstr>
      <vt:lpstr>Elektrolyt a disociace</vt:lpstr>
      <vt:lpstr>Užití elektrolýzy, její negativní působení</vt:lpstr>
      <vt:lpstr>Odpovědi na otázky – snímek 2</vt:lpstr>
      <vt:lpstr>Snímek 6</vt:lpstr>
      <vt:lpstr>Snímek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uzivatel</dc:creator>
  <cp:lastModifiedBy>Opatrný</cp:lastModifiedBy>
  <cp:revision>10</cp:revision>
  <dcterms:created xsi:type="dcterms:W3CDTF">2012-07-03T10:16:12Z</dcterms:created>
  <dcterms:modified xsi:type="dcterms:W3CDTF">2012-07-03T19:08:08Z</dcterms:modified>
</cp:coreProperties>
</file>