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9" r:id="rId2"/>
    <p:sldId id="267" r:id="rId3"/>
    <p:sldId id="260" r:id="rId4"/>
    <p:sldId id="262" r:id="rId5"/>
    <p:sldId id="263" r:id="rId6"/>
    <p:sldId id="264" r:id="rId7"/>
    <p:sldId id="265" r:id="rId8"/>
    <p:sldId id="261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>
        <p:scale>
          <a:sx n="81" d="100"/>
          <a:sy n="81" d="100"/>
        </p:scale>
        <p:origin x="-169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6CC69366-6231-4B1A-9698-2CC7E01DBE74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F997465-6A3E-4131-91FF-7C94E9AECD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C69366-6231-4B1A-9698-2CC7E01DBE74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F997465-6A3E-4131-91FF-7C94E9AECD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CC69366-6231-4B1A-9698-2CC7E01DBE74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9F997465-6A3E-4131-91FF-7C94E9AECD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C69366-6231-4B1A-9698-2CC7E01DBE74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F997465-6A3E-4131-91FF-7C94E9AECD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C69366-6231-4B1A-9698-2CC7E01DBE74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F997465-6A3E-4131-91FF-7C94E9AECD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C69366-6231-4B1A-9698-2CC7E01DBE74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F997465-6A3E-4131-91FF-7C94E9AECD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CC69366-6231-4B1A-9698-2CC7E01DBE74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F997465-6A3E-4131-91FF-7C94E9AECD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C69366-6231-4B1A-9698-2CC7E01DBE74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F997465-6A3E-4131-91FF-7C94E9AECD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C69366-6231-4B1A-9698-2CC7E01DBE74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F997465-6A3E-4131-91FF-7C94E9AECD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C69366-6231-4B1A-9698-2CC7E01DBE74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F997465-6A3E-4131-91FF-7C94E9AECD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6CC69366-6231-4B1A-9698-2CC7E01DBE74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F997465-6A3E-4131-91FF-7C94E9AECD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6CC69366-6231-4B1A-9698-2CC7E01DBE74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9F997465-6A3E-4131-91FF-7C94E9AECD8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wipe dir="d"/>
  </p:transition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d/de/Polarfuchs_1_2004-11-17.jpg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620688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755576" y="220486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Základní škola a Mateřská škola Potštejn,</a:t>
            </a:r>
          </a:p>
          <a:p>
            <a:r>
              <a:rPr lang="cs-CZ" dirty="0" smtClean="0"/>
              <a:t> okres Rychnov nad Kněžnou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88024" y="5445224"/>
            <a:ext cx="30509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 lišce, Eduard </a:t>
            </a:r>
            <a:r>
              <a:rPr lang="cs-CZ" sz="2400" b="1" dirty="0" err="1" smtClean="0"/>
              <a:t>Petiška</a:t>
            </a:r>
            <a:endParaRPr lang="cs-CZ" sz="2400" b="1" dirty="0"/>
          </a:p>
        </p:txBody>
      </p:sp>
      <p:sp>
        <p:nvSpPr>
          <p:cNvPr id="9" name="Obdélník 8"/>
          <p:cNvSpPr/>
          <p:nvPr/>
        </p:nvSpPr>
        <p:spPr>
          <a:xfrm>
            <a:off x="755576" y="3140968"/>
            <a:ext cx="507183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VY_32_INOVACE_10_ČTENÍ,2.roč.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99592" y="4005064"/>
            <a:ext cx="17059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Marie </a:t>
            </a:r>
            <a:r>
              <a:rPr lang="cs-CZ" dirty="0" err="1" smtClean="0"/>
              <a:t>Říčařová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548680"/>
            <a:ext cx="7056784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O lišce</a:t>
            </a:r>
          </a:p>
          <a:p>
            <a:endParaRPr lang="cs-CZ" dirty="0" smtClean="0"/>
          </a:p>
          <a:p>
            <a:r>
              <a:rPr lang="cs-CZ" dirty="0" smtClean="0"/>
              <a:t>Ověření ve výuce: 10.11.2011</a:t>
            </a:r>
          </a:p>
          <a:p>
            <a:endParaRPr lang="cs-CZ" dirty="0" smtClean="0"/>
          </a:p>
          <a:p>
            <a:r>
              <a:rPr lang="cs-CZ" dirty="0" smtClean="0"/>
              <a:t>Předmět: Čtení</a:t>
            </a:r>
          </a:p>
          <a:p>
            <a:endParaRPr lang="cs-CZ" dirty="0" smtClean="0"/>
          </a:p>
          <a:p>
            <a:r>
              <a:rPr lang="cs-CZ" dirty="0" smtClean="0"/>
              <a:t>Ročník : 2.</a:t>
            </a:r>
          </a:p>
          <a:p>
            <a:endParaRPr lang="cs-CZ" dirty="0" smtClean="0"/>
          </a:p>
          <a:p>
            <a:r>
              <a:rPr lang="cs-CZ" dirty="0" smtClean="0"/>
              <a:t>Klíčová slova: Bídný kousek, zhltla, nezdálo se jí, lstivost proradnost, chamtivost, chytrost</a:t>
            </a:r>
          </a:p>
          <a:p>
            <a:endParaRPr lang="cs-CZ" dirty="0" smtClean="0"/>
          </a:p>
          <a:p>
            <a:r>
              <a:rPr lang="cs-CZ" dirty="0" smtClean="0"/>
              <a:t>Anotace: DUM ověřuje, jak si žáci zapamatovali text, který mají vyprávět podle osnovy a jak mu  porozuměli. Rozšiřuje slovní zásobu žáků.</a:t>
            </a:r>
          </a:p>
        </p:txBody>
      </p:sp>
    </p:spTree>
  </p:cSld>
  <p:clrMapOvr>
    <a:masterClrMapping/>
  </p:clrMapOvr>
  <p:transition advClick="0" advTm="0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a/a6/Corvus_corone_Rabenkr%C3%A4he_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3534386"/>
            <a:ext cx="3168352" cy="2318511"/>
          </a:xfrm>
          <a:prstGeom prst="ellipse">
            <a:avLst/>
          </a:prstGeom>
          <a:ln w="228600" cap="sq" cmpd="thickThin">
            <a:solidFill>
              <a:schemeClr val="tx2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028" name="Picture 4" descr="Soubor:Polarfuchs 1 2004-11-17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5976" y="3501008"/>
            <a:ext cx="3168352" cy="2471150"/>
          </a:xfrm>
          <a:prstGeom prst="ellipse">
            <a:avLst/>
          </a:prstGeom>
          <a:ln w="228600" cap="sq" cmpd="thickThin">
            <a:solidFill>
              <a:schemeClr val="tx2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4" name="TextovéPole 3"/>
          <p:cNvSpPr txBox="1"/>
          <p:nvPr/>
        </p:nvSpPr>
        <p:spPr>
          <a:xfrm>
            <a:off x="683568" y="980728"/>
            <a:ext cx="65021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Nalezneš na obrázku odlišnost oproti textu?</a:t>
            </a:r>
            <a:endParaRPr lang="cs-CZ" sz="24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052736"/>
            <a:ext cx="50587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Vypravuj pohádku vlastními slovy.</a:t>
            </a: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Drž se osnovy: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2132856"/>
            <a:ext cx="31927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Setkání lišky a vrány.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2564904"/>
            <a:ext cx="34772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Liška vráně pochlebuje.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2996952"/>
            <a:ext cx="17668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Kus chleba.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3429000"/>
            <a:ext cx="27005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Vrána chválí lišku.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3861048"/>
            <a:ext cx="20890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Hladová liška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7584" y="4263479"/>
            <a:ext cx="16266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Zpěv lišky.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27584" y="4695527"/>
            <a:ext cx="6832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Psi.</a:t>
            </a:r>
            <a:endParaRPr lang="cs-CZ" sz="24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08720"/>
            <a:ext cx="45590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Vysvětli slova a slovní spojení: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772816"/>
            <a:ext cx="352839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Bídným </a:t>
            </a:r>
            <a:r>
              <a:rPr lang="cs-CZ" sz="2800" dirty="0" smtClean="0"/>
              <a:t>kouskem.</a:t>
            </a:r>
            <a:endParaRPr lang="cs-CZ" sz="2800" dirty="0" smtClean="0"/>
          </a:p>
          <a:p>
            <a:r>
              <a:rPr lang="cs-CZ" sz="2800" dirty="0" smtClean="0"/>
              <a:t>Jak uměla </a:t>
            </a:r>
            <a:r>
              <a:rPr lang="cs-CZ" sz="2800" dirty="0" smtClean="0"/>
              <a:t>nejvíc.</a:t>
            </a:r>
            <a:endParaRPr lang="cs-CZ" sz="2800" dirty="0" smtClean="0"/>
          </a:p>
          <a:p>
            <a:r>
              <a:rPr lang="cs-CZ" sz="2800" dirty="0" smtClean="0"/>
              <a:t>Nezdálo se </a:t>
            </a:r>
            <a:r>
              <a:rPr lang="cs-CZ" sz="2800" dirty="0" smtClean="0"/>
              <a:t>jí.</a:t>
            </a:r>
            <a:endParaRPr lang="cs-CZ" sz="2800" dirty="0" smtClean="0"/>
          </a:p>
          <a:p>
            <a:r>
              <a:rPr lang="cs-CZ" sz="2800" dirty="0" smtClean="0"/>
              <a:t>Musíš se </a:t>
            </a:r>
            <a:r>
              <a:rPr lang="cs-CZ" sz="2800" dirty="0" smtClean="0"/>
              <a:t>živit.</a:t>
            </a:r>
            <a:endParaRPr lang="cs-CZ" sz="2800" dirty="0" smtClean="0"/>
          </a:p>
          <a:p>
            <a:r>
              <a:rPr lang="cs-CZ" sz="2800" dirty="0" smtClean="0"/>
              <a:t>Zhltala.</a:t>
            </a:r>
            <a:endParaRPr lang="cs-CZ" sz="2800" dirty="0" smtClean="0"/>
          </a:p>
          <a:p>
            <a:r>
              <a:rPr lang="cs-CZ" sz="2800" dirty="0" smtClean="0"/>
              <a:t>Prozpěvovat.</a:t>
            </a:r>
            <a:endParaRPr lang="cs-CZ" sz="28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052736"/>
            <a:ext cx="57821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Vyjmenuj vlastnosti lišek v pohádkách: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2276872"/>
            <a:ext cx="12378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Lstivost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4744" y="2924944"/>
            <a:ext cx="16610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Proradnost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3573016"/>
            <a:ext cx="13436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Chytrost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01029" y="4221088"/>
            <a:ext cx="17267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Chamtivost</a:t>
            </a:r>
            <a:endParaRPr lang="cs-CZ" sz="24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80728"/>
            <a:ext cx="55240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Znáš nějaké přísloví o lišce? Vysvětli.</a:t>
            </a:r>
            <a:endParaRPr lang="cs-CZ" sz="2400" dirty="0"/>
          </a:p>
        </p:txBody>
      </p:sp>
      <p:pic>
        <p:nvPicPr>
          <p:cNvPr id="1026" name="Picture 2" descr="C:\Users\uživatel\Desktop\Selenge fotky\Chorvatsko pro Máju\DSC0027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2276872"/>
            <a:ext cx="2854967" cy="3312368"/>
          </a:xfrm>
          <a:prstGeom prst="rect">
            <a:avLst/>
          </a:prstGeom>
          <a:noFill/>
        </p:spPr>
      </p:pic>
      <p:sp>
        <p:nvSpPr>
          <p:cNvPr id="3" name="Oválný popisek 2"/>
          <p:cNvSpPr/>
          <p:nvPr/>
        </p:nvSpPr>
        <p:spPr>
          <a:xfrm rot="2664796">
            <a:off x="3765370" y="2798739"/>
            <a:ext cx="2520280" cy="201622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Je lstivý jako liška.</a:t>
            </a:r>
            <a:endParaRPr lang="cs-CZ" sz="24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476672"/>
            <a:ext cx="4572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err="1" smtClean="0"/>
              <a:t>Commons</a:t>
            </a:r>
            <a:r>
              <a:rPr lang="cs-CZ" dirty="0" smtClean="0"/>
              <a:t>. In 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 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[cit. 2011-07-08]. Dostupné z WWW: &lt;http://upload.wikimedia.org/wikipedia/commons/a/a6/Corvus_corone_Rabenkr%C3%A4he_1.jpg&gt;.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539552" y="2996952"/>
            <a:ext cx="4572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Soubor:</a:t>
            </a:r>
            <a:r>
              <a:rPr lang="cs-CZ" dirty="0" err="1" smtClean="0"/>
              <a:t>Polarfuchs</a:t>
            </a:r>
            <a:r>
              <a:rPr lang="cs-CZ" dirty="0" smtClean="0"/>
              <a:t> 1 2004-11-17.jpg. In 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 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[cit. 2011-07-08]. Dostupné z WWW: &lt;http://cs.wikipedia.org/wiki/Soubor:Polarfuchs_1_2004-11-17.jpg&gt;.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412776"/>
            <a:ext cx="4753737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Čítanka pro II. ročník ZŠ, str. </a:t>
            </a:r>
            <a:r>
              <a:rPr lang="cs-CZ" sz="2400" b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62</a:t>
            </a:r>
            <a:endParaRPr lang="cs-CZ" sz="2400" b="1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Nakladatelství </a:t>
            </a:r>
            <a:r>
              <a:rPr lang="cs-CZ" sz="2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Didaktis</a:t>
            </a:r>
            <a:endParaRPr lang="cs-CZ" sz="2400" b="1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Kaštanová 141</a:t>
            </a: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BRNO</a:t>
            </a: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První vydání, rok 2003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15616" y="764704"/>
            <a:ext cx="21550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Použitá literatura</a:t>
            </a:r>
            <a:r>
              <a:rPr lang="cs-CZ" dirty="0" smtClean="0"/>
              <a:t>: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90</TotalTime>
  <Words>262</Words>
  <Application>Microsoft Office PowerPoint</Application>
  <PresentationFormat>Předvádění na obrazovce (4:3)</PresentationFormat>
  <Paragraphs>48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uživatel</dc:creator>
  <cp:lastModifiedBy>Martin Králík</cp:lastModifiedBy>
  <cp:revision>31</cp:revision>
  <dcterms:created xsi:type="dcterms:W3CDTF">2011-07-08T17:19:41Z</dcterms:created>
  <dcterms:modified xsi:type="dcterms:W3CDTF">2012-03-02T07:46:16Z</dcterms:modified>
</cp:coreProperties>
</file>