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6" r:id="rId2"/>
    <p:sldId id="256" r:id="rId3"/>
    <p:sldId id="274" r:id="rId4"/>
    <p:sldId id="259" r:id="rId5"/>
    <p:sldId id="260" r:id="rId6"/>
    <p:sldId id="262" r:id="rId7"/>
    <p:sldId id="261" r:id="rId8"/>
    <p:sldId id="263" r:id="rId9"/>
    <p:sldId id="275" r:id="rId10"/>
    <p:sldId id="264" r:id="rId11"/>
    <p:sldId id="266" r:id="rId12"/>
    <p:sldId id="278" r:id="rId13"/>
    <p:sldId id="279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624" autoAdjust="0"/>
  </p:normalViewPr>
  <p:slideViewPr>
    <p:cSldViewPr>
      <p:cViewPr varScale="1">
        <p:scale>
          <a:sx n="99" d="100"/>
          <a:sy n="99" d="100"/>
        </p:scale>
        <p:origin x="-7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0125B1-34B1-40A6-BA05-784554891DE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AD0CC2-DB18-47B9-B2A2-2C2A8C9B82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b/bd/Karel-capek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Karel_%C4%8Capek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b/b8/PODPISKARLA%C4%8CAPK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d/df/Dasenka-30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9/95/Mal%C3%A9_Svato%C5%88ovice_-_brat%C5%99i_%C4%8Capkov%C3%A9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8/PODPISKARLA%C4%8CAPKA.jpg/128px-PODPISKARLA%C4%8CAPKA.jpg" TargetMode="External"/><Relationship Id="rId2" Type="http://schemas.openxmlformats.org/officeDocument/2006/relationships/hyperlink" Target="http://upload.wikimedia.org/wikipedia/commons/thumb/5/5e/Karel_%C4%8Capek.jpg/250px-Karel_%C4%8Capek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9/95/Mal%C3%A9_Svato%C5%88ovice_-_brat%C5%99i_%C4%8Capkov%C3%A9.jpg/428px-Mal%C3%A9_Svato%C5%88ovice_-_brat%C5%99i_%C4%8Capkov%C3%A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24.5.2012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VY_32_INOVACE_06_ČESKÝ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Spisovatelé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– Karel Čapek  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573016"/>
            <a:ext cx="6172200" cy="1445546"/>
          </a:xfrm>
          <a:noFill/>
        </p:spPr>
        <p:txBody>
          <a:bodyPr>
            <a:normAutofit/>
          </a:bodyPr>
          <a:lstStyle/>
          <a:p>
            <a:r>
              <a:rPr lang="cs-CZ" sz="6000" i="1" smtClean="0">
                <a:solidFill>
                  <a:schemeClr val="tx1"/>
                </a:solidFill>
              </a:rPr>
              <a:t>Karel Čapek</a:t>
            </a:r>
            <a:endParaRPr lang="cs-CZ" sz="6000" i="1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File:Karel-capek.jpg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5256584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68952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000" b="1" smtClean="0">
                <a:solidFill>
                  <a:schemeClr val="tx1"/>
                </a:solidFill>
              </a:rPr>
              <a:t>9.1.1890 – 25.12.1938</a:t>
            </a:r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smtClean="0">
                <a:solidFill>
                  <a:srgbClr val="FF0000"/>
                </a:solidFill>
              </a:rPr>
              <a:t>osobnost světového významu</a:t>
            </a:r>
          </a:p>
          <a:p>
            <a:pPr>
              <a:buNone/>
            </a:pPr>
            <a:endParaRPr lang="cs-CZ" sz="3600" smtClean="0"/>
          </a:p>
          <a:p>
            <a:pPr>
              <a:buFont typeface="Wingdings" pitchFamily="2" charset="2"/>
              <a:buChar char="Ø"/>
            </a:pPr>
            <a:r>
              <a:rPr lang="cs-CZ" sz="3600" b="1" smtClean="0"/>
              <a:t>prozaik, dramatik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/>
              <a:t>překladatel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/>
              <a:t>novinář</a:t>
            </a:r>
          </a:p>
          <a:p>
            <a:pPr>
              <a:buNone/>
            </a:pPr>
            <a:endParaRPr lang="cs-CZ" sz="3600" smtClean="0"/>
          </a:p>
          <a:p>
            <a:pPr>
              <a:buFont typeface="Wingdings" pitchFamily="2" charset="2"/>
              <a:buChar char="Ø"/>
            </a:pPr>
            <a:r>
              <a:rPr lang="cs-CZ" sz="3600" b="1" smtClean="0"/>
              <a:t>divadelní a výtvarný kritik</a:t>
            </a:r>
          </a:p>
          <a:p>
            <a:pPr>
              <a:buNone/>
            </a:pPr>
            <a:endParaRPr lang="cs-CZ" sz="3600" smtClean="0"/>
          </a:p>
          <a:p>
            <a:pPr>
              <a:buFont typeface="Wingdings" pitchFamily="2" charset="2"/>
              <a:buChar char="Ø"/>
            </a:pPr>
            <a:endParaRPr lang="cs-CZ" sz="3600"/>
          </a:p>
        </p:txBody>
      </p:sp>
      <p:pic>
        <p:nvPicPr>
          <p:cNvPr id="4" name="Zástupný symbol pro obsah 4" descr="Karel Čapek.jpg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276872"/>
            <a:ext cx="280831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68952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000" b="1" smtClean="0">
                <a:solidFill>
                  <a:schemeClr val="tx1"/>
                </a:solidFill>
              </a:rPr>
              <a:t>ZE ŽIVOTA</a:t>
            </a:r>
            <a:endParaRPr lang="cs-CZ" sz="4000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5069160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12800" dirty="0" smtClean="0"/>
              <a:t>narodil se v </a:t>
            </a:r>
            <a:r>
              <a:rPr lang="cs-CZ" sz="12800" b="1" dirty="0" smtClean="0"/>
              <a:t>Malých Svatoňovicích </a:t>
            </a:r>
            <a:r>
              <a:rPr lang="cs-CZ" sz="12800" dirty="0" smtClean="0"/>
              <a:t>na Trutnovsku v rodině lékaře</a:t>
            </a:r>
          </a:p>
          <a:p>
            <a:pPr>
              <a:buFont typeface="Wingdings" pitchFamily="2" charset="2"/>
              <a:buChar char="Ø"/>
            </a:pPr>
            <a:r>
              <a:rPr lang="cs-CZ" sz="12800" dirty="0" smtClean="0"/>
              <a:t>studoval na </a:t>
            </a:r>
            <a:r>
              <a:rPr lang="cs-CZ" sz="12800" b="1" dirty="0" smtClean="0"/>
              <a:t>gymnáziu</a:t>
            </a:r>
            <a:r>
              <a:rPr lang="cs-CZ" sz="12800" dirty="0" smtClean="0"/>
              <a:t>      pak </a:t>
            </a:r>
            <a:r>
              <a:rPr lang="cs-CZ" sz="12800" b="1" dirty="0" smtClean="0"/>
              <a:t>filozofii</a:t>
            </a:r>
          </a:p>
          <a:p>
            <a:pPr>
              <a:buFont typeface="Wingdings" pitchFamily="2" charset="2"/>
              <a:buChar char="Ø"/>
            </a:pPr>
            <a:r>
              <a:rPr lang="cs-CZ" sz="12800" dirty="0" smtClean="0"/>
              <a:t>byl </a:t>
            </a:r>
            <a:r>
              <a:rPr lang="cs-CZ" sz="12800" b="1" dirty="0" smtClean="0"/>
              <a:t>vychovatelem</a:t>
            </a:r>
            <a:r>
              <a:rPr lang="cs-CZ" sz="12800" dirty="0" smtClean="0"/>
              <a:t> v rodině </a:t>
            </a:r>
          </a:p>
          <a:p>
            <a:pPr>
              <a:buNone/>
            </a:pPr>
            <a:r>
              <a:rPr lang="cs-CZ" sz="12800" dirty="0" smtClean="0"/>
              <a:t>  </a:t>
            </a:r>
            <a:r>
              <a:rPr lang="cs-CZ" sz="12800" dirty="0" smtClean="0"/>
              <a:t> Lažanských</a:t>
            </a:r>
            <a:endParaRPr lang="cs-CZ" sz="12800" dirty="0" smtClean="0"/>
          </a:p>
          <a:p>
            <a:pPr>
              <a:buFont typeface="Wingdings" pitchFamily="2" charset="2"/>
              <a:buChar char="Ø"/>
            </a:pPr>
            <a:r>
              <a:rPr lang="cs-CZ" sz="12800" dirty="0" smtClean="0"/>
              <a:t>pracoval jako </a:t>
            </a:r>
            <a:r>
              <a:rPr lang="cs-CZ" sz="12800" b="1" dirty="0" smtClean="0"/>
              <a:t>redaktor </a:t>
            </a:r>
            <a:r>
              <a:rPr lang="cs-CZ" sz="12800" dirty="0" smtClean="0"/>
              <a:t>v Lidových novinách</a:t>
            </a:r>
          </a:p>
          <a:p>
            <a:pPr>
              <a:buFont typeface="Wingdings" pitchFamily="2" charset="2"/>
              <a:buChar char="Ø"/>
            </a:pPr>
            <a:r>
              <a:rPr lang="cs-CZ" sz="12800" dirty="0" smtClean="0"/>
              <a:t>jako </a:t>
            </a:r>
            <a:r>
              <a:rPr lang="cs-CZ" sz="12800" b="1" dirty="0" smtClean="0"/>
              <a:t>dramaturg </a:t>
            </a:r>
            <a:r>
              <a:rPr lang="cs-CZ" sz="12800" dirty="0" smtClean="0"/>
              <a:t>a </a:t>
            </a:r>
            <a:r>
              <a:rPr lang="cs-CZ" sz="12800" b="1" dirty="0" smtClean="0"/>
              <a:t>režisér</a:t>
            </a:r>
            <a:r>
              <a:rPr lang="cs-CZ" sz="12800" dirty="0" smtClean="0"/>
              <a:t> v divadle na</a:t>
            </a:r>
          </a:p>
          <a:p>
            <a:pPr>
              <a:buNone/>
            </a:pPr>
            <a:r>
              <a:rPr lang="cs-CZ" sz="12800" dirty="0" smtClean="0"/>
              <a:t>   Vinohradech</a:t>
            </a:r>
          </a:p>
          <a:p>
            <a:pPr>
              <a:buFont typeface="Wingdings" pitchFamily="2" charset="2"/>
              <a:buChar char="Ø"/>
            </a:pPr>
            <a:r>
              <a:rPr lang="cs-CZ" sz="12800" dirty="0" smtClean="0"/>
              <a:t>zemřel na onemocnění plic</a:t>
            </a:r>
          </a:p>
          <a:p>
            <a:pPr>
              <a:buFont typeface="Wingdings" pitchFamily="2" charset="2"/>
              <a:buChar char="Ø"/>
            </a:pPr>
            <a:r>
              <a:rPr lang="cs-CZ" sz="12800" dirty="0" smtClean="0"/>
              <a:t>je pohřben v Praze na Vyšehradě</a:t>
            </a:r>
          </a:p>
          <a:p>
            <a:pPr>
              <a:buFont typeface="Wingdings" pitchFamily="2" charset="2"/>
              <a:buChar char="Ø"/>
            </a:pPr>
            <a:endParaRPr lang="cs-CZ" sz="8000" dirty="0" smtClean="0"/>
          </a:p>
          <a:p>
            <a:pPr>
              <a:buFont typeface="Wingdings" pitchFamily="2" charset="2"/>
              <a:buChar char="Ø"/>
            </a:pPr>
            <a:endParaRPr lang="cs-CZ" sz="8000" dirty="0" smtClean="0"/>
          </a:p>
          <a:p>
            <a:pPr>
              <a:buFont typeface="Wingdings" pitchFamily="2" charset="2"/>
              <a:buChar char="Ø"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 </a:t>
            </a:r>
            <a:endParaRPr lang="cs-CZ" sz="3200" dirty="0"/>
          </a:p>
        </p:txBody>
      </p:sp>
      <p:sp>
        <p:nvSpPr>
          <p:cNvPr id="4" name="Šipka doprava 3"/>
          <p:cNvSpPr/>
          <p:nvPr/>
        </p:nvSpPr>
        <p:spPr>
          <a:xfrm>
            <a:off x="5292080" y="2708920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68952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000" b="1" smtClean="0"/>
              <a:t>TVORBA</a:t>
            </a:r>
            <a:endParaRPr lang="cs-CZ" sz="4000" b="1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53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i="1" smtClean="0">
                <a:solidFill>
                  <a:srgbClr val="FF0000"/>
                </a:solidFill>
              </a:rPr>
              <a:t>PRÓZA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/>
              <a:t> </a:t>
            </a:r>
            <a:r>
              <a:rPr lang="cs-CZ" sz="4000" b="1" smtClean="0">
                <a:solidFill>
                  <a:schemeClr val="accent5">
                    <a:lumMod val="75000"/>
                  </a:schemeClr>
                </a:solidFill>
              </a:rPr>
              <a:t>Továrna na absolutno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>
                <a:solidFill>
                  <a:schemeClr val="accent5">
                    <a:lumMod val="75000"/>
                  </a:schemeClr>
                </a:solidFill>
              </a:rPr>
              <a:t> Krakatit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>
                <a:solidFill>
                  <a:schemeClr val="accent5">
                    <a:lumMod val="75000"/>
                  </a:schemeClr>
                </a:solidFill>
              </a:rPr>
              <a:t> Povídky z jedné kapsy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>
                <a:solidFill>
                  <a:schemeClr val="accent5">
                    <a:lumMod val="75000"/>
                  </a:schemeClr>
                </a:solidFill>
              </a:rPr>
              <a:t> Povídky z druhé kapsy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>
                <a:solidFill>
                  <a:schemeClr val="accent5">
                    <a:lumMod val="75000"/>
                  </a:schemeClr>
                </a:solidFill>
              </a:rPr>
              <a:t> Válka s mloky</a:t>
            </a:r>
            <a:endParaRPr lang="cs-CZ" sz="4000" b="1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8003232" cy="58326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i="1" smtClean="0">
                <a:solidFill>
                  <a:srgbClr val="FF0000"/>
                </a:solidFill>
              </a:rPr>
              <a:t>    </a:t>
            </a:r>
            <a:r>
              <a:rPr lang="cs-CZ" sz="3200" b="1" i="1" smtClean="0">
                <a:solidFill>
                  <a:srgbClr val="FF0000"/>
                </a:solidFill>
              </a:rPr>
              <a:t>DRAMA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  </a:t>
            </a:r>
            <a:r>
              <a:rPr lang="cs-CZ" sz="3600" b="1" smtClean="0">
                <a:solidFill>
                  <a:schemeClr val="accent5">
                    <a:lumMod val="75000"/>
                  </a:schemeClr>
                </a:solidFill>
              </a:rPr>
              <a:t>Ze života hmyzu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accent5">
                    <a:lumMod val="75000"/>
                  </a:schemeClr>
                </a:solidFill>
              </a:rPr>
              <a:t>  </a:t>
            </a:r>
            <a:r>
              <a:rPr lang="cs-CZ" sz="3600" b="1" smtClean="0">
                <a:solidFill>
                  <a:schemeClr val="accent5">
                    <a:lumMod val="75000"/>
                  </a:schemeClr>
                </a:solidFill>
              </a:rPr>
              <a:t>Matka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accent5">
                    <a:lumMod val="75000"/>
                  </a:schemeClr>
                </a:solidFill>
              </a:rPr>
              <a:t>  </a:t>
            </a:r>
            <a:r>
              <a:rPr lang="cs-CZ" sz="3600" b="1" smtClean="0">
                <a:solidFill>
                  <a:schemeClr val="accent5">
                    <a:lumMod val="75000"/>
                  </a:schemeClr>
                </a:solidFill>
              </a:rPr>
              <a:t>Bílá nemoc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>
                <a:solidFill>
                  <a:schemeClr val="accent5">
                    <a:lumMod val="75000"/>
                  </a:schemeClr>
                </a:solidFill>
              </a:rPr>
              <a:t>  R.U.R.</a:t>
            </a:r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r>
              <a:rPr lang="cs-CZ" sz="3200" i="1" smtClean="0">
                <a:solidFill>
                  <a:srgbClr val="FF0000"/>
                </a:solidFill>
              </a:rPr>
              <a:t>    </a:t>
            </a:r>
            <a:r>
              <a:rPr lang="cs-CZ" sz="3200" b="1" i="1" smtClean="0">
                <a:solidFill>
                  <a:srgbClr val="FF0000"/>
                </a:solidFill>
              </a:rPr>
              <a:t>CESTOPISY                </a:t>
            </a:r>
            <a:r>
              <a:rPr lang="cs-CZ" sz="2000" smtClean="0"/>
              <a:t>podpis Karla Čapka</a:t>
            </a:r>
            <a:endParaRPr lang="cs-CZ" sz="3200" b="1" i="1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  </a:t>
            </a:r>
            <a:r>
              <a:rPr lang="cs-CZ" sz="3600" b="1" smtClean="0">
                <a:solidFill>
                  <a:schemeClr val="accent5">
                    <a:lumMod val="75000"/>
                  </a:schemeClr>
                </a:solidFill>
              </a:rPr>
              <a:t>Anglické listy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>
                <a:solidFill>
                  <a:schemeClr val="accent5">
                    <a:lumMod val="75000"/>
                  </a:schemeClr>
                </a:solidFill>
              </a:rPr>
              <a:t>  Italské listy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>
                <a:solidFill>
                  <a:schemeClr val="accent5">
                    <a:lumMod val="75000"/>
                  </a:schemeClr>
                </a:solidFill>
              </a:rPr>
              <a:t>  Výlet do Španěl</a:t>
            </a:r>
          </a:p>
          <a:p>
            <a:pPr>
              <a:buFont typeface="Wingdings" pitchFamily="2" charset="2"/>
              <a:buChar char="§"/>
            </a:pPr>
            <a:endParaRPr lang="cs-CZ" sz="3200" b="1" i="1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3200" i="1">
              <a:solidFill>
                <a:srgbClr val="FF0000"/>
              </a:solidFill>
            </a:endParaRPr>
          </a:p>
        </p:txBody>
      </p:sp>
      <p:pic>
        <p:nvPicPr>
          <p:cNvPr id="4" name="Obrázek 3" descr="Soubor:PODPISKARLAČAPKA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132856"/>
            <a:ext cx="324036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859216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i="1" smtClean="0">
                <a:solidFill>
                  <a:srgbClr val="FF0000"/>
                </a:solidFill>
              </a:rPr>
              <a:t>PRO DĚTI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/>
              <a:t> </a:t>
            </a:r>
            <a:r>
              <a:rPr lang="cs-CZ" sz="4000" b="1" smtClean="0">
                <a:solidFill>
                  <a:schemeClr val="accent5">
                    <a:lumMod val="75000"/>
                  </a:schemeClr>
                </a:solidFill>
              </a:rPr>
              <a:t>Devatero pohádek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>
                <a:solidFill>
                  <a:schemeClr val="accent5">
                    <a:lumMod val="75000"/>
                  </a:schemeClr>
                </a:solidFill>
              </a:rPr>
              <a:t> Dášenka čili život štěněte</a:t>
            </a:r>
          </a:p>
          <a:p>
            <a:pPr>
              <a:buNone/>
            </a:pPr>
            <a:r>
              <a:rPr lang="cs-CZ" sz="3200" smtClean="0"/>
              <a:t>                                                  </a:t>
            </a:r>
            <a:r>
              <a:rPr lang="cs-CZ" smtClean="0"/>
              <a:t>pes Dášenka</a:t>
            </a:r>
            <a:r>
              <a:rPr lang="cs-CZ" sz="3200" smtClean="0"/>
              <a:t>                                  </a:t>
            </a:r>
          </a:p>
          <a:p>
            <a:pPr>
              <a:buNone/>
            </a:pPr>
            <a:endParaRPr lang="cs-CZ" sz="3200" b="1" smtClean="0"/>
          </a:p>
          <a:p>
            <a:pPr>
              <a:buNone/>
            </a:pPr>
            <a:endParaRPr lang="cs-CZ" sz="3200" smtClean="0"/>
          </a:p>
          <a:p>
            <a:pPr>
              <a:buFont typeface="Wingdings" pitchFamily="2" charset="2"/>
              <a:buChar char="§"/>
            </a:pPr>
            <a:endParaRPr lang="cs-CZ" sz="3200"/>
          </a:p>
        </p:txBody>
      </p:sp>
      <p:pic>
        <p:nvPicPr>
          <p:cNvPr id="5" name="Obrázek 4" descr="File:Dasenka-30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852936"/>
            <a:ext cx="3096344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859216" cy="585326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1" smtClean="0"/>
          </a:p>
          <a:p>
            <a:pPr>
              <a:buNone/>
            </a:pPr>
            <a:r>
              <a:rPr lang="cs-CZ" sz="3200" b="1" i="1" smtClean="0">
                <a:solidFill>
                  <a:srgbClr val="FF0000"/>
                </a:solidFill>
              </a:rPr>
              <a:t>NOVINÁŘSKÁ ČINNOST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psal fejetony, reportáže, sloupky, eseje</a:t>
            </a:r>
          </a:p>
          <a:p>
            <a:pPr>
              <a:buNone/>
            </a:pPr>
            <a:r>
              <a:rPr lang="cs-CZ" sz="3200" smtClean="0"/>
              <a:t>   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výbory z tvorby vyšly knižně </a:t>
            </a:r>
          </a:p>
          <a:p>
            <a:pPr>
              <a:buNone/>
            </a:pPr>
            <a:r>
              <a:rPr lang="cs-CZ" sz="3200" smtClean="0"/>
              <a:t>                              </a:t>
            </a:r>
            <a:r>
              <a:rPr lang="cs-CZ" sz="3600" b="1" smtClean="0"/>
              <a:t>Zahradníkův rok</a:t>
            </a:r>
          </a:p>
          <a:p>
            <a:pPr>
              <a:buNone/>
            </a:pPr>
            <a:r>
              <a:rPr lang="cs-CZ" sz="3600" b="1" smtClean="0"/>
              <a:t>                            Jak se co dělá</a:t>
            </a:r>
          </a:p>
          <a:p>
            <a:pPr>
              <a:buNone/>
            </a:pPr>
            <a:endParaRPr lang="cs-CZ" sz="3200" b="1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Font typeface="Wingdings" pitchFamily="2" charset="2"/>
              <a:buChar char="§"/>
            </a:pPr>
            <a:endParaRPr lang="cs-CZ" sz="3200"/>
          </a:p>
        </p:txBody>
      </p:sp>
      <p:sp>
        <p:nvSpPr>
          <p:cNvPr id="4" name="Šipka doprava 3"/>
          <p:cNvSpPr/>
          <p:nvPr/>
        </p:nvSpPr>
        <p:spPr>
          <a:xfrm>
            <a:off x="2267744" y="3717032"/>
            <a:ext cx="108012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000" b="1" smtClean="0"/>
              <a:t>VÍŠ, ŽE KAREL ČAPEK … ?</a:t>
            </a:r>
            <a:endParaRPr lang="cs-CZ" sz="4000" b="1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sz="3200" smtClean="0"/>
              <a:t>rád zahradničil</a:t>
            </a:r>
          </a:p>
          <a:p>
            <a:pPr>
              <a:buFont typeface="Wingdings" pitchFamily="2" charset="2"/>
              <a:buChar char="§"/>
            </a:pPr>
            <a:r>
              <a:rPr lang="cs-CZ" sz="3200" smtClean="0"/>
              <a:t>přátelil se s </a:t>
            </a:r>
            <a:r>
              <a:rPr lang="cs-CZ" sz="3200" b="1" smtClean="0"/>
              <a:t>T.G.Masarykem</a:t>
            </a:r>
            <a:r>
              <a:rPr lang="cs-CZ" sz="3200" smtClean="0"/>
              <a:t>     prezident               </a:t>
            </a:r>
          </a:p>
          <a:p>
            <a:pPr>
              <a:buFont typeface="Wingdings" pitchFamily="2" charset="2"/>
              <a:buChar char="§"/>
            </a:pPr>
            <a:r>
              <a:rPr lang="cs-CZ" sz="3200" smtClean="0"/>
              <a:t>měl manželku </a:t>
            </a:r>
            <a:r>
              <a:rPr lang="cs-CZ" sz="3200" b="1" smtClean="0"/>
              <a:t>Olgu Scheinpflugovou</a:t>
            </a:r>
            <a:r>
              <a:rPr lang="cs-CZ" sz="3200" smtClean="0"/>
              <a:t>,</a:t>
            </a:r>
          </a:p>
          <a:p>
            <a:pPr>
              <a:buNone/>
            </a:pPr>
            <a:r>
              <a:rPr lang="cs-CZ" sz="3200" smtClean="0"/>
              <a:t>   herečku a spisovatelku</a:t>
            </a:r>
          </a:p>
          <a:p>
            <a:pPr>
              <a:buFont typeface="Wingdings" pitchFamily="2" charset="2"/>
              <a:buChar char="§"/>
            </a:pPr>
            <a:r>
              <a:rPr lang="cs-CZ" sz="3200" smtClean="0"/>
              <a:t>měl bratra </a:t>
            </a:r>
            <a:r>
              <a:rPr lang="cs-CZ" sz="3200" b="1" smtClean="0"/>
              <a:t>Josefa</a:t>
            </a:r>
            <a:r>
              <a:rPr lang="cs-CZ" sz="3200" smtClean="0"/>
              <a:t>, který byl malíř, grafik a také prozaik</a:t>
            </a:r>
          </a:p>
          <a:p>
            <a:pPr>
              <a:buFont typeface="Wingdings" pitchFamily="2" charset="2"/>
              <a:buChar char="§"/>
            </a:pPr>
            <a:r>
              <a:rPr lang="cs-CZ" sz="3200" smtClean="0"/>
              <a:t>byl na podzim roku 1938 navržen za</a:t>
            </a:r>
          </a:p>
          <a:p>
            <a:pPr>
              <a:buNone/>
            </a:pPr>
            <a:r>
              <a:rPr lang="cs-CZ" sz="3200" smtClean="0"/>
              <a:t>   kandidáta na </a:t>
            </a:r>
            <a:r>
              <a:rPr lang="cs-CZ" sz="3200" b="1" smtClean="0"/>
              <a:t>Nobelovu cenu</a:t>
            </a:r>
          </a:p>
          <a:p>
            <a:pPr>
              <a:buNone/>
            </a:pPr>
            <a:r>
              <a:rPr lang="cs-CZ" sz="3200" smtClean="0"/>
              <a:t>   </a:t>
            </a:r>
            <a:endParaRPr lang="cs-CZ" sz="3200"/>
          </a:p>
        </p:txBody>
      </p:sp>
      <p:sp>
        <p:nvSpPr>
          <p:cNvPr id="6" name="Šipka doprava 5"/>
          <p:cNvSpPr/>
          <p:nvPr/>
        </p:nvSpPr>
        <p:spPr>
          <a:xfrm>
            <a:off x="6228184" y="2420888"/>
            <a:ext cx="36004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Autofit/>
          </a:bodyPr>
          <a:lstStyle/>
          <a:p>
            <a:r>
              <a:rPr lang="cs-CZ" sz="1800" smtClean="0"/>
              <a:t>Malé Svatoňovice. Socha bratrů Karla Čapka a Josefa Čapka</a:t>
            </a:r>
            <a:endParaRPr lang="cs-CZ" sz="1800"/>
          </a:p>
        </p:txBody>
      </p:sp>
      <p:pic>
        <p:nvPicPr>
          <p:cNvPr id="4" name="Zástupný symbol pro obsah 3" descr="Soubor:Malé Svatoňovice - bratři Čapkové.jpg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836712"/>
            <a:ext cx="5832648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4000" smtClean="0"/>
              <a:t>Pracovní list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7848872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>
                <a:solidFill>
                  <a:srgbClr val="FF0000"/>
                </a:solidFill>
              </a:rPr>
              <a:t>Doplň a označ správné názvy děl Karla Čapka. </a:t>
            </a:r>
          </a:p>
          <a:p>
            <a:pPr>
              <a:buNone/>
            </a:pPr>
            <a:r>
              <a:rPr lang="en-US" sz="3600" b="1" smtClean="0"/>
              <a:t>Jak se co </a:t>
            </a:r>
            <a:r>
              <a:rPr lang="en-US" sz="3600" smtClean="0"/>
              <a:t>[</a:t>
            </a:r>
            <a:r>
              <a:rPr lang="cs-CZ" sz="3600" smtClean="0"/>
              <a:t>vyrábí/dělá</a:t>
            </a:r>
            <a:r>
              <a:rPr lang="en-US" sz="3600" smtClean="0"/>
              <a:t>]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         </a:t>
            </a:r>
            <a:r>
              <a:rPr lang="cs-CZ" sz="3600" b="1" smtClean="0"/>
              <a:t>Povídky z</a:t>
            </a:r>
            <a:r>
              <a:rPr lang="en-US" sz="3600" smtClean="0"/>
              <a:t> [</a:t>
            </a:r>
            <a:r>
              <a:rPr lang="cs-CZ" sz="3600" smtClean="0"/>
              <a:t>jedné/třetí</a:t>
            </a:r>
            <a:r>
              <a:rPr lang="en-US" sz="3600" smtClean="0"/>
              <a:t>] </a:t>
            </a:r>
            <a:r>
              <a:rPr lang="en-US" sz="3600" b="1" smtClean="0"/>
              <a:t>kaps</a:t>
            </a:r>
            <a:r>
              <a:rPr lang="cs-CZ" sz="3600" b="1" smtClean="0"/>
              <a:t>y</a:t>
            </a:r>
          </a:p>
          <a:p>
            <a:pPr>
              <a:buNone/>
            </a:pPr>
            <a:r>
              <a:rPr lang="cs-CZ" sz="3600" b="1" smtClean="0"/>
              <a:t>Válka s</a:t>
            </a:r>
            <a:r>
              <a:rPr lang="cs-CZ" sz="3600" smtClean="0"/>
              <a:t> </a:t>
            </a:r>
            <a:r>
              <a:rPr lang="en-US" sz="3600" smtClean="0"/>
              <a:t>[kapr</a:t>
            </a:r>
            <a:r>
              <a:rPr lang="cs-CZ" sz="3600" smtClean="0"/>
              <a:t>y/mloky</a:t>
            </a:r>
            <a:r>
              <a:rPr lang="en-US" sz="3600" smtClean="0"/>
              <a:t>]</a:t>
            </a:r>
          </a:p>
          <a:p>
            <a:pPr>
              <a:buNone/>
            </a:pPr>
            <a:r>
              <a:rPr lang="cs-CZ" sz="3600" smtClean="0"/>
              <a:t>                      </a:t>
            </a:r>
            <a:r>
              <a:rPr lang="en-US" sz="3600" smtClean="0"/>
              <a:t>[</a:t>
            </a:r>
            <a:r>
              <a:rPr lang="cs-CZ" sz="3600" smtClean="0"/>
              <a:t>České/Anglické</a:t>
            </a:r>
            <a:r>
              <a:rPr lang="en-US" sz="3600" smtClean="0"/>
              <a:t>] </a:t>
            </a:r>
            <a:r>
              <a:rPr lang="cs-CZ" sz="3600" b="1" smtClean="0"/>
              <a:t>listy</a:t>
            </a:r>
          </a:p>
          <a:p>
            <a:pPr>
              <a:buNone/>
            </a:pPr>
            <a:r>
              <a:rPr lang="cs-CZ" sz="3600" b="1" smtClean="0"/>
              <a:t>Ze života </a:t>
            </a:r>
            <a:r>
              <a:rPr lang="en-US" sz="3600" smtClean="0"/>
              <a:t>[</a:t>
            </a:r>
            <a:r>
              <a:rPr lang="cs-CZ" sz="3600" smtClean="0"/>
              <a:t>zvířat/hmyzu</a:t>
            </a:r>
            <a:r>
              <a:rPr lang="en-US" sz="3600" smtClean="0"/>
              <a:t>]</a:t>
            </a:r>
          </a:p>
          <a:p>
            <a:pPr>
              <a:buNone/>
            </a:pPr>
            <a:r>
              <a:rPr lang="en-US" sz="3600" smtClean="0"/>
              <a:t>                           [</a:t>
            </a:r>
            <a:r>
              <a:rPr lang="cs-CZ" sz="3600" smtClean="0"/>
              <a:t>Bílá/černá</a:t>
            </a:r>
            <a:r>
              <a:rPr lang="en-US" sz="3600" smtClean="0"/>
              <a:t>] </a:t>
            </a:r>
            <a:r>
              <a:rPr lang="en-US" sz="3600" b="1" smtClean="0"/>
              <a:t>nemoc</a:t>
            </a:r>
            <a:r>
              <a:rPr lang="cs-CZ" sz="3600" smtClean="0"/>
              <a:t> </a:t>
            </a:r>
            <a:endParaRPr lang="en-US" sz="3600" smtClean="0"/>
          </a:p>
          <a:p>
            <a:pPr>
              <a:buNone/>
            </a:pPr>
            <a:r>
              <a:rPr lang="cs-CZ" sz="3600" b="1" smtClean="0"/>
              <a:t>Zahradníkův</a:t>
            </a:r>
            <a:r>
              <a:rPr lang="cs-CZ" sz="3600" smtClean="0"/>
              <a:t> </a:t>
            </a:r>
            <a:r>
              <a:rPr lang="en-US" sz="3600" smtClean="0"/>
              <a:t>[</a:t>
            </a:r>
            <a:r>
              <a:rPr lang="cs-CZ" sz="3600" smtClean="0"/>
              <a:t>den/rok</a:t>
            </a:r>
            <a:r>
              <a:rPr lang="en-US" sz="3600" smtClean="0"/>
              <a:t>]</a:t>
            </a:r>
          </a:p>
          <a:p>
            <a:pPr>
              <a:buNone/>
            </a:pPr>
            <a:r>
              <a:rPr lang="en-US" sz="3600" smtClean="0"/>
              <a:t>           </a:t>
            </a:r>
            <a:r>
              <a:rPr lang="en-US" sz="3600" b="1" smtClean="0"/>
              <a:t>Devatero</a:t>
            </a:r>
            <a:r>
              <a:rPr lang="en-US" sz="3600" smtClean="0"/>
              <a:t> [</a:t>
            </a:r>
            <a:r>
              <a:rPr lang="cs-CZ" sz="3600" smtClean="0"/>
              <a:t>pohádek/řemesel</a:t>
            </a:r>
            <a:r>
              <a:rPr lang="en-US" sz="3600" smtClean="0"/>
              <a:t>]</a:t>
            </a:r>
            <a:endParaRPr lang="cs-CZ" sz="3600" smtClean="0"/>
          </a:p>
          <a:p>
            <a:pPr>
              <a:buNone/>
            </a:pPr>
            <a:endParaRPr lang="cs-CZ" sz="320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360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4000" smtClean="0"/>
              <a:t>Pracovní list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7848872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>
                <a:solidFill>
                  <a:srgbClr val="FF0000"/>
                </a:solidFill>
              </a:rPr>
              <a:t>Řešení. </a:t>
            </a:r>
          </a:p>
          <a:p>
            <a:pPr>
              <a:buNone/>
            </a:pPr>
            <a:r>
              <a:rPr lang="en-US" sz="3600" b="1" smtClean="0"/>
              <a:t>Jak se co </a:t>
            </a:r>
            <a:r>
              <a:rPr lang="en-US" sz="3600" smtClean="0"/>
              <a:t>[</a:t>
            </a:r>
            <a:r>
              <a:rPr lang="cs-CZ" sz="3600" smtClean="0"/>
              <a:t>vyrábí/</a:t>
            </a:r>
            <a:r>
              <a:rPr lang="cs-CZ" sz="3600" smtClean="0">
                <a:solidFill>
                  <a:srgbClr val="FF0000"/>
                </a:solidFill>
              </a:rPr>
              <a:t>dělá</a:t>
            </a:r>
            <a:r>
              <a:rPr lang="en-US" sz="3600" smtClean="0"/>
              <a:t>]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         </a:t>
            </a:r>
            <a:r>
              <a:rPr lang="cs-CZ" sz="3600" b="1" smtClean="0"/>
              <a:t>Povídky z</a:t>
            </a:r>
            <a:r>
              <a:rPr lang="en-US" sz="3600" smtClean="0"/>
              <a:t> [</a:t>
            </a:r>
            <a:r>
              <a:rPr lang="cs-CZ" sz="3600" smtClean="0">
                <a:solidFill>
                  <a:srgbClr val="FF0000"/>
                </a:solidFill>
              </a:rPr>
              <a:t>jedné</a:t>
            </a:r>
            <a:r>
              <a:rPr lang="cs-CZ" sz="3600" smtClean="0"/>
              <a:t>/třetí</a:t>
            </a:r>
            <a:r>
              <a:rPr lang="en-US" sz="3600" smtClean="0"/>
              <a:t>] </a:t>
            </a:r>
            <a:r>
              <a:rPr lang="en-US" sz="3600" b="1" smtClean="0"/>
              <a:t>kaps</a:t>
            </a:r>
            <a:r>
              <a:rPr lang="cs-CZ" sz="3600" b="1" smtClean="0"/>
              <a:t>y</a:t>
            </a:r>
          </a:p>
          <a:p>
            <a:pPr>
              <a:buNone/>
            </a:pPr>
            <a:r>
              <a:rPr lang="cs-CZ" sz="3600" b="1" smtClean="0"/>
              <a:t>Válka s</a:t>
            </a:r>
            <a:r>
              <a:rPr lang="cs-CZ" sz="3600" smtClean="0"/>
              <a:t> </a:t>
            </a:r>
            <a:r>
              <a:rPr lang="en-US" sz="3600" smtClean="0"/>
              <a:t>[kapr</a:t>
            </a:r>
            <a:r>
              <a:rPr lang="cs-CZ" sz="3600" smtClean="0"/>
              <a:t>y/</a:t>
            </a:r>
            <a:r>
              <a:rPr lang="cs-CZ" sz="3600" smtClean="0">
                <a:solidFill>
                  <a:srgbClr val="FF0000"/>
                </a:solidFill>
              </a:rPr>
              <a:t>mloky</a:t>
            </a:r>
            <a:r>
              <a:rPr lang="en-US" sz="3600" smtClean="0"/>
              <a:t>]</a:t>
            </a:r>
          </a:p>
          <a:p>
            <a:pPr>
              <a:buNone/>
            </a:pPr>
            <a:r>
              <a:rPr lang="cs-CZ" sz="3600" smtClean="0"/>
              <a:t>                      </a:t>
            </a:r>
            <a:r>
              <a:rPr lang="en-US" sz="3600" smtClean="0"/>
              <a:t>[</a:t>
            </a:r>
            <a:r>
              <a:rPr lang="cs-CZ" sz="3600" smtClean="0"/>
              <a:t>České/</a:t>
            </a:r>
            <a:r>
              <a:rPr lang="cs-CZ" sz="3600" smtClean="0">
                <a:solidFill>
                  <a:srgbClr val="FF0000"/>
                </a:solidFill>
              </a:rPr>
              <a:t>Anglické</a:t>
            </a:r>
            <a:r>
              <a:rPr lang="en-US" sz="3600" smtClean="0"/>
              <a:t>] </a:t>
            </a:r>
            <a:r>
              <a:rPr lang="cs-CZ" sz="3600" b="1" smtClean="0"/>
              <a:t>listy</a:t>
            </a:r>
          </a:p>
          <a:p>
            <a:pPr>
              <a:buNone/>
            </a:pPr>
            <a:r>
              <a:rPr lang="cs-CZ" sz="3600" b="1" smtClean="0"/>
              <a:t>Ze života </a:t>
            </a:r>
            <a:r>
              <a:rPr lang="en-US" sz="3600" smtClean="0"/>
              <a:t>[</a:t>
            </a:r>
            <a:r>
              <a:rPr lang="cs-CZ" sz="3600" smtClean="0"/>
              <a:t>zvířat/</a:t>
            </a:r>
            <a:r>
              <a:rPr lang="cs-CZ" sz="3600" smtClean="0">
                <a:solidFill>
                  <a:srgbClr val="FF0000"/>
                </a:solidFill>
              </a:rPr>
              <a:t>hmyzu</a:t>
            </a:r>
            <a:r>
              <a:rPr lang="en-US" sz="3600" smtClean="0"/>
              <a:t>]</a:t>
            </a:r>
          </a:p>
          <a:p>
            <a:pPr>
              <a:buNone/>
            </a:pPr>
            <a:r>
              <a:rPr lang="en-US" sz="3600" smtClean="0"/>
              <a:t>                           [</a:t>
            </a:r>
            <a:r>
              <a:rPr lang="cs-CZ" sz="3600" smtClean="0">
                <a:solidFill>
                  <a:srgbClr val="FF0000"/>
                </a:solidFill>
              </a:rPr>
              <a:t>Bílá</a:t>
            </a:r>
            <a:r>
              <a:rPr lang="cs-CZ" sz="3600" smtClean="0"/>
              <a:t>/černá</a:t>
            </a:r>
            <a:r>
              <a:rPr lang="en-US" sz="3600" smtClean="0"/>
              <a:t>] </a:t>
            </a:r>
            <a:r>
              <a:rPr lang="en-US" sz="3600" b="1" smtClean="0"/>
              <a:t>nemoc</a:t>
            </a:r>
            <a:r>
              <a:rPr lang="cs-CZ" sz="3600" smtClean="0"/>
              <a:t> </a:t>
            </a:r>
            <a:endParaRPr lang="en-US" sz="3600" smtClean="0"/>
          </a:p>
          <a:p>
            <a:pPr>
              <a:buNone/>
            </a:pPr>
            <a:r>
              <a:rPr lang="cs-CZ" sz="3600" b="1" smtClean="0"/>
              <a:t>Zahradníkův </a:t>
            </a:r>
            <a:r>
              <a:rPr lang="en-US" sz="3600" smtClean="0"/>
              <a:t>[</a:t>
            </a:r>
            <a:r>
              <a:rPr lang="cs-CZ" sz="3600" smtClean="0"/>
              <a:t>den/</a:t>
            </a:r>
            <a:r>
              <a:rPr lang="cs-CZ" sz="3600" smtClean="0">
                <a:solidFill>
                  <a:srgbClr val="FF0000"/>
                </a:solidFill>
              </a:rPr>
              <a:t>rok</a:t>
            </a:r>
            <a:r>
              <a:rPr lang="en-US" sz="3600" smtClean="0"/>
              <a:t>]</a:t>
            </a:r>
          </a:p>
          <a:p>
            <a:pPr>
              <a:buNone/>
            </a:pPr>
            <a:r>
              <a:rPr lang="en-US" sz="3600" smtClean="0"/>
              <a:t>           </a:t>
            </a:r>
            <a:r>
              <a:rPr lang="en-US" sz="3600" b="1" smtClean="0"/>
              <a:t>Devatero </a:t>
            </a:r>
            <a:r>
              <a:rPr lang="en-US" sz="3600" smtClean="0"/>
              <a:t>[</a:t>
            </a:r>
            <a:r>
              <a:rPr lang="cs-CZ" sz="3600" smtClean="0">
                <a:solidFill>
                  <a:srgbClr val="FF0000"/>
                </a:solidFill>
              </a:rPr>
              <a:t>pohádek</a:t>
            </a:r>
            <a:r>
              <a:rPr lang="cs-CZ" sz="3600" smtClean="0"/>
              <a:t>/řemesel</a:t>
            </a:r>
            <a:r>
              <a:rPr lang="en-US" sz="3600" smtClean="0"/>
              <a:t>]</a:t>
            </a:r>
            <a:endParaRPr lang="cs-CZ" sz="3600" smtClean="0"/>
          </a:p>
          <a:p>
            <a:pPr>
              <a:buNone/>
            </a:pPr>
            <a:endParaRPr lang="cs-CZ" sz="320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360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1200" smtClean="0"/>
              <a:t>Zdroj:</a:t>
            </a:r>
          </a:p>
          <a:p>
            <a:pPr>
              <a:buNone/>
            </a:pPr>
            <a:r>
              <a:rPr lang="cs-CZ" sz="11200" smtClean="0"/>
              <a:t>Vlastní tvorba</a:t>
            </a:r>
          </a:p>
          <a:p>
            <a:pPr>
              <a:buNone/>
            </a:pPr>
            <a:r>
              <a:rPr lang="cs-CZ" sz="11200" smtClean="0"/>
              <a:t>Ilustrace:</a:t>
            </a:r>
            <a:endParaRPr lang="cs-CZ" sz="11200" i="1" smtClean="0"/>
          </a:p>
          <a:p>
            <a:pPr>
              <a:buNone/>
            </a:pPr>
            <a:r>
              <a:rPr lang="cs-CZ" sz="7200" smtClean="0"/>
              <a:t>Karel Čapek. In: </a:t>
            </a:r>
            <a:r>
              <a:rPr lang="cs-CZ" sz="7200" i="1" smtClean="0"/>
              <a:t>Wikipedia</a:t>
            </a:r>
            <a:r>
              <a:rPr lang="cs-CZ" sz="7200" smtClean="0"/>
              <a:t>: </a:t>
            </a:r>
            <a:r>
              <a:rPr lang="cs-CZ" sz="7200" i="1" smtClean="0"/>
              <a:t>the free encyclopedia</a:t>
            </a:r>
            <a:r>
              <a:rPr lang="cs-CZ" sz="7200" smtClean="0"/>
              <a:t> [online]. San Francisco (CA): Wikimedia Foundation, 2001-3.10. [cit. 2012-03-10]. Dostupné z: </a:t>
            </a:r>
            <a:r>
              <a:rPr lang="cs-CZ" sz="7200" smtClean="0">
                <a:hlinkClick r:id="rId2"/>
              </a:rPr>
              <a:t>http://upload.wikimedia.org/wikipedia/commons/thumb/5/5e/Karel_%C4%8Capek.jpg/250px-Karel_%C4%8Capek.jpg</a:t>
            </a:r>
            <a:endParaRPr lang="cs-CZ" sz="7200" smtClean="0"/>
          </a:p>
          <a:p>
            <a:pPr>
              <a:buNone/>
            </a:pPr>
            <a:r>
              <a:rPr lang="cs-CZ" sz="7200" smtClean="0"/>
              <a:t>Karel Čapek ve třiceti. In: </a:t>
            </a:r>
            <a:r>
              <a:rPr lang="cs-CZ" sz="7200" i="1" smtClean="0"/>
              <a:t>Wikipedia</a:t>
            </a:r>
            <a:r>
              <a:rPr lang="cs-CZ" sz="7200" smtClean="0"/>
              <a:t>: </a:t>
            </a:r>
            <a:r>
              <a:rPr lang="cs-CZ" sz="7200" i="1" smtClean="0"/>
              <a:t>the free encyclopedia</a:t>
            </a:r>
            <a:r>
              <a:rPr lang="cs-CZ" sz="7200" smtClean="0"/>
              <a:t> [online]. San Francisco (CA): Wikimedia Foundation, 2009-02-18 [cit. 2012-05-08]. Dostupné z: http://upload.wikimedia.org/wikipedia/commons/thumb/5/5e/Karel_%C4%8Capek.jpg/490px-Karel_%C4%8Capek.jpg</a:t>
            </a:r>
          </a:p>
          <a:p>
            <a:pPr>
              <a:buNone/>
            </a:pPr>
            <a:r>
              <a:rPr lang="cs-CZ" sz="7200" smtClean="0"/>
              <a:t>Podpis. In: </a:t>
            </a:r>
            <a:r>
              <a:rPr lang="cs-CZ" sz="7200" i="1" smtClean="0"/>
              <a:t>Wikipedia</a:t>
            </a:r>
            <a:r>
              <a:rPr lang="cs-CZ" sz="7200" smtClean="0"/>
              <a:t>: </a:t>
            </a:r>
            <a:r>
              <a:rPr lang="cs-CZ" sz="7200" i="1" smtClean="0"/>
              <a:t>the free encyclopedia</a:t>
            </a:r>
            <a:r>
              <a:rPr lang="cs-CZ" sz="7200" smtClean="0"/>
              <a:t> [online]. San Francisco (CA): Wikimedia Foundation, 2001-3.10. [cit. 2012-03-10]. Dostupné z: </a:t>
            </a:r>
            <a:r>
              <a:rPr lang="cs-CZ" sz="7200" smtClean="0">
                <a:hlinkClick r:id="rId3"/>
              </a:rPr>
              <a:t>http://upload.wikimedia.org/wikipedia/commons/thumb/b/b8/PODPISKARLA%C4%8CAPKA.jpg/128px-PODPISKARLA%C4%8CAPKA.jpg</a:t>
            </a:r>
            <a:endParaRPr lang="cs-CZ" sz="7200" smtClean="0"/>
          </a:p>
          <a:p>
            <a:pPr>
              <a:buNone/>
            </a:pPr>
            <a:r>
              <a:rPr lang="cs-CZ" sz="7200" smtClean="0"/>
              <a:t>Dášenka. In: </a:t>
            </a:r>
            <a:r>
              <a:rPr lang="cs-CZ" sz="7200" i="1" smtClean="0"/>
              <a:t>Wikipedia</a:t>
            </a:r>
            <a:r>
              <a:rPr lang="cs-CZ" sz="7200" smtClean="0"/>
              <a:t>: </a:t>
            </a:r>
            <a:r>
              <a:rPr lang="cs-CZ" sz="7200" i="1" smtClean="0"/>
              <a:t>the free encyclopedia</a:t>
            </a:r>
            <a:r>
              <a:rPr lang="cs-CZ" sz="7200" smtClean="0"/>
              <a:t> [online]. San Francisco (CA): Wikimedia Foundation, 2001- [cit. 2012-03-11]. Dostupné z: http://upload.wikimedia.org/wikipedia/commons/thumb/d/df/Dasenka-30.jpg/80px-Dasenka-30.jpg</a:t>
            </a:r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r>
              <a:rPr lang="cs-CZ" sz="7200" smtClean="0"/>
              <a:t> </a:t>
            </a:r>
          </a:p>
          <a:p>
            <a:pPr>
              <a:buNone/>
            </a:pPr>
            <a:endParaRPr lang="cs-CZ" sz="8600" smtClean="0"/>
          </a:p>
          <a:p>
            <a:pPr>
              <a:buNone/>
            </a:pPr>
            <a:endParaRPr lang="cs-CZ" sz="7200" smtClean="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r>
              <a:rPr lang="cs-CZ" sz="3500" smtClean="0"/>
              <a:t> 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859216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smtClean="0"/>
              <a:t>Malé Svatoňovice. Socha bratrů Karla Čapka a Josefa Čapka. In: </a:t>
            </a:r>
            <a:r>
              <a:rPr lang="cs-CZ" sz="1800" i="1" smtClean="0"/>
              <a:t>Wikipedia</a:t>
            </a:r>
            <a:r>
              <a:rPr lang="cs-CZ" sz="1800" smtClean="0"/>
              <a:t>: </a:t>
            </a:r>
            <a:r>
              <a:rPr lang="cs-CZ" sz="1800" i="1" smtClean="0"/>
              <a:t>the free encyclopedia</a:t>
            </a:r>
            <a:r>
              <a:rPr lang="cs-CZ" sz="1800" smtClean="0"/>
              <a:t> [online]. San Francisco (CA): Wikimedia Foundation, 2008-05-10 [cit. 2012-05-08]. Dostupné z: </a:t>
            </a:r>
            <a:r>
              <a:rPr lang="cs-CZ" sz="1800" smtClean="0">
                <a:hlinkClick r:id="rId2"/>
              </a:rPr>
              <a:t>http://upload.wikimedia.org/wikipedia/commons/thumb/9/95/Mal%C3%A9_Svato%C5%88ovice_-_brat%C5%99i_%C4%8Capkov%C3%A9.jpg/428px-Mal%C3%A9_Svato%C5%88ovice_-_brat%C5%99i_%C4%8Capkov%C3%A9.jpg</a:t>
            </a:r>
            <a:endParaRPr lang="cs-CZ" sz="1800" smtClean="0"/>
          </a:p>
          <a:p>
            <a:pPr>
              <a:buNone/>
            </a:pPr>
            <a:r>
              <a:rPr lang="cs-CZ" smtClean="0"/>
              <a:t>Citace:</a:t>
            </a:r>
          </a:p>
          <a:p>
            <a:pPr>
              <a:buNone/>
            </a:pPr>
            <a:r>
              <a:rPr lang="cs-CZ" sz="2000" i="1" smtClean="0"/>
              <a:t>Školní slovník českých spisovatelů</a:t>
            </a:r>
            <a:r>
              <a:rPr lang="cs-CZ" sz="2000" smtClean="0"/>
              <a:t>. Humpolec: Pavel Dolejší, nakladatelství a vydavatelství JAS, 2004. ISBN 80-86480-41-0.</a:t>
            </a:r>
          </a:p>
          <a:p>
            <a:pPr>
              <a:buNone/>
            </a:pPr>
            <a:r>
              <a:rPr lang="cs-CZ" smtClean="0"/>
              <a:t>Anotace:</a:t>
            </a:r>
          </a:p>
          <a:p>
            <a:pPr>
              <a:buNone/>
            </a:pPr>
            <a:r>
              <a:rPr lang="cs-CZ" smtClean="0"/>
              <a:t>Materiál lze využít jako prezentaci a výklad nového</a:t>
            </a:r>
          </a:p>
          <a:p>
            <a:pPr>
              <a:buNone/>
            </a:pPr>
            <a:r>
              <a:rPr lang="cs-CZ" smtClean="0"/>
              <a:t>učiva (s vedením učitele i samostatně), k opakování,</a:t>
            </a:r>
          </a:p>
          <a:p>
            <a:pPr>
              <a:buNone/>
            </a:pPr>
            <a:r>
              <a:rPr lang="cs-CZ" smtClean="0"/>
              <a:t>k procvičení a k upevnění již probraného učiva. </a:t>
            </a:r>
          </a:p>
          <a:p>
            <a:pPr>
              <a:buNone/>
            </a:pPr>
            <a:r>
              <a:rPr lang="cs-CZ" smtClean="0"/>
              <a:t>Pracovní list je určen pro samostatnou práci žáků.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z="20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z="1800" smtClean="0"/>
          </a:p>
          <a:p>
            <a:pPr>
              <a:buNone/>
            </a:pP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345</TotalTime>
  <Words>621</Words>
  <Application>Microsoft Office PowerPoint</Application>
  <PresentationFormat>Předvádění na obrazovce (4:3)</PresentationFormat>
  <Paragraphs>135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Karel Čapek</vt:lpstr>
      <vt:lpstr>Prezentace aplikace PowerPoint</vt:lpstr>
      <vt:lpstr>9.1.1890 – 25.12.1938</vt:lpstr>
      <vt:lpstr>ZE ŽIVOTA</vt:lpstr>
      <vt:lpstr>TVORBA</vt:lpstr>
      <vt:lpstr>Prezentace aplikace PowerPoint</vt:lpstr>
      <vt:lpstr>Prezentace aplikace PowerPoint</vt:lpstr>
      <vt:lpstr>Prezentace aplikace PowerPoint</vt:lpstr>
      <vt:lpstr>VÍŠ, ŽE KAREL ČAPEK … ?</vt:lpstr>
      <vt:lpstr>Malé Svatoňovice. Socha bratrů Karla Čapka a Josefa Čapka</vt:lpstr>
      <vt:lpstr>Pracovní list</vt:lpstr>
      <vt:lpstr>Pracovní list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52</cp:revision>
  <dcterms:created xsi:type="dcterms:W3CDTF">2012-03-03T22:11:58Z</dcterms:created>
  <dcterms:modified xsi:type="dcterms:W3CDTF">2012-06-11T12:13:54Z</dcterms:modified>
</cp:coreProperties>
</file>