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8" r:id="rId2"/>
    <p:sldId id="256" r:id="rId3"/>
    <p:sldId id="257" r:id="rId4"/>
    <p:sldId id="258" r:id="rId5"/>
    <p:sldId id="259" r:id="rId6"/>
    <p:sldId id="275" r:id="rId7"/>
    <p:sldId id="276" r:id="rId8"/>
    <p:sldId id="277" r:id="rId9"/>
    <p:sldId id="260" r:id="rId10"/>
    <p:sldId id="261" r:id="rId11"/>
    <p:sldId id="262" r:id="rId12"/>
    <p:sldId id="263" r:id="rId13"/>
    <p:sldId id="264" r:id="rId14"/>
    <p:sldId id="265" r:id="rId15"/>
    <p:sldId id="281" r:id="rId16"/>
    <p:sldId id="274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drid" TargetMode="External"/><Relationship Id="rId3" Type="http://schemas.openxmlformats.org/officeDocument/2006/relationships/hyperlink" Target="http://cs.wikipedia.org/wiki/Barcelona" TargetMode="External"/><Relationship Id="rId7" Type="http://schemas.openxmlformats.org/officeDocument/2006/relationships/hyperlink" Target="http://cs.wikipedia.org/wiki/Ath%C3%A9ny" TargetMode="External"/><Relationship Id="rId2" Type="http://schemas.openxmlformats.org/officeDocument/2006/relationships/hyperlink" Target="http://cs.wikipedia.org/wiki/%C5%A0pan%C4%9Bl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98ecko" TargetMode="External"/><Relationship Id="rId11" Type="http://schemas.openxmlformats.org/officeDocument/2006/relationships/hyperlink" Target="http://cs.wikipedia.org/wiki/It%C3%A1lie" TargetMode="External"/><Relationship Id="rId5" Type="http://schemas.openxmlformats.org/officeDocument/2006/relationships/hyperlink" Target="http://cs.wikipedia.org/wiki/Lisabon" TargetMode="External"/><Relationship Id="rId10" Type="http://schemas.openxmlformats.org/officeDocument/2006/relationships/hyperlink" Target="http://cs.wikipedia.org/wiki/%C5%98%C3%ADm" TargetMode="External"/><Relationship Id="rId4" Type="http://schemas.openxmlformats.org/officeDocument/2006/relationships/hyperlink" Target="http://cs.wikipedia.org/wiki/Portugalsko" TargetMode="External"/><Relationship Id="rId9" Type="http://schemas.openxmlformats.org/officeDocument/2006/relationships/hyperlink" Target="http://cs.wikipedia.org/wiki/Ben%C3%A1tky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311977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VY_52_INOVACE_26_VLASTIVĚDA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Evropa-státy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jižní Evropy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r>
              <a:rPr lang="cs-CZ" sz="6000" dirty="0" smtClean="0"/>
              <a:t>Jižní Evropa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Portugalsko</a:t>
            </a:r>
          </a:p>
          <a:p>
            <a:pPr>
              <a:buNone/>
            </a:pPr>
            <a:r>
              <a:rPr lang="cs-CZ" dirty="0" smtClean="0"/>
              <a:t>Španělsko</a:t>
            </a:r>
          </a:p>
          <a:p>
            <a:pPr>
              <a:buNone/>
            </a:pPr>
            <a:r>
              <a:rPr lang="cs-CZ" dirty="0" smtClean="0"/>
              <a:t>Itálie</a:t>
            </a:r>
          </a:p>
          <a:p>
            <a:pPr>
              <a:buNone/>
            </a:pPr>
            <a:r>
              <a:rPr lang="cs-CZ" dirty="0" smtClean="0"/>
              <a:t>Řecko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království</a:t>
            </a:r>
          </a:p>
          <a:p>
            <a:r>
              <a:rPr lang="cs-CZ" sz="2800" dirty="0" smtClean="0"/>
              <a:t>leží na Pyrenejském poloostrově</a:t>
            </a:r>
          </a:p>
          <a:p>
            <a:r>
              <a:rPr lang="cs-CZ" sz="2800" dirty="0" smtClean="0"/>
              <a:t>hlavní město </a:t>
            </a:r>
            <a:r>
              <a:rPr lang="cs-CZ" sz="2800" dirty="0" smtClean="0">
                <a:solidFill>
                  <a:srgbClr val="FF0000"/>
                </a:solidFill>
              </a:rPr>
              <a:t>Madrid</a:t>
            </a:r>
          </a:p>
          <a:p>
            <a:r>
              <a:rPr lang="cs-CZ" sz="2800" dirty="0" smtClean="0"/>
              <a:t>turistický tuch</a:t>
            </a:r>
          </a:p>
          <a:p>
            <a:r>
              <a:rPr lang="cs-CZ" sz="2800" dirty="0" smtClean="0"/>
              <a:t>pěstování oliv, vinné révy, ovoce, zeleniny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4455172" cy="3096344"/>
          </a:xfrm>
        </p:spPr>
      </p:pic>
      <p:pic>
        <p:nvPicPr>
          <p:cNvPr id="6" name="Zástupný symbol pro obsah 5" descr="800px-EU_location_UK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27984" y="1142984"/>
            <a:ext cx="4716048" cy="3537036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99309" y="4725144"/>
            <a:ext cx="3199284" cy="213285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4437112"/>
            <a:ext cx="4040188" cy="838200"/>
          </a:xfrm>
        </p:spPr>
        <p:txBody>
          <a:bodyPr/>
          <a:lstStyle/>
          <a:p>
            <a:r>
              <a:rPr lang="cs-CZ" dirty="0" smtClean="0"/>
              <a:t>Madrid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16016" y="4869160"/>
            <a:ext cx="4041775" cy="838200"/>
          </a:xfrm>
        </p:spPr>
        <p:txBody>
          <a:bodyPr/>
          <a:lstStyle/>
          <a:p>
            <a:r>
              <a:rPr lang="cs-CZ" dirty="0" smtClean="0"/>
              <a:t>Barcelona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4283968" cy="3212977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367024" y="1214422"/>
            <a:ext cx="4776975" cy="358273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400" dirty="0" smtClean="0"/>
              <a:t>rozkládá se na Apeninském poloostrově</a:t>
            </a:r>
          </a:p>
          <a:p>
            <a:r>
              <a:rPr lang="cs-CZ" sz="2400" dirty="0" smtClean="0"/>
              <a:t>součástí </a:t>
            </a:r>
            <a:r>
              <a:rPr lang="cs-CZ" sz="2400" dirty="0" smtClean="0">
                <a:solidFill>
                  <a:srgbClr val="FF0000"/>
                </a:solidFill>
              </a:rPr>
              <a:t>ostrovy Sicílie, Sardinie</a:t>
            </a:r>
          </a:p>
          <a:p>
            <a:r>
              <a:rPr lang="cs-CZ" sz="2400" dirty="0" smtClean="0"/>
              <a:t>těžba ropy</a:t>
            </a:r>
          </a:p>
          <a:p>
            <a:r>
              <a:rPr lang="cs-CZ" sz="2400" dirty="0" smtClean="0"/>
              <a:t>strojírenský průmysl- automobily Fiat, motocykly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hlavní město Řím</a:t>
            </a:r>
            <a:r>
              <a:rPr lang="cs-CZ" sz="2400" dirty="0" smtClean="0"/>
              <a:t>, na jehož území leží </a:t>
            </a:r>
            <a:r>
              <a:rPr lang="cs-CZ" sz="2400" dirty="0" smtClean="0">
                <a:solidFill>
                  <a:srgbClr val="FF0000"/>
                </a:solidFill>
              </a:rPr>
              <a:t>Vatikán </a:t>
            </a:r>
            <a:r>
              <a:rPr lang="cs-CZ" sz="2400" dirty="0" smtClean="0"/>
              <a:t>- </a:t>
            </a:r>
            <a:r>
              <a:rPr lang="cs-CZ" sz="2400" dirty="0" smtClean="0"/>
              <a:t>sídlo papeže, nejmenší stát světa</a:t>
            </a:r>
          </a:p>
          <a:p>
            <a:r>
              <a:rPr lang="cs-CZ" sz="2400" dirty="0" smtClean="0"/>
              <a:t>cestovní ruch, historické památky</a:t>
            </a:r>
          </a:p>
          <a:p>
            <a:r>
              <a:rPr lang="cs-CZ" sz="2400" dirty="0" smtClean="0"/>
              <a:t>pěstování vinné révy, zeleniny, ovoce</a:t>
            </a:r>
          </a:p>
          <a:p>
            <a:r>
              <a:rPr lang="cs-CZ" sz="2400" dirty="0" smtClean="0"/>
              <a:t>města- Benátky, Florencie, </a:t>
            </a:r>
            <a:r>
              <a:rPr lang="cs-CZ" sz="2400" dirty="0" err="1" smtClean="0"/>
              <a:t>Miláno</a:t>
            </a:r>
            <a:r>
              <a:rPr lang="cs-CZ" sz="2400" dirty="0" smtClean="0"/>
              <a:t>, Janov</a:t>
            </a:r>
            <a:r>
              <a:rPr lang="cs-CZ" sz="2400" dirty="0" smtClean="0"/>
              <a:t>, Turín</a:t>
            </a:r>
            <a:r>
              <a:rPr lang="cs-CZ" sz="2400" dirty="0" smtClean="0"/>
              <a:t>, Neapol</a:t>
            </a:r>
          </a:p>
          <a:p>
            <a:r>
              <a:rPr lang="cs-CZ" sz="2400" dirty="0" smtClean="0"/>
              <a:t>průmysl - </a:t>
            </a:r>
            <a:r>
              <a:rPr lang="cs-CZ" sz="2400" dirty="0" smtClean="0"/>
              <a:t>léčiva, textil, obuv, kosmetika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196751"/>
            <a:ext cx="3960440" cy="4250229"/>
          </a:xfrm>
        </p:spPr>
      </p:pic>
      <p:pic>
        <p:nvPicPr>
          <p:cNvPr id="6" name="Zástupný symbol pro obsah 5" descr="800px-EU_location_UK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27984" y="1142984"/>
            <a:ext cx="4716048" cy="3537036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99309" y="4725811"/>
            <a:ext cx="3199284" cy="213152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4437112"/>
            <a:ext cx="4040188" cy="838200"/>
          </a:xfrm>
        </p:spPr>
        <p:txBody>
          <a:bodyPr/>
          <a:lstStyle/>
          <a:p>
            <a:r>
              <a:rPr lang="cs-CZ" dirty="0" smtClean="0"/>
              <a:t>Řím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16016" y="4869160"/>
            <a:ext cx="4041775" cy="838200"/>
          </a:xfrm>
        </p:spPr>
        <p:txBody>
          <a:bodyPr/>
          <a:lstStyle/>
          <a:p>
            <a:r>
              <a:rPr lang="cs-CZ" dirty="0" smtClean="0"/>
              <a:t>Benátky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4283968" cy="3212976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367025" y="1214422"/>
            <a:ext cx="4776973" cy="358273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Lisabon</a:t>
            </a:r>
          </a:p>
          <a:p>
            <a:r>
              <a:rPr lang="cs-CZ" sz="2800" dirty="0" smtClean="0"/>
              <a:t>rybářská velmoc</a:t>
            </a:r>
          </a:p>
          <a:p>
            <a:r>
              <a:rPr lang="cs-CZ" sz="2800" dirty="0" smtClean="0"/>
              <a:t>zemědělství- vinná réva, ovoce, korkový dub, zelenina</a:t>
            </a:r>
          </a:p>
          <a:p>
            <a:r>
              <a:rPr lang="cs-CZ" sz="2800" dirty="0" smtClean="0"/>
              <a:t>Portugalci potomci bájných </a:t>
            </a:r>
            <a:r>
              <a:rPr lang="cs-CZ" sz="2800" dirty="0" smtClean="0"/>
              <a:t>mořeplavců - </a:t>
            </a:r>
            <a:r>
              <a:rPr lang="cs-CZ" sz="2800" dirty="0" err="1" smtClean="0"/>
              <a:t>Vasco</a:t>
            </a:r>
            <a:r>
              <a:rPr lang="cs-CZ" sz="2800" dirty="0" smtClean="0"/>
              <a:t> de Gama</a:t>
            </a:r>
          </a:p>
          <a:p>
            <a:r>
              <a:rPr lang="cs-CZ" sz="2800" dirty="0" smtClean="0"/>
              <a:t>cestovní ruch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pic>
        <p:nvPicPr>
          <p:cNvPr id="5" name="Zástupný symbol pro obsah 4" descr="800px-EU_location_IR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357298"/>
            <a:ext cx="5580112" cy="4185084"/>
          </a:xfrm>
        </p:spPr>
      </p:pic>
      <p:pic>
        <p:nvPicPr>
          <p:cNvPr id="6" name="Zástupný symbol pro obsah 5" descr="800px-Flag_of_Ireland.svg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819346" y="4641564"/>
            <a:ext cx="3324654" cy="2216436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Lisabon</a:t>
            </a:r>
            <a:endParaRPr lang="cs-CZ" dirty="0"/>
          </a:p>
        </p:txBody>
      </p:sp>
      <p:pic>
        <p:nvPicPr>
          <p:cNvPr id="7" name="Zástupný symbol pro obsah 6" descr="800px-Dublin_river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-2348" y="1628801"/>
            <a:ext cx="4499736" cy="3374802"/>
          </a:xfrm>
        </p:spPr>
      </p:pic>
      <p:pic>
        <p:nvPicPr>
          <p:cNvPr id="8" name="Zástupný symbol pro obsah 7" descr="800px-Ladies_View_County_Kerry_Irelan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50498" y="1628800"/>
            <a:ext cx="4493502" cy="3370127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leží na Balkánském poloostrově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Athény</a:t>
            </a:r>
          </a:p>
          <a:p>
            <a:r>
              <a:rPr lang="cs-CZ" sz="2800" dirty="0" smtClean="0"/>
              <a:t>historie - </a:t>
            </a:r>
            <a:r>
              <a:rPr lang="cs-CZ" sz="2800" dirty="0" smtClean="0"/>
              <a:t>vznik olympijských her, antické Řecko</a:t>
            </a:r>
          </a:p>
          <a:p>
            <a:r>
              <a:rPr lang="cs-CZ" sz="2800" dirty="0" smtClean="0"/>
              <a:t>cestovní ruch</a:t>
            </a:r>
          </a:p>
          <a:p>
            <a:r>
              <a:rPr lang="cs-CZ" sz="2800" dirty="0" smtClean="0"/>
              <a:t>pěstování vinné révy, oliv, ovoce, zeleniny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5" cy="3798754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4383297"/>
            <a:ext cx="3712054" cy="247470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0" y="5013176"/>
            <a:ext cx="4041775" cy="838200"/>
          </a:xfrm>
        </p:spPr>
        <p:txBody>
          <a:bodyPr/>
          <a:lstStyle/>
          <a:p>
            <a:r>
              <a:rPr lang="cs-CZ" dirty="0" smtClean="0"/>
              <a:t>Athény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1484784"/>
            <a:ext cx="3396468" cy="2262896"/>
          </a:xfrm>
        </p:spPr>
      </p:pic>
      <p:pic>
        <p:nvPicPr>
          <p:cNvPr id="8" name="Zástupný symbol pro obsah 7" descr="398px-Nicolas_Sarkozy_MEDEF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211960" y="0"/>
            <a:ext cx="3816424" cy="6864981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</a:t>
            </a:r>
            <a:r>
              <a:rPr lang="cs-CZ" dirty="0" smtClean="0"/>
              <a:t>LIST - </a:t>
            </a:r>
            <a:r>
              <a:rPr lang="cs-CZ" sz="3100" dirty="0" smtClean="0"/>
              <a:t>pracuj </a:t>
            </a:r>
            <a:r>
              <a:rPr lang="cs-CZ" sz="3100" dirty="0" smtClean="0"/>
              <a:t>s dostupnou literaturou, s encyklopediemi, internetem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Vylušti jméno známého </a:t>
            </a:r>
            <a:r>
              <a:rPr lang="cs-CZ" sz="2800" dirty="0" smtClean="0">
                <a:solidFill>
                  <a:srgbClr val="FFC000"/>
                </a:solidFill>
              </a:rPr>
              <a:t>mořeplavce - </a:t>
            </a:r>
            <a:r>
              <a:rPr lang="cs-CZ" sz="2800" dirty="0" smtClean="0">
                <a:solidFill>
                  <a:schemeClr val="bg1"/>
                </a:solidFill>
              </a:rPr>
              <a:t>zakroužkuj každé druhé písmeno a zjistíš jeho jméno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rgbClr val="002060"/>
                </a:solidFill>
              </a:rPr>
              <a:t>OKURWYVŠLTIOUFOKZORLTUBMIBRUJS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- - - - - - -  - - - - - - - -</a:t>
            </a:r>
          </a:p>
          <a:p>
            <a:endParaRPr lang="cs-CZ" sz="3600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2060"/>
              </a:solidFill>
            </a:endParaRP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http://cs.wikipedia.org/wiki/%C5%A0pan%C4%9Blsko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http://cs.wikipedia.org/wiki/Barcelona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http://cs.wikipedia.org/wiki/Portugalsko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http://cs.wikipedia.org/wiki/Lisabon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http://cs.wikipedia.org/wiki/%C5%98ecko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http://cs.wikipedia.org/wiki/Ath%C3%A9ny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http://cs.wikipedia.org/wiki/Madrid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http://cs.wikipedia.org/wiki/Ben%C3%A1tky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http://cs.wikipedia.org/wiki/%C5%98%C3%ADm</a:t>
            </a:r>
            <a:endParaRPr lang="cs-CZ" dirty="0" smtClean="0"/>
          </a:p>
          <a:p>
            <a:r>
              <a:rPr lang="cs-CZ" smtClean="0">
                <a:hlinkClick r:id="rId11"/>
              </a:rPr>
              <a:t>http://cs.wikipedia.org/wiki/It%C3%A1lie</a:t>
            </a:r>
            <a:endParaRPr lang="cs-CZ" smtClean="0"/>
          </a:p>
          <a:p>
            <a:endParaRPr lang="cs-CZ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Podporuje pocity vlastenectví a tolerance k obyvatelům ostatních </a:t>
            </a:r>
            <a:r>
              <a:rPr lang="cs-CZ" smtClean="0"/>
              <a:t>zemí </a:t>
            </a:r>
            <a:r>
              <a:rPr lang="cs-CZ" smtClean="0"/>
              <a:t>Evropy.</a:t>
            </a:r>
            <a:endParaRPr lang="cs-CZ" dirty="0" smtClean="0"/>
          </a:p>
          <a:p>
            <a:r>
              <a:rPr lang="cs-CZ" dirty="0" smtClean="0"/>
              <a:t>Pracovní list je určen pro samostatnou práci žáků s využitím dostupné literatury.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88</TotalTime>
  <Words>329</Words>
  <Application>Microsoft Office PowerPoint</Application>
  <PresentationFormat>Předvádění na obrazovce (4:3)</PresentationFormat>
  <Paragraphs>83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Technický</vt:lpstr>
      <vt:lpstr>Snímek 1</vt:lpstr>
      <vt:lpstr>Jižní Evropa</vt:lpstr>
      <vt:lpstr>Španělsko</vt:lpstr>
      <vt:lpstr>Španělsko</vt:lpstr>
      <vt:lpstr>Španělsko</vt:lpstr>
      <vt:lpstr>Itálie</vt:lpstr>
      <vt:lpstr>Itálie</vt:lpstr>
      <vt:lpstr>Itálie</vt:lpstr>
      <vt:lpstr>Portugalsko</vt:lpstr>
      <vt:lpstr>Portugalsko</vt:lpstr>
      <vt:lpstr>Portugalsko</vt:lpstr>
      <vt:lpstr>Řecko</vt:lpstr>
      <vt:lpstr>Řecko</vt:lpstr>
      <vt:lpstr>Řecko</vt:lpstr>
      <vt:lpstr>PRACOVNÍ LIST - pracuj s dostupnou literaturou, s encyklopediemi, internetem</vt:lpstr>
      <vt:lpstr>Citace</vt:lpstr>
      <vt:lpstr>Anotace: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</dc:title>
  <dc:creator>Vydra</dc:creator>
  <cp:lastModifiedBy>Martin a Lída</cp:lastModifiedBy>
  <cp:revision>17</cp:revision>
  <dcterms:created xsi:type="dcterms:W3CDTF">2012-02-11T16:07:24Z</dcterms:created>
  <dcterms:modified xsi:type="dcterms:W3CDTF">2012-07-04T07:20:05Z</dcterms:modified>
</cp:coreProperties>
</file>