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62" r:id="rId4"/>
    <p:sldId id="263" r:id="rId5"/>
    <p:sldId id="257" r:id="rId6"/>
    <p:sldId id="264" r:id="rId7"/>
    <p:sldId id="267" r:id="rId8"/>
    <p:sldId id="268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evropa_podnebi.htm" TargetMode="External"/><Relationship Id="rId2" Type="http://schemas.openxmlformats.org/officeDocument/2006/relationships/hyperlink" Target="http://cs.wikipedia.org/wiki/Evrop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38870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15.3.2012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VY_52_INOVACE_32_VLASTIVĚDA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podnebí a obyvatelstvo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/>
              <a:t>Podnebí a obyvatelstvo Evropy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Západní Evropa – oceánské klima mírného pásu</a:t>
            </a:r>
          </a:p>
          <a:p>
            <a:r>
              <a:rPr lang="cs-CZ" dirty="0" smtClean="0"/>
              <a:t>Střední Evropa – přechodné klima mírného pásu</a:t>
            </a:r>
          </a:p>
          <a:p>
            <a:r>
              <a:rPr lang="cs-CZ" dirty="0" smtClean="0"/>
              <a:t>Východní Evropa – kontinentální klima mírného </a:t>
            </a:r>
            <a:r>
              <a:rPr lang="cs-CZ" dirty="0" smtClean="0"/>
              <a:t>pásu</a:t>
            </a:r>
            <a:endParaRPr lang="cs-CZ" dirty="0" smtClean="0"/>
          </a:p>
          <a:p>
            <a:r>
              <a:rPr lang="cs-CZ" dirty="0" smtClean="0"/>
              <a:t>Severní Evropa – arktické podnebí</a:t>
            </a:r>
          </a:p>
          <a:p>
            <a:r>
              <a:rPr lang="cs-CZ" dirty="0" smtClean="0"/>
              <a:t>Jižní Evropa – subtropický pás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pic>
        <p:nvPicPr>
          <p:cNvPr id="4" name="Zástupný symbol pro obsah 3" descr="evropa_pasy_98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59833" y="531708"/>
            <a:ext cx="6084168" cy="63262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Celkem 720 milionů obyvatel</a:t>
            </a:r>
          </a:p>
          <a:p>
            <a:r>
              <a:rPr lang="cs-CZ" dirty="0" smtClean="0"/>
              <a:t>Nerovnoměrné osídlení</a:t>
            </a:r>
          </a:p>
          <a:p>
            <a:r>
              <a:rPr lang="cs-CZ" dirty="0" smtClean="0"/>
              <a:t>Nejhustěji zalidněné jsou státy západní Evropy, nejřidčeji severské země, horské oblasti jižní Evropy a severní oblasti Ruska</a:t>
            </a:r>
          </a:p>
          <a:p>
            <a:r>
              <a:rPr lang="cs-CZ" dirty="0" smtClean="0"/>
              <a:t>Slovanské, germánské, románské národy</a:t>
            </a:r>
          </a:p>
          <a:p>
            <a:r>
              <a:rPr lang="cs-CZ" dirty="0" smtClean="0"/>
              <a:t>Převládá křesťanství, v Albánii, Bosně a Hercegovině žijí muslimové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 </a:t>
            </a:r>
            <a:endParaRPr lang="cs-CZ" dirty="0"/>
          </a:p>
        </p:txBody>
      </p:sp>
      <p:pic>
        <p:nvPicPr>
          <p:cNvPr id="4" name="Zástupný symbol pro obsah 3" descr="737px-Europe_religion_map_en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1062" y="1412776"/>
            <a:ext cx="6703306" cy="54481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 </a:t>
            </a:r>
            <a:r>
              <a:rPr lang="cs-CZ" sz="2800" dirty="0" smtClean="0"/>
              <a:t>pracuj s dostupnými materiály- slovníky,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Jak se mluví v Evropě? Spoj pozdrav Dobrý den se státem, kde řeč uslyšíš</a:t>
            </a:r>
          </a:p>
          <a:p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Dobrý den             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ruština</a:t>
            </a:r>
            <a:endParaRPr lang="cs-CZ" sz="2000" dirty="0" smtClean="0">
              <a:solidFill>
                <a:srgbClr val="FFC00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Bon </a:t>
            </a:r>
            <a:r>
              <a:rPr lang="cs-CZ" sz="2000" dirty="0" err="1" smtClean="0">
                <a:solidFill>
                  <a:srgbClr val="FFC000"/>
                </a:solidFill>
              </a:rPr>
              <a:t>jour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bonžur</a:t>
            </a:r>
            <a:r>
              <a:rPr lang="cs-CZ" sz="2000" dirty="0" smtClean="0">
                <a:solidFill>
                  <a:srgbClr val="FFC000"/>
                </a:solidFill>
              </a:rPr>
              <a:t>/  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 čeština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Good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bye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gutbaj</a:t>
            </a:r>
            <a:r>
              <a:rPr lang="cs-CZ" sz="2000" dirty="0" smtClean="0">
                <a:solidFill>
                  <a:srgbClr val="FFC000"/>
                </a:solidFill>
              </a:rPr>
              <a:t>/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němčina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Guten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Tag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gutetag</a:t>
            </a:r>
            <a:r>
              <a:rPr lang="cs-CZ" sz="2000" dirty="0" smtClean="0">
                <a:solidFill>
                  <a:srgbClr val="FFC000"/>
                </a:solidFill>
              </a:rPr>
              <a:t>/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angličtina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Dobry </a:t>
            </a:r>
            <a:r>
              <a:rPr lang="cs-CZ" sz="2000" i="1" dirty="0" err="1" smtClean="0">
                <a:solidFill>
                  <a:srgbClr val="FFC000"/>
                </a:solidFill>
              </a:rPr>
              <a:t>deň</a:t>
            </a:r>
            <a:r>
              <a:rPr lang="cs-CZ" sz="2000" i="1" dirty="0" smtClean="0">
                <a:solidFill>
                  <a:srgbClr val="FFC000"/>
                </a:solidFill>
              </a:rPr>
              <a:t>                                        </a:t>
            </a:r>
            <a:r>
              <a:rPr lang="cs-CZ" sz="2000" i="1" dirty="0" smtClean="0">
                <a:solidFill>
                  <a:srgbClr val="00B0F0"/>
                </a:solidFill>
              </a:rPr>
              <a:t>francouzština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Buon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giorno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buondžorno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smtClean="0">
                <a:solidFill>
                  <a:srgbClr val="00B0F0"/>
                </a:solidFill>
              </a:rPr>
              <a:t>            španělština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Dzieň</a:t>
            </a:r>
            <a:r>
              <a:rPr lang="cs-CZ" sz="2000" dirty="0" smtClean="0">
                <a:solidFill>
                  <a:srgbClr val="FFC000"/>
                </a:solidFill>
              </a:rPr>
              <a:t> dobry/</a:t>
            </a:r>
            <a:r>
              <a:rPr lang="cs-CZ" sz="2000" dirty="0" err="1" smtClean="0">
                <a:solidFill>
                  <a:srgbClr val="FFC000"/>
                </a:solidFill>
              </a:rPr>
              <a:t>dzieň</a:t>
            </a:r>
            <a:r>
              <a:rPr lang="cs-CZ" sz="2000" dirty="0" smtClean="0">
                <a:solidFill>
                  <a:srgbClr val="FFC000"/>
                </a:solidFill>
              </a:rPr>
              <a:t> dobry/              </a:t>
            </a:r>
            <a:r>
              <a:rPr lang="cs-CZ" sz="2000" dirty="0" smtClean="0">
                <a:solidFill>
                  <a:srgbClr val="00B0F0"/>
                </a:solidFill>
              </a:rPr>
              <a:t>italština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Lásoj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tiro</a:t>
            </a:r>
            <a:r>
              <a:rPr lang="cs-CZ" sz="2000" dirty="0" smtClean="0">
                <a:solidFill>
                  <a:srgbClr val="FFC000"/>
                </a:solidFill>
              </a:rPr>
              <a:t>  </a:t>
            </a:r>
            <a:r>
              <a:rPr lang="cs-CZ" sz="2000" dirty="0" err="1" smtClean="0">
                <a:solidFill>
                  <a:srgbClr val="FFC000"/>
                </a:solidFill>
              </a:rPr>
              <a:t>dejs</a:t>
            </a:r>
            <a:r>
              <a:rPr lang="cs-CZ" sz="2000" dirty="0" smtClean="0">
                <a:solidFill>
                  <a:srgbClr val="FFC000"/>
                </a:solidFill>
              </a:rPr>
              <a:t>        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polština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Buenos                                              </a:t>
            </a:r>
            <a:r>
              <a:rPr lang="cs-CZ" sz="2000" dirty="0" smtClean="0">
                <a:solidFill>
                  <a:srgbClr val="00B0F0"/>
                </a:solidFill>
              </a:rPr>
              <a:t>romština</a:t>
            </a:r>
            <a:endParaRPr lang="cs-CZ" sz="2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1052736"/>
            <a:ext cx="5670376" cy="45550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sz="2000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Dobrý den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čeština</a:t>
            </a:r>
            <a:r>
              <a:rPr lang="cs-CZ" sz="2000" dirty="0" smtClean="0">
                <a:solidFill>
                  <a:srgbClr val="FFC000"/>
                </a:solidFill>
              </a:rPr>
              <a:t>                                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Bon </a:t>
            </a:r>
            <a:r>
              <a:rPr lang="cs-CZ" sz="2000" dirty="0" err="1" smtClean="0">
                <a:solidFill>
                  <a:srgbClr val="FFC000"/>
                </a:solidFill>
              </a:rPr>
              <a:t>jour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bonžur</a:t>
            </a:r>
            <a:r>
              <a:rPr lang="cs-CZ" sz="2000" dirty="0" smtClean="0">
                <a:solidFill>
                  <a:srgbClr val="FFC000"/>
                </a:solidFill>
              </a:rPr>
              <a:t>/                 </a:t>
            </a:r>
            <a:r>
              <a:rPr lang="cs-CZ" sz="2000" dirty="0" smtClean="0">
                <a:solidFill>
                  <a:srgbClr val="FF0000"/>
                </a:solidFill>
              </a:rPr>
              <a:t>francouzština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Good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bye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gutbaj</a:t>
            </a:r>
            <a:r>
              <a:rPr lang="cs-CZ" sz="2000" dirty="0" smtClean="0">
                <a:solidFill>
                  <a:srgbClr val="FFC000"/>
                </a:solidFill>
              </a:rPr>
              <a:t>/angličtina</a:t>
            </a:r>
            <a:endParaRPr lang="cs-CZ" sz="2000" dirty="0" smtClean="0">
              <a:solidFill>
                <a:srgbClr val="00B0F0"/>
              </a:solidFill>
            </a:endParaRPr>
          </a:p>
          <a:p>
            <a:r>
              <a:rPr lang="cs-CZ" sz="2000" dirty="0" err="1" smtClean="0">
                <a:solidFill>
                  <a:srgbClr val="FFC000"/>
                </a:solidFill>
              </a:rPr>
              <a:t>Guten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Tag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gutetag</a:t>
            </a:r>
            <a:r>
              <a:rPr lang="cs-CZ" sz="2000" dirty="0" smtClean="0">
                <a:solidFill>
                  <a:srgbClr val="FFC000"/>
                </a:solidFill>
              </a:rPr>
              <a:t>/           </a:t>
            </a:r>
            <a:r>
              <a:rPr lang="cs-CZ" sz="2000" dirty="0" smtClean="0">
                <a:solidFill>
                  <a:srgbClr val="FF0000"/>
                </a:solidFill>
              </a:rPr>
              <a:t>němčina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Dobry </a:t>
            </a:r>
            <a:r>
              <a:rPr lang="cs-CZ" sz="2000" i="1" dirty="0" err="1" smtClean="0">
                <a:solidFill>
                  <a:srgbClr val="FFC000"/>
                </a:solidFill>
              </a:rPr>
              <a:t>deň</a:t>
            </a:r>
            <a:r>
              <a:rPr lang="cs-CZ" sz="2000" i="1" dirty="0" smtClean="0">
                <a:solidFill>
                  <a:srgbClr val="FFC000"/>
                </a:solidFill>
              </a:rPr>
              <a:t>                             </a:t>
            </a:r>
            <a:r>
              <a:rPr lang="cs-CZ" sz="2000" i="1" dirty="0" smtClean="0">
                <a:solidFill>
                  <a:srgbClr val="FF0000"/>
                </a:solidFill>
              </a:rPr>
              <a:t>slovenština </a:t>
            </a:r>
            <a:r>
              <a:rPr lang="cs-CZ" sz="2000" i="1" dirty="0" smtClean="0">
                <a:solidFill>
                  <a:srgbClr val="FFC000"/>
                </a:solidFill>
              </a:rPr>
              <a:t>                                                                           </a:t>
            </a:r>
            <a:endParaRPr lang="cs-CZ" sz="2000" i="1" dirty="0" smtClean="0">
              <a:solidFill>
                <a:srgbClr val="00B0F0"/>
              </a:solidFill>
            </a:endParaRPr>
          </a:p>
          <a:p>
            <a:r>
              <a:rPr lang="cs-CZ" sz="2000" dirty="0" err="1" smtClean="0">
                <a:solidFill>
                  <a:srgbClr val="FFC000"/>
                </a:solidFill>
              </a:rPr>
              <a:t>Buon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giorno</a:t>
            </a:r>
            <a:r>
              <a:rPr lang="cs-CZ" sz="2000" dirty="0" smtClean="0">
                <a:solidFill>
                  <a:srgbClr val="FFC000"/>
                </a:solidFill>
              </a:rPr>
              <a:t>/</a:t>
            </a:r>
            <a:r>
              <a:rPr lang="cs-CZ" sz="2000" dirty="0" err="1" smtClean="0">
                <a:solidFill>
                  <a:srgbClr val="FFC000"/>
                </a:solidFill>
              </a:rPr>
              <a:t>buondžorno</a:t>
            </a:r>
            <a:r>
              <a:rPr lang="cs-CZ" sz="2000" dirty="0" smtClean="0">
                <a:solidFill>
                  <a:srgbClr val="FFC000"/>
                </a:solidFill>
              </a:rPr>
              <a:t>/  </a:t>
            </a:r>
            <a:r>
              <a:rPr lang="cs-CZ" sz="2000" dirty="0" smtClean="0">
                <a:solidFill>
                  <a:srgbClr val="FF0000"/>
                </a:solidFill>
              </a:rPr>
              <a:t>italština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Dzieň</a:t>
            </a:r>
            <a:r>
              <a:rPr lang="cs-CZ" sz="2000" dirty="0" smtClean="0">
                <a:solidFill>
                  <a:srgbClr val="FFC000"/>
                </a:solidFill>
              </a:rPr>
              <a:t> dobry/</a:t>
            </a:r>
            <a:r>
              <a:rPr lang="cs-CZ" sz="2000" dirty="0" err="1" smtClean="0">
                <a:solidFill>
                  <a:srgbClr val="FFC000"/>
                </a:solidFill>
              </a:rPr>
              <a:t>dzieň</a:t>
            </a:r>
            <a:r>
              <a:rPr lang="cs-CZ" sz="2000" dirty="0" smtClean="0">
                <a:solidFill>
                  <a:srgbClr val="FFC000"/>
                </a:solidFill>
              </a:rPr>
              <a:t> dobry/   </a:t>
            </a:r>
            <a:r>
              <a:rPr lang="cs-CZ" sz="2000" dirty="0" smtClean="0">
                <a:solidFill>
                  <a:srgbClr val="FF0000"/>
                </a:solidFill>
              </a:rPr>
              <a:t>polština</a:t>
            </a:r>
          </a:p>
          <a:p>
            <a:r>
              <a:rPr lang="cs-CZ" sz="2000" dirty="0" err="1" smtClean="0">
                <a:solidFill>
                  <a:srgbClr val="FFC000"/>
                </a:solidFill>
              </a:rPr>
              <a:t>Lásoj</a:t>
            </a:r>
            <a:r>
              <a:rPr lang="cs-CZ" sz="2000" dirty="0" smtClean="0">
                <a:solidFill>
                  <a:srgbClr val="FFC000"/>
                </a:solidFill>
              </a:rPr>
              <a:t> </a:t>
            </a:r>
            <a:r>
              <a:rPr lang="cs-CZ" sz="2000" dirty="0" err="1" smtClean="0">
                <a:solidFill>
                  <a:srgbClr val="FFC000"/>
                </a:solidFill>
              </a:rPr>
              <a:t>tiro</a:t>
            </a:r>
            <a:r>
              <a:rPr lang="cs-CZ" sz="2000" dirty="0" smtClean="0">
                <a:solidFill>
                  <a:srgbClr val="FFC000"/>
                </a:solidFill>
              </a:rPr>
              <a:t>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romština</a:t>
            </a:r>
            <a:endParaRPr lang="cs-CZ" sz="2000" dirty="0" smtClean="0">
              <a:solidFill>
                <a:srgbClr val="00B0F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Buenos </a:t>
            </a:r>
            <a:r>
              <a:rPr lang="cs-CZ" sz="2000" dirty="0" err="1" smtClean="0">
                <a:solidFill>
                  <a:srgbClr val="FFC000"/>
                </a:solidFill>
              </a:rPr>
              <a:t>dias</a:t>
            </a:r>
            <a:r>
              <a:rPr lang="cs-CZ" sz="2000" dirty="0" smtClean="0">
                <a:solidFill>
                  <a:srgbClr val="FFC000"/>
                </a:solidFill>
              </a:rPr>
              <a:t>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španělština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http://cs.wikipedia.org/wiki/Evropa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zsdobrichovice.cz</a:t>
            </a:r>
            <a:r>
              <a:rPr lang="cs-CZ" dirty="0" smtClean="0">
                <a:hlinkClick r:id="rId3"/>
              </a:rPr>
              <a:t>/programy/</a:t>
            </a:r>
            <a:r>
              <a:rPr lang="cs-CZ" dirty="0" err="1" smtClean="0">
                <a:hlinkClick r:id="rId3"/>
              </a:rPr>
              <a:t>zemepis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evropa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podnebi.htm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Přispívá k tolerantnímu náhledu na různé spoluobyvatele Evropy, </a:t>
            </a:r>
            <a:r>
              <a:rPr lang="cs-CZ" smtClean="0"/>
              <a:t>k toleranci v  </a:t>
            </a:r>
            <a:r>
              <a:rPr lang="cs-CZ" dirty="0" smtClean="0"/>
              <a:t>chápání náboženské svobody.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75</TotalTime>
  <Words>274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Podnebí a obyvatelstvo Evropy</vt:lpstr>
      <vt:lpstr>Podnebí</vt:lpstr>
      <vt:lpstr>Podnebí</vt:lpstr>
      <vt:lpstr>Obyvatelstvo</vt:lpstr>
      <vt:lpstr>Náboženství </vt:lpstr>
      <vt:lpstr>pracovní  list pracuj s dostupnými materiály- slovníky, internet</vt:lpstr>
      <vt:lpstr>Pracovní list - řešení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Poloha, rozloha, hranice Evropy</dc:title>
  <dc:creator>Vydra</dc:creator>
  <cp:lastModifiedBy>NB</cp:lastModifiedBy>
  <cp:revision>17</cp:revision>
  <dcterms:created xsi:type="dcterms:W3CDTF">2012-03-12T14:08:00Z</dcterms:created>
  <dcterms:modified xsi:type="dcterms:W3CDTF">2012-07-03T18:43:42Z</dcterms:modified>
</cp:coreProperties>
</file>