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36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vlastností pevných, plynných, kapalných látek.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6.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776C9B-6BAB-42B9-8FE8-C81E82E056A0}" type="presOf" srcId="{FCA51B5C-9664-4F83-804A-4F17952C1B77}" destId="{357F34FD-9159-4421-ADFD-8E14EBA959DF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6AB6E8D3-422A-4312-B4F5-88668ED7B5BF}" type="presOf" srcId="{3895EC79-AA20-455E-9F69-DE3BD08E691E}" destId="{867F9FBB-DA2B-45E8-A45C-7C53C4121152}" srcOrd="1" destOrd="0" presId="urn:microsoft.com/office/officeart/2005/8/layout/list1"/>
    <dgm:cxn modelId="{2C468635-FF9C-4002-ABFB-F50271D3FE16}" type="presOf" srcId="{C23FB3AD-ADCB-439B-91E3-CCAC5D95039A}" destId="{D8A736F1-6882-4EE8-B8CF-94E99995BBC4}" srcOrd="0" destOrd="0" presId="urn:microsoft.com/office/officeart/2005/8/layout/list1"/>
    <dgm:cxn modelId="{09AFBD1B-85A3-4CE8-B24E-7FF28081B67C}" type="presOf" srcId="{51801BC8-D6DC-4669-A849-3FE3157A21FE}" destId="{F2F6B223-CEF1-4552-AA17-F64BAF562805}" srcOrd="0" destOrd="0" presId="urn:microsoft.com/office/officeart/2005/8/layout/list1"/>
    <dgm:cxn modelId="{1CCE283B-4191-4E9B-9264-B41A969ABB73}" type="presOf" srcId="{21CD1CFD-9C1D-4CCD-9C1F-96D7FEC97AFE}" destId="{B303A152-D5F1-4A18-813F-E2E35B67E925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D19A032-9B8D-41C9-92A9-231821AA28D9}" type="presOf" srcId="{3895EC79-AA20-455E-9F69-DE3BD08E691E}" destId="{EB0ECFC4-C995-40AD-A8E9-595ABAA26A22}" srcOrd="0" destOrd="0" presId="urn:microsoft.com/office/officeart/2005/8/layout/list1"/>
    <dgm:cxn modelId="{CB43C669-9E4E-463B-BA33-4244F001C753}" type="presOf" srcId="{30796B16-12F9-40D6-9015-EB89BB5F506A}" destId="{CBC03896-5359-44E0-8915-FCD9B030F579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9AE568C-3E46-4BD9-8C0B-9B1D0DD2BC76}" type="presOf" srcId="{5D5106FA-2091-4491-8130-81C8257822BF}" destId="{7434E60B-9D92-4C96-BC05-49E506135518}" srcOrd="0" destOrd="0" presId="urn:microsoft.com/office/officeart/2005/8/layout/list1"/>
    <dgm:cxn modelId="{168FE6E4-C346-4D7E-B05B-3261A80189C9}" type="presOf" srcId="{C23FB3AD-ADCB-439B-91E3-CCAC5D95039A}" destId="{0DE7C07F-6E89-49E7-849E-19E901F4E55C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D2954ECE-CAF9-4B7F-9886-ABC48940F495}" type="presOf" srcId="{21CD1CFD-9C1D-4CCD-9C1F-96D7FEC97AFE}" destId="{E849BD94-F756-4A2B-878A-8B8D1301ACCA}" srcOrd="0" destOrd="0" presId="urn:microsoft.com/office/officeart/2005/8/layout/list1"/>
    <dgm:cxn modelId="{BFD6FFA7-4B73-474B-8EC8-4DB80E4C0A49}" type="presParOf" srcId="{357F34FD-9159-4421-ADFD-8E14EBA959DF}" destId="{786576EC-D75C-4DB0-B314-C85D4862E4CA}" srcOrd="0" destOrd="0" presId="urn:microsoft.com/office/officeart/2005/8/layout/list1"/>
    <dgm:cxn modelId="{4CA42182-3516-4F45-A079-0FC4AE5AF600}" type="presParOf" srcId="{786576EC-D75C-4DB0-B314-C85D4862E4CA}" destId="{EB0ECFC4-C995-40AD-A8E9-595ABAA26A22}" srcOrd="0" destOrd="0" presId="urn:microsoft.com/office/officeart/2005/8/layout/list1"/>
    <dgm:cxn modelId="{EA29AF69-FA87-47FE-8B84-E336220D7F4B}" type="presParOf" srcId="{786576EC-D75C-4DB0-B314-C85D4862E4CA}" destId="{867F9FBB-DA2B-45E8-A45C-7C53C4121152}" srcOrd="1" destOrd="0" presId="urn:microsoft.com/office/officeart/2005/8/layout/list1"/>
    <dgm:cxn modelId="{B4946E78-83D6-44CC-9F9E-C326BD296B64}" type="presParOf" srcId="{357F34FD-9159-4421-ADFD-8E14EBA959DF}" destId="{53BD7F68-B256-41A2-AF8D-7FF61038E16B}" srcOrd="1" destOrd="0" presId="urn:microsoft.com/office/officeart/2005/8/layout/list1"/>
    <dgm:cxn modelId="{BF9485AF-78B1-4B0A-814D-D798E2EC76EA}" type="presParOf" srcId="{357F34FD-9159-4421-ADFD-8E14EBA959DF}" destId="{CBC03896-5359-44E0-8915-FCD9B030F579}" srcOrd="2" destOrd="0" presId="urn:microsoft.com/office/officeart/2005/8/layout/list1"/>
    <dgm:cxn modelId="{75348969-D5EE-4C96-BFF0-22EDB16F7B2A}" type="presParOf" srcId="{357F34FD-9159-4421-ADFD-8E14EBA959DF}" destId="{D23B6F7A-3280-4B61-8C5A-157F38DB805D}" srcOrd="3" destOrd="0" presId="urn:microsoft.com/office/officeart/2005/8/layout/list1"/>
    <dgm:cxn modelId="{33165390-F615-4C2A-BE5D-C5D6FE4045FF}" type="presParOf" srcId="{357F34FD-9159-4421-ADFD-8E14EBA959DF}" destId="{24B7CFB4-FF55-4562-A794-0EB5393671C4}" srcOrd="4" destOrd="0" presId="urn:microsoft.com/office/officeart/2005/8/layout/list1"/>
    <dgm:cxn modelId="{4CBF1D83-AFEC-43CA-91BA-B796A9FAE6D9}" type="presParOf" srcId="{24B7CFB4-FF55-4562-A794-0EB5393671C4}" destId="{D8A736F1-6882-4EE8-B8CF-94E99995BBC4}" srcOrd="0" destOrd="0" presId="urn:microsoft.com/office/officeart/2005/8/layout/list1"/>
    <dgm:cxn modelId="{2CD0183B-3E10-4347-8901-79CFA5830B24}" type="presParOf" srcId="{24B7CFB4-FF55-4562-A794-0EB5393671C4}" destId="{0DE7C07F-6E89-49E7-849E-19E901F4E55C}" srcOrd="1" destOrd="0" presId="urn:microsoft.com/office/officeart/2005/8/layout/list1"/>
    <dgm:cxn modelId="{6A5CF16D-30C7-4C86-B669-52A9DBEC4C28}" type="presParOf" srcId="{357F34FD-9159-4421-ADFD-8E14EBA959DF}" destId="{BA0DF4E2-C357-494D-8797-8B5E841504F2}" srcOrd="5" destOrd="0" presId="urn:microsoft.com/office/officeart/2005/8/layout/list1"/>
    <dgm:cxn modelId="{FF47BD9E-121E-48AA-868E-C15041609B2C}" type="presParOf" srcId="{357F34FD-9159-4421-ADFD-8E14EBA959DF}" destId="{7434E60B-9D92-4C96-BC05-49E506135518}" srcOrd="6" destOrd="0" presId="urn:microsoft.com/office/officeart/2005/8/layout/list1"/>
    <dgm:cxn modelId="{E0203F22-A830-46EF-A194-FFAC587FAB56}" type="presParOf" srcId="{357F34FD-9159-4421-ADFD-8E14EBA959DF}" destId="{9B5427D5-06B1-41D5-84C6-F7C7B8DCA45D}" srcOrd="7" destOrd="0" presId="urn:microsoft.com/office/officeart/2005/8/layout/list1"/>
    <dgm:cxn modelId="{FB2D7283-56EF-4878-A8A7-5E5FEC771F47}" type="presParOf" srcId="{357F34FD-9159-4421-ADFD-8E14EBA959DF}" destId="{350B5CD4-14C5-4C8F-AD3E-3204822691E7}" srcOrd="8" destOrd="0" presId="urn:microsoft.com/office/officeart/2005/8/layout/list1"/>
    <dgm:cxn modelId="{FAB4FB50-6DF8-4524-954A-7BB970A4BC62}" type="presParOf" srcId="{350B5CD4-14C5-4C8F-AD3E-3204822691E7}" destId="{E849BD94-F756-4A2B-878A-8B8D1301ACCA}" srcOrd="0" destOrd="0" presId="urn:microsoft.com/office/officeart/2005/8/layout/list1"/>
    <dgm:cxn modelId="{37837D59-2ED0-4226-A8C9-84BEA5403051}" type="presParOf" srcId="{350B5CD4-14C5-4C8F-AD3E-3204822691E7}" destId="{B303A152-D5F1-4A18-813F-E2E35B67E925}" srcOrd="1" destOrd="0" presId="urn:microsoft.com/office/officeart/2005/8/layout/list1"/>
    <dgm:cxn modelId="{60012C54-8EDC-45A0-AADB-7C62645783DD}" type="presParOf" srcId="{357F34FD-9159-4421-ADFD-8E14EBA959DF}" destId="{5FDAF200-F332-4E4A-80AF-DCEE715F35A5}" srcOrd="9" destOrd="0" presId="urn:microsoft.com/office/officeart/2005/8/layout/list1"/>
    <dgm:cxn modelId="{F5B8EDA7-B26A-42EF-A05C-2A0EF2C073AF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E9A9B6B-159C-4FFB-8896-06616D49FFF6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2A19B7D-6646-4396-99CA-B52FCD968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847415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VY_52_INOVACE_09_FYZIKA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fyziky-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Mechanické vlastnosti látek pevných, kapalných a plynných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vlastností látek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Mechanické vlastnosti látek pevných, kapalných a plynných</a:t>
            </a:r>
            <a:endParaRPr lang="cs-CZ" b="1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39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4365104"/>
            <a:ext cx="1828800" cy="1828800"/>
          </a:xfrm>
          <a:prstGeom prst="rect">
            <a:avLst/>
          </a:prstGeom>
        </p:spPr>
      </p:pic>
      <p:pic>
        <p:nvPicPr>
          <p:cNvPr id="5" name="Obrázek 4" descr="MB9004412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149080"/>
            <a:ext cx="1828800" cy="1828800"/>
          </a:xfrm>
          <a:prstGeom prst="rect">
            <a:avLst/>
          </a:prstGeom>
        </p:spPr>
      </p:pic>
      <p:pic>
        <p:nvPicPr>
          <p:cNvPr id="6" name="Obrázek 5" descr="MB90043718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436510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315546.JPG"/>
          <p:cNvPicPr>
            <a:picLocks noChangeAspect="1"/>
          </p:cNvPicPr>
          <p:nvPr/>
        </p:nvPicPr>
        <p:blipFill>
          <a:blip r:embed="rId2" cstate="print"/>
          <a:srcRect l="-3937" t="15750" r="1564" b="13376"/>
          <a:stretch>
            <a:fillRect/>
          </a:stretch>
        </p:blipFill>
        <p:spPr>
          <a:xfrm>
            <a:off x="5796136" y="4293096"/>
            <a:ext cx="2952328" cy="204391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 vlastnosti pevných látek.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nemají svůj tvar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nemění objem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jsou tekuté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jsou nestlačitelné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molekuly a atomy jsou pevně vázány do určitých poloh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059832" y="2204864"/>
            <a:ext cx="504056" cy="432048"/>
          </a:xfrm>
          <a:prstGeom prst="smileyFace">
            <a:avLst/>
          </a:prstGeom>
          <a:solidFill>
            <a:srgbClr val="E43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563888" y="3429000"/>
            <a:ext cx="504056" cy="432048"/>
          </a:xfrm>
          <a:prstGeom prst="smileyFace">
            <a:avLst/>
          </a:prstGeom>
          <a:solidFill>
            <a:srgbClr val="E43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907704" y="4581128"/>
            <a:ext cx="504056" cy="432048"/>
          </a:xfrm>
          <a:prstGeom prst="smileyFace">
            <a:avLst>
              <a:gd name="adj" fmla="val 4653"/>
            </a:avLst>
          </a:prstGeom>
          <a:solidFill>
            <a:srgbClr val="E43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289157.JPG"/>
          <p:cNvPicPr>
            <a:picLocks noChangeAspect="1"/>
          </p:cNvPicPr>
          <p:nvPr/>
        </p:nvPicPr>
        <p:blipFill>
          <a:blip r:embed="rId2" cstate="print"/>
          <a:srcRect t="19687" r="1564" b="17314"/>
          <a:stretch>
            <a:fillRect/>
          </a:stretch>
        </p:blipFill>
        <p:spPr>
          <a:xfrm rot="16804329">
            <a:off x="5983691" y="2605565"/>
            <a:ext cx="3470190" cy="18335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k vlastnostem příklady látek: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tvárnost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křehkost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tvrdost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pružnost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pevnost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55776" y="1628800"/>
            <a:ext cx="4248472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modelína,keramická hlína,…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55776" y="2420888"/>
            <a:ext cx="424847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sklo, porcelán,…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483768" y="3284984"/>
            <a:ext cx="4248472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diamant, křemen,…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483768" y="4221088"/>
            <a:ext cx="4248472" cy="648072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prut, guma,…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483768" y="5301208"/>
            <a:ext cx="4248472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ocel, železo,…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k pevné látce její vlastnosti: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železo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sklenička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keramická hlína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vrbový prut</a:t>
            </a:r>
          </a:p>
          <a:p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1907704" y="1340768"/>
            <a:ext cx="2376264" cy="864096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pevné, tvrdé</a:t>
            </a:r>
          </a:p>
        </p:txBody>
      </p:sp>
      <p:sp>
        <p:nvSpPr>
          <p:cNvPr id="5" name="Plechovka 4"/>
          <p:cNvSpPr/>
          <p:nvPr/>
        </p:nvSpPr>
        <p:spPr>
          <a:xfrm>
            <a:off x="2339752" y="2420888"/>
            <a:ext cx="2520280" cy="864096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křehká, průhledná, tvrdá</a:t>
            </a:r>
          </a:p>
        </p:txBody>
      </p:sp>
      <p:sp>
        <p:nvSpPr>
          <p:cNvPr id="6" name="Plechovka 5"/>
          <p:cNvSpPr/>
          <p:nvPr/>
        </p:nvSpPr>
        <p:spPr>
          <a:xfrm>
            <a:off x="3347864" y="3356992"/>
            <a:ext cx="1800200" cy="864096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tvárná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2555776" y="4293096"/>
            <a:ext cx="1800200" cy="864096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pružný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" name="Obrázek 7" descr="MB900422193.JPG"/>
          <p:cNvPicPr>
            <a:picLocks noChangeAspect="1"/>
          </p:cNvPicPr>
          <p:nvPr/>
        </p:nvPicPr>
        <p:blipFill>
          <a:blip r:embed="rId2" cstate="print"/>
          <a:srcRect t="19687" r="1564" b="17314"/>
          <a:stretch>
            <a:fillRect/>
          </a:stretch>
        </p:blipFill>
        <p:spPr>
          <a:xfrm>
            <a:off x="5940152" y="1484784"/>
            <a:ext cx="2362763" cy="1512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ázek 8" descr="MB900341546.JPG"/>
          <p:cNvPicPr>
            <a:picLocks noChangeAspect="1"/>
          </p:cNvPicPr>
          <p:nvPr/>
        </p:nvPicPr>
        <p:blipFill>
          <a:blip r:embed="rId3" cstate="print"/>
          <a:srcRect l="15750" r="13376"/>
          <a:stretch>
            <a:fillRect/>
          </a:stretch>
        </p:blipFill>
        <p:spPr>
          <a:xfrm>
            <a:off x="6300192" y="3501008"/>
            <a:ext cx="1728192" cy="2438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Zakroužkuj správnou odpověď: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Vyber látku: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tvrdší                  pilník – železo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tvárnou               hlína – porcelán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ohebnou              prut –  trám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křehkou               korek – sklo</a:t>
            </a:r>
          </a:p>
          <a:p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2843808" y="1988840"/>
            <a:ext cx="1152128" cy="576064"/>
          </a:xfrm>
          <a:prstGeom prst="donut">
            <a:avLst>
              <a:gd name="adj" fmla="val 9500"/>
            </a:avLst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2843808" y="2492896"/>
            <a:ext cx="1152128" cy="504056"/>
          </a:xfrm>
          <a:prstGeom prst="donut">
            <a:avLst>
              <a:gd name="adj" fmla="val 12459"/>
            </a:avLst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2915816" y="3068960"/>
            <a:ext cx="936104" cy="504056"/>
          </a:xfrm>
          <a:prstGeom prst="donut">
            <a:avLst>
              <a:gd name="adj" fmla="val 12201"/>
            </a:avLst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4211960" y="3573016"/>
            <a:ext cx="936104" cy="432048"/>
          </a:xfrm>
          <a:prstGeom prst="donut">
            <a:avLst>
              <a:gd name="adj" fmla="val 16673"/>
            </a:avLst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9" name="Obrázek 8" descr="MB9003403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1844824"/>
            <a:ext cx="2880320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438807.JPG"/>
          <p:cNvPicPr>
            <a:picLocks noChangeAspect="1"/>
          </p:cNvPicPr>
          <p:nvPr/>
        </p:nvPicPr>
        <p:blipFill>
          <a:blip r:embed="rId2" cstate="print"/>
          <a:srcRect l="23625" t="19687" r="25188" b="25189"/>
          <a:stretch>
            <a:fillRect/>
          </a:stretch>
        </p:blipFill>
        <p:spPr>
          <a:xfrm>
            <a:off x="6876256" y="4221088"/>
            <a:ext cx="2005937" cy="21602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Odpověz na otázky.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Která tvárná látka se vypálením stane křehkou?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Která pevná látka se zahříváním stane tvárnou?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Která křehká látka se zahříváním stane tvárnou?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691680" y="2132856"/>
            <a:ext cx="4248472" cy="72008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eramická hlína,…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1835696" y="3429000"/>
            <a:ext cx="4248472" cy="720080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osk, železo,…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1907704" y="5013176"/>
            <a:ext cx="4248472" cy="720080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klo,..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 správnou odpověď: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Kapaliny jsou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stlačitelné – nestlačitelné.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Hladina kapalin 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 vodorovná – podle tvaru nádoby.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Kapaliny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jsou  - nejsou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tekuté.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Kapaliny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nejsou – jsou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snadno dělitelné.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3131840" y="1844824"/>
            <a:ext cx="1656184" cy="7200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347864" y="2852936"/>
            <a:ext cx="3240360" cy="14401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419872" y="3501008"/>
            <a:ext cx="1008112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339752" y="4077072"/>
            <a:ext cx="864096" cy="7200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Obrázek 15" descr="MB9004417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443711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 descr="MB9004417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548680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Dokresli hladiny vody v nádobách.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" name="Zástupný symbol pro obsah 27" descr="MB900399949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15750" t="3937" r="17314"/>
          <a:stretch>
            <a:fillRect/>
          </a:stretch>
        </p:blipFill>
        <p:spPr>
          <a:xfrm>
            <a:off x="827584" y="4509120"/>
            <a:ext cx="1872208" cy="175679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4" name="Obdélník 3"/>
          <p:cNvSpPr/>
          <p:nvPr/>
        </p:nvSpPr>
        <p:spPr>
          <a:xfrm>
            <a:off x="899592" y="2852936"/>
            <a:ext cx="1008112" cy="15121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625245">
            <a:off x="2700754" y="2783502"/>
            <a:ext cx="1008112" cy="15121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20757618">
            <a:off x="4524340" y="2808616"/>
            <a:ext cx="1008112" cy="15121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3046861">
            <a:off x="7060648" y="2821408"/>
            <a:ext cx="1008112" cy="151216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39552" y="4437112"/>
            <a:ext cx="7992888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1"/>
            <a:endCxn id="4" idx="3"/>
          </p:cNvCxnSpPr>
          <p:nvPr/>
        </p:nvCxnSpPr>
        <p:spPr>
          <a:xfrm>
            <a:off x="899592" y="3609020"/>
            <a:ext cx="1008112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627784" y="3501008"/>
            <a:ext cx="1152128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499992" y="3501008"/>
            <a:ext cx="1008112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6732240" y="3573016"/>
            <a:ext cx="1656184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437269.JPG"/>
          <p:cNvPicPr>
            <a:picLocks noChangeAspect="1"/>
          </p:cNvPicPr>
          <p:nvPr/>
        </p:nvPicPr>
        <p:blipFill>
          <a:blip r:embed="rId2" cstate="print"/>
          <a:srcRect l="15750" r="13376" b="17314"/>
          <a:stretch>
            <a:fillRect/>
          </a:stretch>
        </p:blipFill>
        <p:spPr>
          <a:xfrm>
            <a:off x="7452320" y="260648"/>
            <a:ext cx="1296144" cy="1512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Částice v plynných látkách se _____________.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Plynné látky jsou stlačitelné a _______________.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Plynné látky nemají svůj </a:t>
            </a:r>
            <a:r>
              <a:rPr lang="cs-CZ" dirty="0" smtClean="0"/>
              <a:t>_________________.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6056" y="1628800"/>
            <a:ext cx="381642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eustále a neuspořádaně pohybují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20072" y="2924944"/>
            <a:ext cx="3240360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rozpínavé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27984" y="4293096"/>
            <a:ext cx="3672408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tvar 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ani objem.</a:t>
            </a:r>
          </a:p>
        </p:txBody>
      </p:sp>
      <p:pic>
        <p:nvPicPr>
          <p:cNvPr id="8" name="Obrázek 7" descr="MB9004372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5013176"/>
            <a:ext cx="1468760" cy="1468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ke každé látce vlastnosti: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čaj         -          kapalný, nehořlavý</a:t>
            </a:r>
          </a:p>
          <a:p>
            <a:r>
              <a:rPr lang="cs-CZ" dirty="0" smtClean="0"/>
              <a:t>hliník    -          šedý, pevný, tvárný</a:t>
            </a:r>
          </a:p>
          <a:p>
            <a:r>
              <a:rPr lang="cs-CZ" dirty="0" smtClean="0"/>
              <a:t>sklo       -       </a:t>
            </a:r>
          </a:p>
          <a:p>
            <a:r>
              <a:rPr lang="cs-CZ" dirty="0" smtClean="0"/>
              <a:t>benzín  -</a:t>
            </a:r>
          </a:p>
          <a:p>
            <a:r>
              <a:rPr lang="cs-CZ" dirty="0" smtClean="0"/>
              <a:t>vzduch -</a:t>
            </a:r>
          </a:p>
          <a:p>
            <a:r>
              <a:rPr lang="cs-CZ" dirty="0" smtClean="0"/>
              <a:t>diamant-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2564904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růhledné, pevné, křehké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3808" y="3068960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kapalný, hořlavý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43808" y="3573016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bezbarvý, plynný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43808" y="4077072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tvrdý,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pevný 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 descr="MB9004227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573016"/>
            <a:ext cx="1828800" cy="1828800"/>
          </a:xfrm>
          <a:prstGeom prst="rect">
            <a:avLst/>
          </a:prstGeom>
        </p:spPr>
      </p:pic>
      <p:pic>
        <p:nvPicPr>
          <p:cNvPr id="9" name="Obrázek 8" descr="MB9004231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260648"/>
            <a:ext cx="1368152" cy="1368152"/>
          </a:xfrm>
          <a:prstGeom prst="rect">
            <a:avLst/>
          </a:prstGeom>
        </p:spPr>
      </p:pic>
      <p:pic>
        <p:nvPicPr>
          <p:cNvPr id="10" name="Obrázek 9" descr="MB9004404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4869160"/>
            <a:ext cx="1368152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Vyhledej, které látky mohou mít při různých teplotách různé vlastnosti. Jak toho využívá například kovář?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Který přístroj využívá toho, že hladina kapalin je vodorovná? Kdo ho používá?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Která pevná látka je nejtvrdší?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Proč musí být pilník tvrdší než železo?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Jaké vlastnosti má vzduch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 atmosféře?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112</TotalTime>
  <Words>481</Words>
  <Application>Microsoft Office PowerPoint</Application>
  <PresentationFormat>Předvádění na obrazovce (4:3)</PresentationFormat>
  <Paragraphs>94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Mechanické vlastnosti látek pevných, kapalných a plynných</vt:lpstr>
      <vt:lpstr>Označ  vlastnosti pevných látek.</vt:lpstr>
      <vt:lpstr>Doplň k vlastnostem příklady látek:</vt:lpstr>
      <vt:lpstr>Doplň k pevné látce její vlastnosti:</vt:lpstr>
      <vt:lpstr>Zakroužkuj správnou odpověď:</vt:lpstr>
      <vt:lpstr>Odpověz na otázky.</vt:lpstr>
      <vt:lpstr>Vyber správnou odpověď:</vt:lpstr>
      <vt:lpstr>Dokresli hladiny vody v nádobách.</vt:lpstr>
      <vt:lpstr>Doplň věty:</vt:lpstr>
      <vt:lpstr>Doplň ke každé látce vlastnosti: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Mechanické vlastnosti látek pevných, kapalných a plynných</dc:title>
  <dc:creator>ZŠ a MŠ při dětské léčebně</dc:creator>
  <cp:lastModifiedBy>NB</cp:lastModifiedBy>
  <cp:revision>14</cp:revision>
  <dcterms:created xsi:type="dcterms:W3CDTF">2012-05-19T20:38:17Z</dcterms:created>
  <dcterms:modified xsi:type="dcterms:W3CDTF">2012-05-28T14:58:37Z</dcterms:modified>
</cp:coreProperties>
</file>