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základních pojmů z úvodu tématu optika, světlo, stín, souvislost </a:t>
          </a:r>
          <a:r>
            <a:rPr lang="cs-CZ" sz="1600" dirty="0" smtClean="0"/>
            <a:t>                s </a:t>
          </a:r>
          <a:r>
            <a:rPr lang="cs-CZ" sz="1600" dirty="0" smtClean="0"/>
            <a:t>přírodními jevy – Měsíc.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365A3406-A59D-4174-B30B-6E2B7C01C1FE}" type="presOf" srcId="{21CD1CFD-9C1D-4CCD-9C1F-96D7FEC97AFE}" destId="{E849BD94-F756-4A2B-878A-8B8D1301ACCA}" srcOrd="0" destOrd="0" presId="urn:microsoft.com/office/officeart/2005/8/layout/list1"/>
    <dgm:cxn modelId="{BCE54479-2A45-4B55-AA78-BFF5687265C1}" type="presOf" srcId="{3895EC79-AA20-455E-9F69-DE3BD08E691E}" destId="{EB0ECFC4-C995-40AD-A8E9-595ABAA26A22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F706EEB5-1130-4333-8BE2-410F202CA38F}" type="presOf" srcId="{21CD1CFD-9C1D-4CCD-9C1F-96D7FEC97AFE}" destId="{B303A152-D5F1-4A18-813F-E2E35B67E925}" srcOrd="1" destOrd="0" presId="urn:microsoft.com/office/officeart/2005/8/layout/list1"/>
    <dgm:cxn modelId="{90B29EC1-E3D6-4C2D-9134-261F5B746743}" type="presOf" srcId="{30796B16-12F9-40D6-9015-EB89BB5F506A}" destId="{CBC03896-5359-44E0-8915-FCD9B030F579}" srcOrd="0" destOrd="0" presId="urn:microsoft.com/office/officeart/2005/8/layout/list1"/>
    <dgm:cxn modelId="{0710E154-759E-4FC9-9EC4-BC4F31C4E459}" type="presOf" srcId="{5D5106FA-2091-4491-8130-81C8257822BF}" destId="{7434E60B-9D92-4C96-BC05-49E506135518}" srcOrd="0" destOrd="0" presId="urn:microsoft.com/office/officeart/2005/8/layout/list1"/>
    <dgm:cxn modelId="{08D415DD-CAC7-400A-8EC7-E7A2F537E7B5}" type="presOf" srcId="{51801BC8-D6DC-4669-A849-3FE3157A21FE}" destId="{F2F6B223-CEF1-4552-AA17-F64BAF562805}" srcOrd="0" destOrd="0" presId="urn:microsoft.com/office/officeart/2005/8/layout/list1"/>
    <dgm:cxn modelId="{EF611DA0-FD04-4A20-8940-26E476FE7D17}" type="presOf" srcId="{FCA51B5C-9664-4F83-804A-4F17952C1B77}" destId="{357F34FD-9159-4421-ADFD-8E14EBA959DF}" srcOrd="0" destOrd="0" presId="urn:microsoft.com/office/officeart/2005/8/layout/list1"/>
    <dgm:cxn modelId="{8B0E055B-825D-4B83-AB4D-584CFA7881C1}" type="presOf" srcId="{C23FB3AD-ADCB-439B-91E3-CCAC5D95039A}" destId="{D8A736F1-6882-4EE8-B8CF-94E99995BBC4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840AB42C-8EE7-4664-A399-37D8E58172C7}" type="presOf" srcId="{C23FB3AD-ADCB-439B-91E3-CCAC5D95039A}" destId="{0DE7C07F-6E89-49E7-849E-19E901F4E55C}" srcOrd="1" destOrd="0" presId="urn:microsoft.com/office/officeart/2005/8/layout/list1"/>
    <dgm:cxn modelId="{A9BD51FE-F361-410D-9408-61ADF7E88808}" type="presOf" srcId="{3895EC79-AA20-455E-9F69-DE3BD08E691E}" destId="{867F9FBB-DA2B-45E8-A45C-7C53C4121152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4261F1A9-E786-4A65-97AB-788E05E1395A}" type="presParOf" srcId="{357F34FD-9159-4421-ADFD-8E14EBA959DF}" destId="{786576EC-D75C-4DB0-B314-C85D4862E4CA}" srcOrd="0" destOrd="0" presId="urn:microsoft.com/office/officeart/2005/8/layout/list1"/>
    <dgm:cxn modelId="{F44564C2-655F-4133-A344-9EE3F8EABDC0}" type="presParOf" srcId="{786576EC-D75C-4DB0-B314-C85D4862E4CA}" destId="{EB0ECFC4-C995-40AD-A8E9-595ABAA26A22}" srcOrd="0" destOrd="0" presId="urn:microsoft.com/office/officeart/2005/8/layout/list1"/>
    <dgm:cxn modelId="{C8B2F9F6-DA79-4EAD-9AA0-F705CAC35BC7}" type="presParOf" srcId="{786576EC-D75C-4DB0-B314-C85D4862E4CA}" destId="{867F9FBB-DA2B-45E8-A45C-7C53C4121152}" srcOrd="1" destOrd="0" presId="urn:microsoft.com/office/officeart/2005/8/layout/list1"/>
    <dgm:cxn modelId="{1FAFE963-2603-454C-AD80-9D17328ED8E2}" type="presParOf" srcId="{357F34FD-9159-4421-ADFD-8E14EBA959DF}" destId="{53BD7F68-B256-41A2-AF8D-7FF61038E16B}" srcOrd="1" destOrd="0" presId="urn:microsoft.com/office/officeart/2005/8/layout/list1"/>
    <dgm:cxn modelId="{F6FBF5A8-703E-4120-9D9A-94D910605A7A}" type="presParOf" srcId="{357F34FD-9159-4421-ADFD-8E14EBA959DF}" destId="{CBC03896-5359-44E0-8915-FCD9B030F579}" srcOrd="2" destOrd="0" presId="urn:microsoft.com/office/officeart/2005/8/layout/list1"/>
    <dgm:cxn modelId="{49DA8AE3-3FF1-464A-ABC2-79C0D293597A}" type="presParOf" srcId="{357F34FD-9159-4421-ADFD-8E14EBA959DF}" destId="{D23B6F7A-3280-4B61-8C5A-157F38DB805D}" srcOrd="3" destOrd="0" presId="urn:microsoft.com/office/officeart/2005/8/layout/list1"/>
    <dgm:cxn modelId="{B664A099-3B91-4669-A2FE-E607AC8AA73A}" type="presParOf" srcId="{357F34FD-9159-4421-ADFD-8E14EBA959DF}" destId="{24B7CFB4-FF55-4562-A794-0EB5393671C4}" srcOrd="4" destOrd="0" presId="urn:microsoft.com/office/officeart/2005/8/layout/list1"/>
    <dgm:cxn modelId="{834117E4-865C-4DDA-BAAF-7B4FDD191BDE}" type="presParOf" srcId="{24B7CFB4-FF55-4562-A794-0EB5393671C4}" destId="{D8A736F1-6882-4EE8-B8CF-94E99995BBC4}" srcOrd="0" destOrd="0" presId="urn:microsoft.com/office/officeart/2005/8/layout/list1"/>
    <dgm:cxn modelId="{DAD64D5A-EE7F-4065-9C27-86696A9A26A9}" type="presParOf" srcId="{24B7CFB4-FF55-4562-A794-0EB5393671C4}" destId="{0DE7C07F-6E89-49E7-849E-19E901F4E55C}" srcOrd="1" destOrd="0" presId="urn:microsoft.com/office/officeart/2005/8/layout/list1"/>
    <dgm:cxn modelId="{0FF6585A-343F-4B32-95BE-AABD10983206}" type="presParOf" srcId="{357F34FD-9159-4421-ADFD-8E14EBA959DF}" destId="{BA0DF4E2-C357-494D-8797-8B5E841504F2}" srcOrd="5" destOrd="0" presId="urn:microsoft.com/office/officeart/2005/8/layout/list1"/>
    <dgm:cxn modelId="{6051180C-6931-4F5F-B856-A2176F15A825}" type="presParOf" srcId="{357F34FD-9159-4421-ADFD-8E14EBA959DF}" destId="{7434E60B-9D92-4C96-BC05-49E506135518}" srcOrd="6" destOrd="0" presId="urn:microsoft.com/office/officeart/2005/8/layout/list1"/>
    <dgm:cxn modelId="{4184B6F1-095F-4EDC-A83F-AE88E20E8D8E}" type="presParOf" srcId="{357F34FD-9159-4421-ADFD-8E14EBA959DF}" destId="{9B5427D5-06B1-41D5-84C6-F7C7B8DCA45D}" srcOrd="7" destOrd="0" presId="urn:microsoft.com/office/officeart/2005/8/layout/list1"/>
    <dgm:cxn modelId="{5B8FD897-AE36-416D-81E9-E35127F55EBE}" type="presParOf" srcId="{357F34FD-9159-4421-ADFD-8E14EBA959DF}" destId="{350B5CD4-14C5-4C8F-AD3E-3204822691E7}" srcOrd="8" destOrd="0" presId="urn:microsoft.com/office/officeart/2005/8/layout/list1"/>
    <dgm:cxn modelId="{EB8C984F-B0C6-4FC5-B2D0-0D2E23E27A3D}" type="presParOf" srcId="{350B5CD4-14C5-4C8F-AD3E-3204822691E7}" destId="{E849BD94-F756-4A2B-878A-8B8D1301ACCA}" srcOrd="0" destOrd="0" presId="urn:microsoft.com/office/officeart/2005/8/layout/list1"/>
    <dgm:cxn modelId="{08BFD698-AB80-4E6A-B29E-FE4E107ABEC5}" type="presParOf" srcId="{350B5CD4-14C5-4C8F-AD3E-3204822691E7}" destId="{B303A152-D5F1-4A18-813F-E2E35B67E925}" srcOrd="1" destOrd="0" presId="urn:microsoft.com/office/officeart/2005/8/layout/list1"/>
    <dgm:cxn modelId="{614AE052-7850-4A2B-8D65-CD2652BA0C1D}" type="presParOf" srcId="{357F34FD-9159-4421-ADFD-8E14EBA959DF}" destId="{5FDAF200-F332-4E4A-80AF-DCEE715F35A5}" srcOrd="9" destOrd="0" presId="urn:microsoft.com/office/officeart/2005/8/layout/list1"/>
    <dgm:cxn modelId="{92C7C662-1D9F-4C90-9B87-EE13DB1A3872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41335"/>
          <a:ext cx="8686800" cy="1351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12292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základních pojmů z úvodu tématu optika, světlo, stín, souvislost </a:t>
          </a:r>
          <a:r>
            <a:rPr lang="cs-CZ" sz="1600" kern="1200" dirty="0" smtClean="0"/>
            <a:t>                s </a:t>
          </a:r>
          <a:r>
            <a:rPr lang="cs-CZ" sz="1600" kern="1200" dirty="0" smtClean="0"/>
            <a:t>přírodními jevy – Měsíc.</a:t>
          </a:r>
          <a:endParaRPr lang="cs-CZ" sz="1600" kern="1200" dirty="0"/>
        </a:p>
      </dsp:txBody>
      <dsp:txXfrm>
        <a:off x="0" y="41335"/>
        <a:ext cx="8686800" cy="1351350"/>
      </dsp:txXfrm>
    </dsp:sp>
    <dsp:sp modelId="{867F9FBB-DA2B-45E8-A45C-7C53C4121152}">
      <dsp:nvSpPr>
        <dsp:cNvPr id="0" name=""/>
        <dsp:cNvSpPr/>
      </dsp:nvSpPr>
      <dsp:spPr>
        <a:xfrm>
          <a:off x="434340" y="145722"/>
          <a:ext cx="6080760" cy="4712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34340" y="145722"/>
        <a:ext cx="6080760" cy="471253"/>
      </dsp:txXfrm>
    </dsp:sp>
    <dsp:sp modelId="{7434E60B-9D92-4C96-BC05-49E506135518}">
      <dsp:nvSpPr>
        <dsp:cNvPr id="0" name=""/>
        <dsp:cNvSpPr/>
      </dsp:nvSpPr>
      <dsp:spPr>
        <a:xfrm>
          <a:off x="0" y="1574135"/>
          <a:ext cx="8686800" cy="1351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12292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8. ročník při fyzice. </a:t>
          </a:r>
          <a:endParaRPr lang="cs-CZ" sz="1600" kern="1200" dirty="0"/>
        </a:p>
      </dsp:txBody>
      <dsp:txXfrm>
        <a:off x="0" y="1574135"/>
        <a:ext cx="8686800" cy="1351350"/>
      </dsp:txXfrm>
    </dsp:sp>
    <dsp:sp modelId="{0DE7C07F-6E89-49E7-849E-19E901F4E55C}">
      <dsp:nvSpPr>
        <dsp:cNvPr id="0" name=""/>
        <dsp:cNvSpPr/>
      </dsp:nvSpPr>
      <dsp:spPr>
        <a:xfrm>
          <a:off x="434340" y="1603285"/>
          <a:ext cx="6080760" cy="546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34340" y="1603285"/>
        <a:ext cx="6080760" cy="546489"/>
      </dsp:txXfrm>
    </dsp:sp>
    <dsp:sp modelId="{F2F6B223-CEF1-4552-AA17-F64BAF562805}">
      <dsp:nvSpPr>
        <dsp:cNvPr id="0" name=""/>
        <dsp:cNvSpPr/>
      </dsp:nvSpPr>
      <dsp:spPr>
        <a:xfrm>
          <a:off x="0" y="3133276"/>
          <a:ext cx="8686800" cy="1351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12292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D </a:t>
          </a:r>
          <a:endParaRPr lang="cs-CZ" sz="1600" kern="1200" dirty="0"/>
        </a:p>
      </dsp:txBody>
      <dsp:txXfrm>
        <a:off x="0" y="3133276"/>
        <a:ext cx="8686800" cy="1351350"/>
      </dsp:txXfrm>
    </dsp:sp>
    <dsp:sp modelId="{B303A152-D5F1-4A18-813F-E2E35B67E925}">
      <dsp:nvSpPr>
        <dsp:cNvPr id="0" name=""/>
        <dsp:cNvSpPr/>
      </dsp:nvSpPr>
      <dsp:spPr>
        <a:xfrm>
          <a:off x="434340" y="3136085"/>
          <a:ext cx="6080760" cy="572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34340" y="3136085"/>
        <a:ext cx="6080760" cy="572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B9B6B90-2348-4591-B7A0-A88F31FD39B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CE6E7B8-E7F4-487E-A8E7-2A510A75ED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720759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05.3.2012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VY_52_INOVACE_19_FYZIKA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fyziky-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Optika 1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Optika 1</a:t>
            </a:r>
            <a:endParaRPr lang="cs-CZ" sz="6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Opakování základních pojmů optiky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4" name="Obrázek 3" descr="MB900399085.JPG"/>
          <p:cNvPicPr>
            <a:picLocks noChangeAspect="1"/>
          </p:cNvPicPr>
          <p:nvPr/>
        </p:nvPicPr>
        <p:blipFill>
          <a:blip r:embed="rId2" cstate="print"/>
          <a:srcRect l="-3937" t="23624" r="5501" b="25189"/>
          <a:stretch>
            <a:fillRect/>
          </a:stretch>
        </p:blipFill>
        <p:spPr>
          <a:xfrm>
            <a:off x="4544305" y="548680"/>
            <a:ext cx="2908015" cy="1512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MB900403048.JPG"/>
          <p:cNvPicPr>
            <a:picLocks noChangeAspect="1"/>
          </p:cNvPicPr>
          <p:nvPr/>
        </p:nvPicPr>
        <p:blipFill>
          <a:blip r:embed="rId3" cstate="print"/>
          <a:srcRect l="-3937" t="19687" r="1564" b="17314"/>
          <a:stretch>
            <a:fillRect/>
          </a:stretch>
        </p:blipFill>
        <p:spPr>
          <a:xfrm>
            <a:off x="395536" y="764704"/>
            <a:ext cx="3024336" cy="18611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MB90042763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15616" y="3284984"/>
            <a:ext cx="2764904" cy="27649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MB9004403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1268760"/>
            <a:ext cx="4082752" cy="40827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příklady k jednotlivým optickým prostředím: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průhledné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průsvitné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neprůsvitné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4644008" y="5805264"/>
            <a:ext cx="1440160" cy="864096"/>
          </a:xfrm>
          <a:prstGeom prst="flowChartMagneticDisk">
            <a:avLst/>
          </a:prstGeom>
          <a:solidFill>
            <a:srgbClr val="00206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7703840" y="4725144"/>
            <a:ext cx="1440160" cy="864096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sklo</a:t>
            </a: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228184" y="5733256"/>
            <a:ext cx="1800200" cy="864096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mléčné sklo</a:t>
            </a: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2483768" y="5589240"/>
            <a:ext cx="1728192" cy="864096"/>
          </a:xfrm>
          <a:prstGeom prst="flowChartMagneticDisk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slabý papír</a:t>
            </a: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7703840" y="3429000"/>
            <a:ext cx="1440160" cy="864096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člověk</a:t>
            </a: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539552" y="5589240"/>
            <a:ext cx="1440160" cy="864096"/>
          </a:xfrm>
          <a:prstGeom prst="flowChartMagneticDisk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překližka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94265E-6 C -1.38889E-6 1.94265E-6 -0.10677 -0.29533 -0.21354 -0.59043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2858E-6 C -2.22222E-6 -1.12858E-6 -0.11788 -0.21878 -0.23576 -0.43733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82 -0.01134 C 0.02482 -0.0111 0.02031 -0.18941 0.01579 -0.3672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64477E-6 C 2.22222E-6 3.64477E-6 -0.01041 -0.179 -0.02083 -0.35777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28585E-6 C 0.11858 -0.05851 0.23715 -0.11702 0.28351 -0.13737 " pathEditMode="relative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82239E-6 C -0.0691 0.07493 -0.1382 0.15009 -0.1658 0.18085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 zdroje světla: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MB9003092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3563888" y="1844824"/>
            <a:ext cx="1224136" cy="1828800"/>
          </a:xfrm>
        </p:spPr>
      </p:pic>
      <p:pic>
        <p:nvPicPr>
          <p:cNvPr id="5" name="Obrázek 4" descr="MB900402206.JPG"/>
          <p:cNvPicPr>
            <a:picLocks noChangeAspect="1"/>
          </p:cNvPicPr>
          <p:nvPr/>
        </p:nvPicPr>
        <p:blipFill>
          <a:blip r:embed="rId3" cstate="print"/>
          <a:srcRect t="19687" r="1564" b="21251"/>
          <a:stretch>
            <a:fillRect/>
          </a:stretch>
        </p:blipFill>
        <p:spPr>
          <a:xfrm>
            <a:off x="5796136" y="4581128"/>
            <a:ext cx="1800200" cy="1080120"/>
          </a:xfrm>
          <a:prstGeom prst="rect">
            <a:avLst/>
          </a:prstGeom>
        </p:spPr>
      </p:pic>
      <p:pic>
        <p:nvPicPr>
          <p:cNvPr id="6" name="Obrázek 5" descr="MB900407565.JPG"/>
          <p:cNvPicPr>
            <a:picLocks noChangeAspect="1"/>
          </p:cNvPicPr>
          <p:nvPr/>
        </p:nvPicPr>
        <p:blipFill>
          <a:blip r:embed="rId4" cstate="print"/>
          <a:srcRect t="15750" r="1564" b="17314"/>
          <a:stretch>
            <a:fillRect/>
          </a:stretch>
        </p:blipFill>
        <p:spPr>
          <a:xfrm>
            <a:off x="827584" y="1988840"/>
            <a:ext cx="1800200" cy="1224136"/>
          </a:xfrm>
          <a:prstGeom prst="rect">
            <a:avLst/>
          </a:prstGeom>
        </p:spPr>
      </p:pic>
      <p:pic>
        <p:nvPicPr>
          <p:cNvPr id="7" name="Obrázek 6" descr="MB90043307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1916832"/>
            <a:ext cx="1828800" cy="1828800"/>
          </a:xfrm>
          <a:prstGeom prst="rect">
            <a:avLst/>
          </a:prstGeom>
        </p:spPr>
      </p:pic>
      <p:pic>
        <p:nvPicPr>
          <p:cNvPr id="8" name="Obrázek 7" descr="MB900438467.JPG"/>
          <p:cNvPicPr>
            <a:picLocks noChangeAspect="1"/>
          </p:cNvPicPr>
          <p:nvPr/>
        </p:nvPicPr>
        <p:blipFill>
          <a:blip r:embed="rId6" cstate="print"/>
          <a:srcRect t="11812" r="1564" b="13376"/>
          <a:stretch>
            <a:fillRect/>
          </a:stretch>
        </p:blipFill>
        <p:spPr>
          <a:xfrm>
            <a:off x="611560" y="4365104"/>
            <a:ext cx="1800200" cy="1368152"/>
          </a:xfrm>
          <a:prstGeom prst="rect">
            <a:avLst/>
          </a:prstGeom>
        </p:spPr>
      </p:pic>
      <p:pic>
        <p:nvPicPr>
          <p:cNvPr id="9" name="Obrázek 8" descr="MB90044032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5856" y="4149080"/>
            <a:ext cx="1828800" cy="1828800"/>
          </a:xfrm>
          <a:prstGeom prst="rect">
            <a:avLst/>
          </a:prstGeom>
        </p:spPr>
      </p:pic>
      <p:sp>
        <p:nvSpPr>
          <p:cNvPr id="10" name="Prstenec 9"/>
          <p:cNvSpPr/>
          <p:nvPr/>
        </p:nvSpPr>
        <p:spPr>
          <a:xfrm>
            <a:off x="539552" y="1700808"/>
            <a:ext cx="2448272" cy="1872208"/>
          </a:xfrm>
          <a:prstGeom prst="donut">
            <a:avLst>
              <a:gd name="adj" fmla="val 291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251520" y="4221088"/>
            <a:ext cx="2448272" cy="1872208"/>
          </a:xfrm>
          <a:prstGeom prst="donut">
            <a:avLst>
              <a:gd name="adj" fmla="val 291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2843808" y="4077072"/>
            <a:ext cx="2448272" cy="1872208"/>
          </a:xfrm>
          <a:prstGeom prst="donut">
            <a:avLst>
              <a:gd name="adj" fmla="val 291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5580112" y="4221088"/>
            <a:ext cx="2448272" cy="1872208"/>
          </a:xfrm>
          <a:prstGeom prst="donut">
            <a:avLst>
              <a:gd name="adj" fmla="val 291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názvy měsíčních fází: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Bez na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1529" t="23763" r="36891" b="15163"/>
          <a:stretch>
            <a:fillRect/>
          </a:stretch>
        </p:blipFill>
        <p:spPr>
          <a:xfrm>
            <a:off x="899592" y="1772816"/>
            <a:ext cx="6092149" cy="4248472"/>
          </a:xfrm>
        </p:spPr>
      </p:pic>
      <p:sp>
        <p:nvSpPr>
          <p:cNvPr id="5" name="Čárový popisek 1 4"/>
          <p:cNvSpPr/>
          <p:nvPr/>
        </p:nvSpPr>
        <p:spPr>
          <a:xfrm>
            <a:off x="683568" y="2780928"/>
            <a:ext cx="914400" cy="612648"/>
          </a:xfrm>
          <a:prstGeom prst="borderCallout1">
            <a:avLst>
              <a:gd name="adj1" fmla="val 929"/>
              <a:gd name="adj2" fmla="val 622"/>
              <a:gd name="adj3" fmla="val -72397"/>
              <a:gd name="adj4" fmla="val 5569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nov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1979712" y="2708920"/>
            <a:ext cx="1296144" cy="612648"/>
          </a:xfrm>
          <a:prstGeom prst="borderCallout1">
            <a:avLst>
              <a:gd name="adj1" fmla="val 928"/>
              <a:gd name="adj2" fmla="val 33785"/>
              <a:gd name="adj3" fmla="val -59030"/>
              <a:gd name="adj4" fmla="val 952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Měsíc dorůstá</a:t>
            </a:r>
          </a:p>
        </p:txBody>
      </p:sp>
      <p:sp>
        <p:nvSpPr>
          <p:cNvPr id="7" name="Čárový popisek 1 6"/>
          <p:cNvSpPr/>
          <p:nvPr/>
        </p:nvSpPr>
        <p:spPr>
          <a:xfrm>
            <a:off x="3563888" y="2708920"/>
            <a:ext cx="1080120" cy="612648"/>
          </a:xfrm>
          <a:prstGeom prst="borderCallout1">
            <a:avLst>
              <a:gd name="adj1" fmla="val -3527"/>
              <a:gd name="adj2" fmla="val 42414"/>
              <a:gd name="adj3" fmla="val -54575"/>
              <a:gd name="adj4" fmla="val 1838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úplněk</a:t>
            </a:r>
          </a:p>
        </p:txBody>
      </p:sp>
      <p:sp>
        <p:nvSpPr>
          <p:cNvPr id="8" name="Čárový popisek 1 7"/>
          <p:cNvSpPr/>
          <p:nvPr/>
        </p:nvSpPr>
        <p:spPr>
          <a:xfrm>
            <a:off x="5076056" y="2636912"/>
            <a:ext cx="914400" cy="612648"/>
          </a:xfrm>
          <a:prstGeom prst="borderCallout1">
            <a:avLst>
              <a:gd name="adj1" fmla="val 929"/>
              <a:gd name="adj2" fmla="val 40921"/>
              <a:gd name="adj3" fmla="val -36754"/>
              <a:gd name="adj4" fmla="val -5475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Měsíc couvá</a:t>
            </a:r>
          </a:p>
        </p:txBody>
      </p:sp>
      <p:sp>
        <p:nvSpPr>
          <p:cNvPr id="9" name="Čárový popisek 1 8"/>
          <p:cNvSpPr/>
          <p:nvPr/>
        </p:nvSpPr>
        <p:spPr>
          <a:xfrm>
            <a:off x="6372200" y="2636912"/>
            <a:ext cx="914400" cy="612648"/>
          </a:xfrm>
          <a:prstGeom prst="borderCallout1">
            <a:avLst>
              <a:gd name="adj1" fmla="val -3527"/>
              <a:gd name="adj2" fmla="val 97637"/>
              <a:gd name="adj3" fmla="val -45665"/>
              <a:gd name="adj4" fmla="val 1689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nov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 flipV="1">
            <a:off x="2411760" y="2420888"/>
            <a:ext cx="64807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5436096" y="2420888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364088" y="2420888"/>
            <a:ext cx="7200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411760" y="2420888"/>
            <a:ext cx="14401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Čárový popisek 1 19"/>
          <p:cNvSpPr/>
          <p:nvPr/>
        </p:nvSpPr>
        <p:spPr>
          <a:xfrm>
            <a:off x="251520" y="5445224"/>
            <a:ext cx="914400" cy="612648"/>
          </a:xfrm>
          <a:prstGeom prst="borderCallout1">
            <a:avLst>
              <a:gd name="adj1" fmla="val 929"/>
              <a:gd name="adj2" fmla="val 622"/>
              <a:gd name="adj3" fmla="val -100382"/>
              <a:gd name="adj4" fmla="val 12601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nov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6876256" y="3645024"/>
            <a:ext cx="1080120" cy="612648"/>
          </a:xfrm>
          <a:prstGeom prst="borderCallout1">
            <a:avLst>
              <a:gd name="adj1" fmla="val 99085"/>
              <a:gd name="adj2" fmla="val 43737"/>
              <a:gd name="adj3" fmla="val 180966"/>
              <a:gd name="adj4" fmla="val -1204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úplněk</a:t>
            </a:r>
          </a:p>
        </p:txBody>
      </p:sp>
      <p:sp>
        <p:nvSpPr>
          <p:cNvPr id="22" name="Čárový popisek 1 21"/>
          <p:cNvSpPr/>
          <p:nvPr/>
        </p:nvSpPr>
        <p:spPr>
          <a:xfrm>
            <a:off x="3491880" y="5949280"/>
            <a:ext cx="1296144" cy="612648"/>
          </a:xfrm>
          <a:prstGeom prst="borderCallout1">
            <a:avLst>
              <a:gd name="adj1" fmla="val -24726"/>
              <a:gd name="adj2" fmla="val 150630"/>
              <a:gd name="adj3" fmla="val -21717"/>
              <a:gd name="adj4" fmla="val -74254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Měsíc dorůstá</a:t>
            </a:r>
          </a:p>
        </p:txBody>
      </p:sp>
      <p:sp>
        <p:nvSpPr>
          <p:cNvPr id="24" name="Čárový popisek 1 23"/>
          <p:cNvSpPr/>
          <p:nvPr/>
        </p:nvSpPr>
        <p:spPr>
          <a:xfrm>
            <a:off x="4860032" y="4293096"/>
            <a:ext cx="914400" cy="612648"/>
          </a:xfrm>
          <a:prstGeom prst="borderCallout1">
            <a:avLst>
              <a:gd name="adj1" fmla="val -15396"/>
              <a:gd name="adj2" fmla="val 48734"/>
              <a:gd name="adj3" fmla="val -18097"/>
              <a:gd name="adj4" fmla="val -214126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Měsíc couvá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do obrázku pojmy: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Plný stín, polostín</a:t>
            </a:r>
            <a:endParaRPr lang="cs-CZ" dirty="0"/>
          </a:p>
        </p:txBody>
      </p:sp>
      <p:pic>
        <p:nvPicPr>
          <p:cNvPr id="4" name="Obrázek 3" descr="Bez nazvu2.png"/>
          <p:cNvPicPr>
            <a:picLocks noChangeAspect="1"/>
          </p:cNvPicPr>
          <p:nvPr/>
        </p:nvPicPr>
        <p:blipFill>
          <a:blip r:embed="rId2" cstate="print"/>
          <a:srcRect l="29924" t="19185" r="40151" b="26189"/>
          <a:stretch>
            <a:fillRect/>
          </a:stretch>
        </p:blipFill>
        <p:spPr>
          <a:xfrm>
            <a:off x="539552" y="2132856"/>
            <a:ext cx="6840760" cy="4286371"/>
          </a:xfrm>
          <a:prstGeom prst="rect">
            <a:avLst/>
          </a:prstGeom>
        </p:spPr>
      </p:pic>
      <p:pic>
        <p:nvPicPr>
          <p:cNvPr id="5" name="Obrázek 4" descr="MB900441397.JPG"/>
          <p:cNvPicPr>
            <a:picLocks noChangeAspect="1"/>
          </p:cNvPicPr>
          <p:nvPr/>
        </p:nvPicPr>
        <p:blipFill>
          <a:blip r:embed="rId3" cstate="print"/>
          <a:srcRect l="25000" t="10000" r="20000" b="10000"/>
          <a:stretch>
            <a:fillRect/>
          </a:stretch>
        </p:blipFill>
        <p:spPr>
          <a:xfrm>
            <a:off x="1115616" y="2780928"/>
            <a:ext cx="247528" cy="360040"/>
          </a:xfrm>
          <a:prstGeom prst="rect">
            <a:avLst/>
          </a:prstGeom>
        </p:spPr>
      </p:pic>
      <p:pic>
        <p:nvPicPr>
          <p:cNvPr id="6" name="Obrázek 5" descr="MB900441397.JPG"/>
          <p:cNvPicPr>
            <a:picLocks noChangeAspect="1"/>
          </p:cNvPicPr>
          <p:nvPr/>
        </p:nvPicPr>
        <p:blipFill>
          <a:blip r:embed="rId3" cstate="print"/>
          <a:srcRect l="25000" t="10000" r="20000" b="10000"/>
          <a:stretch>
            <a:fillRect/>
          </a:stretch>
        </p:blipFill>
        <p:spPr>
          <a:xfrm>
            <a:off x="755576" y="5157192"/>
            <a:ext cx="247528" cy="360040"/>
          </a:xfrm>
          <a:prstGeom prst="rect">
            <a:avLst/>
          </a:prstGeom>
        </p:spPr>
      </p:pic>
      <p:pic>
        <p:nvPicPr>
          <p:cNvPr id="7" name="Obrázek 6" descr="MB900441397.JPG"/>
          <p:cNvPicPr>
            <a:picLocks noChangeAspect="1"/>
          </p:cNvPicPr>
          <p:nvPr/>
        </p:nvPicPr>
        <p:blipFill>
          <a:blip r:embed="rId3" cstate="print"/>
          <a:srcRect l="25000" t="10000" r="20000" b="10000"/>
          <a:stretch>
            <a:fillRect/>
          </a:stretch>
        </p:blipFill>
        <p:spPr>
          <a:xfrm>
            <a:off x="683568" y="4653136"/>
            <a:ext cx="247528" cy="360040"/>
          </a:xfrm>
          <a:prstGeom prst="rect">
            <a:avLst/>
          </a:prstGeom>
        </p:spPr>
      </p:pic>
      <p:sp>
        <p:nvSpPr>
          <p:cNvPr id="8" name="Obdélníkový popisek 7"/>
          <p:cNvSpPr/>
          <p:nvPr/>
        </p:nvSpPr>
        <p:spPr>
          <a:xfrm>
            <a:off x="539552" y="3429000"/>
            <a:ext cx="1152128" cy="648072"/>
          </a:xfrm>
          <a:prstGeom prst="wedgeRectCallout">
            <a:avLst>
              <a:gd name="adj1" fmla="val 11409"/>
              <a:gd name="adj2" fmla="val -12268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zdroj světla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411760" y="4077072"/>
            <a:ext cx="1152128" cy="648072"/>
          </a:xfrm>
          <a:prstGeom prst="wedgeRectCallout">
            <a:avLst>
              <a:gd name="adj1" fmla="val 208585"/>
              <a:gd name="adj2" fmla="val 2943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polostín</a:t>
            </a:r>
          </a:p>
        </p:txBody>
      </p:sp>
      <p:sp>
        <p:nvSpPr>
          <p:cNvPr id="10" name="Obdélníkový popisek 9"/>
          <p:cNvSpPr/>
          <p:nvPr/>
        </p:nvSpPr>
        <p:spPr>
          <a:xfrm>
            <a:off x="3563888" y="5517232"/>
            <a:ext cx="1152128" cy="648072"/>
          </a:xfrm>
          <a:prstGeom prst="wedgeRectCallout">
            <a:avLst>
              <a:gd name="adj1" fmla="val 139140"/>
              <a:gd name="adj2" fmla="val -14914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plný stín</a:t>
            </a:r>
          </a:p>
        </p:txBody>
      </p:sp>
      <p:sp>
        <p:nvSpPr>
          <p:cNvPr id="11" name="Obdélníkový popisek 10"/>
          <p:cNvSpPr/>
          <p:nvPr/>
        </p:nvSpPr>
        <p:spPr>
          <a:xfrm>
            <a:off x="3851920" y="1916832"/>
            <a:ext cx="1152128" cy="648072"/>
          </a:xfrm>
          <a:prstGeom prst="wedgeRectCallout">
            <a:avLst>
              <a:gd name="adj1" fmla="val 98216"/>
              <a:gd name="adj2" fmla="val 97774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plný stín</a:t>
            </a:r>
          </a:p>
        </p:txBody>
      </p:sp>
      <p:sp>
        <p:nvSpPr>
          <p:cNvPr id="12" name="Obdélníkový popisek 11"/>
          <p:cNvSpPr/>
          <p:nvPr/>
        </p:nvSpPr>
        <p:spPr>
          <a:xfrm>
            <a:off x="3275856" y="3356992"/>
            <a:ext cx="1152128" cy="648072"/>
          </a:xfrm>
          <a:prstGeom prst="wedgeRectCallout">
            <a:avLst>
              <a:gd name="adj1" fmla="val -92759"/>
              <a:gd name="adj2" fmla="val -256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stínítko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Kde se nachází Slunce, Měsíc a Země při zatmění: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Měsíce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Slunce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55576" y="2132856"/>
            <a:ext cx="1656184" cy="1440160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lunce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4653136"/>
            <a:ext cx="1656184" cy="1440160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995936" y="2636912"/>
            <a:ext cx="504056" cy="504056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788024" y="5229200"/>
            <a:ext cx="504056" cy="504056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004048" y="2780928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355976" y="5373216"/>
            <a:ext cx="216024" cy="21602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>
            <a:endCxn id="9" idx="0"/>
          </p:cNvCxnSpPr>
          <p:nvPr/>
        </p:nvCxnSpPr>
        <p:spPr>
          <a:xfrm>
            <a:off x="1835696" y="2132856"/>
            <a:ext cx="3276364" cy="648072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endCxn id="9" idx="4"/>
          </p:cNvCxnSpPr>
          <p:nvPr/>
        </p:nvCxnSpPr>
        <p:spPr>
          <a:xfrm flipV="1">
            <a:off x="1907704" y="2996952"/>
            <a:ext cx="3204356" cy="57606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2339752" y="5589240"/>
            <a:ext cx="2448272" cy="7200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411760" y="5229200"/>
            <a:ext cx="2376264" cy="14401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4" name="Čárový popisek 1 (se zvýrazněním) 33"/>
          <p:cNvSpPr/>
          <p:nvPr/>
        </p:nvSpPr>
        <p:spPr>
          <a:xfrm>
            <a:off x="5148064" y="1628800"/>
            <a:ext cx="1368152" cy="648072"/>
          </a:xfrm>
          <a:prstGeom prst="accentCallout1">
            <a:avLst>
              <a:gd name="adj1" fmla="val 18750"/>
              <a:gd name="adj2" fmla="val -8333"/>
              <a:gd name="adj3" fmla="val 139877"/>
              <a:gd name="adj4" fmla="val -57286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5" name="Čárový popisek 1 (se zvýrazněním) 34"/>
          <p:cNvSpPr/>
          <p:nvPr/>
        </p:nvSpPr>
        <p:spPr>
          <a:xfrm>
            <a:off x="5508104" y="4077072"/>
            <a:ext cx="1368152" cy="648072"/>
          </a:xfrm>
          <a:prstGeom prst="accentCallout1">
            <a:avLst>
              <a:gd name="adj1" fmla="val 18750"/>
              <a:gd name="adj2" fmla="val -8333"/>
              <a:gd name="adj3" fmla="val 181995"/>
              <a:gd name="adj4" fmla="val -173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6" name="Čárový popisek 1 (se zvýrazněním) 35"/>
          <p:cNvSpPr/>
          <p:nvPr/>
        </p:nvSpPr>
        <p:spPr>
          <a:xfrm>
            <a:off x="6732240" y="2564904"/>
            <a:ext cx="1368152" cy="648072"/>
          </a:xfrm>
          <a:prstGeom prst="accentCallout1">
            <a:avLst>
              <a:gd name="adj1" fmla="val 18750"/>
              <a:gd name="adj2" fmla="val -8333"/>
              <a:gd name="adj3" fmla="val 43005"/>
              <a:gd name="adj4" fmla="val -11215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37" name="Čárový popisek 1 (se zvýrazněním) 36"/>
          <p:cNvSpPr/>
          <p:nvPr/>
        </p:nvSpPr>
        <p:spPr>
          <a:xfrm>
            <a:off x="2987824" y="3933056"/>
            <a:ext cx="1368152" cy="648072"/>
          </a:xfrm>
          <a:prstGeom prst="accentCallout1">
            <a:avLst>
              <a:gd name="adj1" fmla="val 18750"/>
              <a:gd name="adj2" fmla="val -8333"/>
              <a:gd name="adj3" fmla="val 205160"/>
              <a:gd name="adj4" fmla="val 10032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Měsíc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2949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717032"/>
            <a:ext cx="2692896" cy="269289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10 km od nás byla vystřelena světlice, která má světelný i zvukový signál. Ve vzduchu nejsou žádné překážky. Jak dlouho po spatření světelného signálu uslyšíme zvukový signál?</a:t>
            </a:r>
          </a:p>
          <a:p>
            <a:r>
              <a:rPr lang="cs-CZ" dirty="0" smtClean="0"/>
              <a:t>v= 340 km/h ( rychlost zvuku)</a:t>
            </a:r>
            <a:br>
              <a:rPr lang="cs-CZ" dirty="0" smtClean="0"/>
            </a:br>
            <a:r>
              <a:rPr lang="cs-CZ" dirty="0" smtClean="0"/>
              <a:t>s=10 km = 10 000m</a:t>
            </a:r>
            <a:br>
              <a:rPr lang="cs-CZ" dirty="0" smtClean="0"/>
            </a:br>
            <a:r>
              <a:rPr lang="cs-CZ" u="sng" dirty="0" smtClean="0"/>
              <a:t>t= ? s    </a:t>
            </a:r>
          </a:p>
          <a:p>
            <a:r>
              <a:rPr lang="cs-CZ" dirty="0" smtClean="0"/>
              <a:t>t=s/v</a:t>
            </a:r>
            <a:br>
              <a:rPr lang="cs-CZ" dirty="0" smtClean="0"/>
            </a:br>
            <a:r>
              <a:rPr lang="cs-CZ" dirty="0" smtClean="0"/>
              <a:t>t= 10 000/340</a:t>
            </a:r>
            <a:br>
              <a:rPr lang="cs-CZ" dirty="0" smtClean="0"/>
            </a:br>
            <a:r>
              <a:rPr lang="cs-CZ" dirty="0" smtClean="0"/>
              <a:t>t=29,4s</a:t>
            </a:r>
          </a:p>
          <a:p>
            <a:r>
              <a:rPr lang="cs-CZ" dirty="0" smtClean="0"/>
              <a:t>  Zvukový signál uslyšíme asi za 30s.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31767.JPG"/>
          <p:cNvPicPr>
            <a:picLocks noChangeAspect="1"/>
          </p:cNvPicPr>
          <p:nvPr/>
        </p:nvPicPr>
        <p:blipFill>
          <a:blip r:embed="rId2" cstate="print"/>
          <a:srcRect l="3937" t="11812" r="5501" b="17314"/>
          <a:stretch>
            <a:fillRect/>
          </a:stretch>
        </p:blipFill>
        <p:spPr>
          <a:xfrm>
            <a:off x="4211960" y="3717032"/>
            <a:ext cx="3672408" cy="287405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vodě je rychlost světla 1,33 krát menší než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vzduchu. Urči rychlost světla ve vodě, jestliže víš, že rychlost světla ve vzduchu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300 000km/s.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vzduch: v=300 000km/s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voda:    v=300 000 : 1,33 = 225 563,9km/s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v= 226 000km/s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Rychlost světla ve vodě je asi 226 000 km/s.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100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2924944"/>
            <a:ext cx="2764904" cy="276490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diamantu je rychlost světla 2,4 krát menší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než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vzduchu. Urči rychlost světla ve vzduchu, jestliže víš, že rychlost světla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diamantu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přibližně v= 125 000 km/s.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diamant: v=125 000km/s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vzduch:   v=125 000 . 2,4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v= 300 000km/s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Rychlost světla ve vzduchu je asi 300 000 km/s.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MB9004266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88640"/>
            <a:ext cx="1828800" cy="182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křížovku: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áze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měsíce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 světla větších rozměrů je zdroj 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Prostor,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kam neproniká světlo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 plošného zdroje světla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Průhledná látka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obloze můžeme pozorovat _______ Slunce nebo Měsíce.</a:t>
            </a:r>
          </a:p>
          <a:p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</p:nvPr>
        </p:nvGraphicFramePr>
        <p:xfrm>
          <a:off x="4139952" y="1556792"/>
          <a:ext cx="3778074" cy="43490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9786"/>
                <a:gridCol w="419786"/>
                <a:gridCol w="419786"/>
                <a:gridCol w="419786"/>
                <a:gridCol w="419786"/>
                <a:gridCol w="419786"/>
                <a:gridCol w="419786"/>
                <a:gridCol w="419786"/>
                <a:gridCol w="419786"/>
              </a:tblGrid>
              <a:tr h="724847">
                <a:tc rowSpan="3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847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847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48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847"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4847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5004048" y="1628800"/>
            <a:ext cx="12241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cs-CZ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</a:t>
            </a:r>
            <a:endParaRPr lang="cs-CZ" sz="3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36096" y="2348880"/>
            <a:ext cx="24482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L  O Š N  Ý</a:t>
            </a:r>
            <a:endParaRPr lang="cs-CZ" sz="3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4048" y="306896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 </a:t>
            </a:r>
            <a:r>
              <a:rPr lang="cs-CZ" sz="3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Í N</a:t>
            </a:r>
            <a:endParaRPr lang="cs-CZ" sz="3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3789040"/>
            <a:ext cx="280831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Á Ř </a:t>
            </a:r>
            <a:r>
              <a:rPr lang="cs-CZ" sz="3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I  </a:t>
            </a:r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K A</a:t>
            </a:r>
            <a:endParaRPr lang="cs-CZ" sz="3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04048" y="450912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3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L O</a:t>
            </a:r>
            <a:endParaRPr lang="cs-CZ" sz="3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04048" y="5229200"/>
            <a:ext cx="28803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 </a:t>
            </a:r>
            <a:r>
              <a:rPr lang="cs-CZ" sz="3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 M Ě  N  Í</a:t>
            </a:r>
            <a:endParaRPr lang="cs-CZ" sz="3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další informace o zatmění Slunce </a:t>
            </a:r>
            <a:r>
              <a:rPr lang="cs-CZ" dirty="0" smtClean="0"/>
              <a:t>                  a </a:t>
            </a:r>
            <a:r>
              <a:rPr lang="cs-CZ" dirty="0" smtClean="0"/>
              <a:t>Měsíce, například jak souvisí s chováním živočichů a rostlin.</a:t>
            </a:r>
          </a:p>
          <a:p>
            <a:r>
              <a:rPr lang="cs-CZ" dirty="0" smtClean="0"/>
              <a:t>Proč dříve babky kořenářky sbíraly některé byliny jen za úplňku? Najdi na internetu.</a:t>
            </a:r>
          </a:p>
          <a:p>
            <a:r>
              <a:rPr lang="cs-CZ" dirty="0" smtClean="0"/>
              <a:t>Co všechno kolem nás může být zdrojem světla?</a:t>
            </a:r>
          </a:p>
          <a:p>
            <a:r>
              <a:rPr lang="cs-CZ" dirty="0" smtClean="0"/>
              <a:t>Jak se dá využít znalost stínu při určování velikosti těžko dostupných míst? Jak to souvisí s matematikou a poměrem?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185</TotalTime>
  <Words>560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Optika 1</vt:lpstr>
      <vt:lpstr>Přiřaď příklady k jednotlivým optickým prostředím:</vt:lpstr>
      <vt:lpstr>označ zdroje světla:</vt:lpstr>
      <vt:lpstr>Doplň názvy měsíčních fází:</vt:lpstr>
      <vt:lpstr>Doplň do obrázku pojmy:</vt:lpstr>
      <vt:lpstr>Kde se nachází Slunce, Měsíc a Země při zatmění:</vt:lpstr>
      <vt:lpstr>Vyřeš úlohu:</vt:lpstr>
      <vt:lpstr>Vyřeš úlohu:</vt:lpstr>
      <vt:lpstr>Vyřeš úlohu:</vt:lpstr>
      <vt:lpstr>Vyřeš křížovku:</vt:lpstr>
      <vt:lpstr>Domácí úkol: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Optika 1</dc:title>
  <dc:creator>ZŠ a MŠ při dětské léčebně</dc:creator>
  <cp:lastModifiedBy>Dum</cp:lastModifiedBy>
  <cp:revision>21</cp:revision>
  <dcterms:created xsi:type="dcterms:W3CDTF">2012-05-19T19:03:15Z</dcterms:created>
  <dcterms:modified xsi:type="dcterms:W3CDTF">2012-07-04T11:53:44Z</dcterms:modified>
</cp:coreProperties>
</file>