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8" r:id="rId12"/>
    <p:sldId id="267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A51B5C-9664-4F83-804A-4F17952C1B77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895EC79-AA20-455E-9F69-DE3BD08E691E}">
      <dgm:prSet phldrT="[Text]" custT="1"/>
      <dgm:spPr/>
      <dgm:t>
        <a:bodyPr/>
        <a:lstStyle/>
        <a:p>
          <a:r>
            <a:rPr lang="cs-CZ" sz="1600" dirty="0" smtClean="0"/>
            <a:t>Cíl hodiny:</a:t>
          </a:r>
          <a:endParaRPr lang="cs-CZ" sz="1600" dirty="0"/>
        </a:p>
      </dgm:t>
    </dgm:pt>
    <dgm:pt modelId="{D378B7CE-B96D-490F-8C86-92BB714F8CB7}" type="parTrans" cxnId="{3242CD68-7471-41E5-A162-71D4D0369342}">
      <dgm:prSet/>
      <dgm:spPr/>
      <dgm:t>
        <a:bodyPr/>
        <a:lstStyle/>
        <a:p>
          <a:endParaRPr lang="cs-CZ"/>
        </a:p>
      </dgm:t>
    </dgm:pt>
    <dgm:pt modelId="{ED51E2BB-9F4D-476C-AA88-0976216396F1}" type="sibTrans" cxnId="{3242CD68-7471-41E5-A162-71D4D0369342}">
      <dgm:prSet/>
      <dgm:spPr/>
      <dgm:t>
        <a:bodyPr/>
        <a:lstStyle/>
        <a:p>
          <a:endParaRPr lang="cs-CZ"/>
        </a:p>
      </dgm:t>
    </dgm:pt>
    <dgm:pt modelId="{C23FB3AD-ADCB-439B-91E3-CCAC5D95039A}">
      <dgm:prSet phldrT="[Text]" custT="1"/>
      <dgm:spPr/>
      <dgm:t>
        <a:bodyPr/>
        <a:lstStyle/>
        <a:p>
          <a:r>
            <a:rPr lang="cs-CZ" sz="1600" dirty="0" smtClean="0"/>
            <a:t>Práce s prezentací:</a:t>
          </a:r>
          <a:endParaRPr lang="cs-CZ" sz="1600" dirty="0"/>
        </a:p>
      </dgm:t>
    </dgm:pt>
    <dgm:pt modelId="{E8F4590D-EE57-4DBA-981A-7B5DC7E6FE30}" type="parTrans" cxnId="{07769A82-639E-4E6F-A09D-55D9DB6FA404}">
      <dgm:prSet/>
      <dgm:spPr/>
      <dgm:t>
        <a:bodyPr/>
        <a:lstStyle/>
        <a:p>
          <a:endParaRPr lang="cs-CZ"/>
        </a:p>
      </dgm:t>
    </dgm:pt>
    <dgm:pt modelId="{B7FA4744-82CA-4441-9DD4-9F545817CC38}" type="sibTrans" cxnId="{07769A82-639E-4E6F-A09D-55D9DB6FA404}">
      <dgm:prSet/>
      <dgm:spPr/>
      <dgm:t>
        <a:bodyPr/>
        <a:lstStyle/>
        <a:p>
          <a:endParaRPr lang="cs-CZ"/>
        </a:p>
      </dgm:t>
    </dgm:pt>
    <dgm:pt modelId="{21CD1CFD-9C1D-4CCD-9C1F-96D7FEC97AFE}">
      <dgm:prSet phldrT="[Text]" custT="1"/>
      <dgm:spPr/>
      <dgm:t>
        <a:bodyPr/>
        <a:lstStyle/>
        <a:p>
          <a:r>
            <a:rPr lang="cs-CZ" sz="1600" dirty="0" smtClean="0"/>
            <a:t>Průřezová témata:</a:t>
          </a:r>
          <a:endParaRPr lang="cs-CZ" sz="1600" dirty="0"/>
        </a:p>
      </dgm:t>
    </dgm:pt>
    <dgm:pt modelId="{6B88D69A-901D-49EC-9C82-3E8771265969}" type="parTrans" cxnId="{2ED553C3-9970-4CB3-82E7-DC2243E00141}">
      <dgm:prSet/>
      <dgm:spPr/>
      <dgm:t>
        <a:bodyPr/>
        <a:lstStyle/>
        <a:p>
          <a:endParaRPr lang="cs-CZ"/>
        </a:p>
      </dgm:t>
    </dgm:pt>
    <dgm:pt modelId="{C1B6801D-3A6B-48D4-96B8-B97B489035DF}" type="sibTrans" cxnId="{2ED553C3-9970-4CB3-82E7-DC2243E00141}">
      <dgm:prSet/>
      <dgm:spPr/>
      <dgm:t>
        <a:bodyPr/>
        <a:lstStyle/>
        <a:p>
          <a:endParaRPr lang="cs-CZ"/>
        </a:p>
      </dgm:t>
    </dgm:pt>
    <dgm:pt modelId="{30796B16-12F9-40D6-9015-EB89BB5F506A}">
      <dgm:prSet custT="1"/>
      <dgm:spPr/>
      <dgm:t>
        <a:bodyPr/>
        <a:lstStyle/>
        <a:p>
          <a:r>
            <a:rPr lang="cs-CZ" sz="1600" dirty="0" smtClean="0"/>
            <a:t>Opakování pojmu vztlaková síla, Archimédův zákon, využití vztlakové síly.</a:t>
          </a:r>
          <a:endParaRPr lang="cs-CZ" sz="1600" dirty="0"/>
        </a:p>
      </dgm:t>
    </dgm:pt>
    <dgm:pt modelId="{ED755F1C-86B7-4DB5-BA5A-B1D076DC4559}" type="parTrans" cxnId="{773B4E95-D83D-45E1-8111-38311894B2D9}">
      <dgm:prSet/>
      <dgm:spPr/>
      <dgm:t>
        <a:bodyPr/>
        <a:lstStyle/>
        <a:p>
          <a:endParaRPr lang="cs-CZ"/>
        </a:p>
      </dgm:t>
    </dgm:pt>
    <dgm:pt modelId="{23F69EB6-D0B5-42A1-BFD3-0AF4F2B355FD}" type="sibTrans" cxnId="{773B4E95-D83D-45E1-8111-38311894B2D9}">
      <dgm:prSet/>
      <dgm:spPr/>
      <dgm:t>
        <a:bodyPr/>
        <a:lstStyle/>
        <a:p>
          <a:endParaRPr lang="cs-CZ"/>
        </a:p>
      </dgm:t>
    </dgm:pt>
    <dgm:pt modelId="{5D5106FA-2091-4491-8130-81C8257822BF}">
      <dgm:prSet custT="1"/>
      <dgm:spPr/>
      <dgm:t>
        <a:bodyPr/>
        <a:lstStyle/>
        <a:p>
          <a:r>
            <a:rPr lang="cs-CZ" sz="1600" dirty="0" smtClean="0"/>
            <a:t>Možnost společného opakování učiva, použít jako test, opakování je možné využít pro 7. 8. ročník při fyzice. </a:t>
          </a:r>
          <a:endParaRPr lang="cs-CZ" sz="1600" dirty="0"/>
        </a:p>
      </dgm:t>
    </dgm:pt>
    <dgm:pt modelId="{12D0AA0B-4753-4646-9D0D-C826D8D93BCA}" type="parTrans" cxnId="{87DFE991-FEF8-4018-8340-B05FFEDC9DA4}">
      <dgm:prSet/>
      <dgm:spPr/>
      <dgm:t>
        <a:bodyPr/>
        <a:lstStyle/>
        <a:p>
          <a:endParaRPr lang="cs-CZ"/>
        </a:p>
      </dgm:t>
    </dgm:pt>
    <dgm:pt modelId="{3E420758-2CF8-4A42-B2D5-A3A7BAB58591}" type="sibTrans" cxnId="{87DFE991-FEF8-4018-8340-B05FFEDC9DA4}">
      <dgm:prSet/>
      <dgm:spPr/>
      <dgm:t>
        <a:bodyPr/>
        <a:lstStyle/>
        <a:p>
          <a:endParaRPr lang="cs-CZ"/>
        </a:p>
      </dgm:t>
    </dgm:pt>
    <dgm:pt modelId="{51801BC8-D6DC-4669-A849-3FE3157A21FE}">
      <dgm:prSet custT="1"/>
      <dgm:spPr/>
      <dgm:t>
        <a:bodyPr/>
        <a:lstStyle/>
        <a:p>
          <a:r>
            <a:rPr lang="cs-CZ" sz="1600" dirty="0" smtClean="0"/>
            <a:t>Zejména v domácím úkolu – lze využít i jako samostatnou práci v hodině , souvislost tématu s úlohami v  M, Z, </a:t>
          </a:r>
          <a:r>
            <a:rPr lang="cs-CZ" sz="1600" dirty="0" err="1" smtClean="0"/>
            <a:t>Př</a:t>
          </a:r>
          <a:r>
            <a:rPr lang="cs-CZ" sz="1600" dirty="0" smtClean="0"/>
            <a:t>, D </a:t>
          </a:r>
          <a:endParaRPr lang="cs-CZ" sz="1600" dirty="0"/>
        </a:p>
      </dgm:t>
    </dgm:pt>
    <dgm:pt modelId="{5EAB8B63-0717-454E-82D4-34FECA88C3BA}" type="parTrans" cxnId="{D682DB75-E008-4B82-85E7-32BA5ED9AECF}">
      <dgm:prSet/>
      <dgm:spPr/>
      <dgm:t>
        <a:bodyPr/>
        <a:lstStyle/>
        <a:p>
          <a:endParaRPr lang="cs-CZ"/>
        </a:p>
      </dgm:t>
    </dgm:pt>
    <dgm:pt modelId="{B84A2A51-44FC-4FFB-AFAE-E6010354ECCC}" type="sibTrans" cxnId="{D682DB75-E008-4B82-85E7-32BA5ED9AECF}">
      <dgm:prSet/>
      <dgm:spPr/>
      <dgm:t>
        <a:bodyPr/>
        <a:lstStyle/>
        <a:p>
          <a:endParaRPr lang="cs-CZ"/>
        </a:p>
      </dgm:t>
    </dgm:pt>
    <dgm:pt modelId="{357F34FD-9159-4421-ADFD-8E14EBA959DF}" type="pres">
      <dgm:prSet presAssocID="{FCA51B5C-9664-4F83-804A-4F17952C1B77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86576EC-D75C-4DB0-B314-C85D4862E4CA}" type="pres">
      <dgm:prSet presAssocID="{3895EC79-AA20-455E-9F69-DE3BD08E691E}" presName="parentLin" presStyleCnt="0"/>
      <dgm:spPr/>
    </dgm:pt>
    <dgm:pt modelId="{EB0ECFC4-C995-40AD-A8E9-595ABAA26A22}" type="pres">
      <dgm:prSet presAssocID="{3895EC79-AA20-455E-9F69-DE3BD08E691E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867F9FBB-DA2B-45E8-A45C-7C53C4121152}" type="pres">
      <dgm:prSet presAssocID="{3895EC79-AA20-455E-9F69-DE3BD08E691E}" presName="parentText" presStyleLbl="node1" presStyleIdx="0" presStyleCnt="3" custScaleY="4093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BD7F68-B256-41A2-AF8D-7FF61038E16B}" type="pres">
      <dgm:prSet presAssocID="{3895EC79-AA20-455E-9F69-DE3BD08E691E}" presName="negativeSpace" presStyleCnt="0"/>
      <dgm:spPr/>
    </dgm:pt>
    <dgm:pt modelId="{CBC03896-5359-44E0-8915-FCD9B030F579}" type="pres">
      <dgm:prSet presAssocID="{3895EC79-AA20-455E-9F69-DE3BD08E691E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3B6F7A-3280-4B61-8C5A-157F38DB805D}" type="pres">
      <dgm:prSet presAssocID="{ED51E2BB-9F4D-476C-AA88-0976216396F1}" presName="spaceBetweenRectangles" presStyleCnt="0"/>
      <dgm:spPr/>
    </dgm:pt>
    <dgm:pt modelId="{24B7CFB4-FF55-4562-A794-0EB5393671C4}" type="pres">
      <dgm:prSet presAssocID="{C23FB3AD-ADCB-439B-91E3-CCAC5D95039A}" presName="parentLin" presStyleCnt="0"/>
      <dgm:spPr/>
    </dgm:pt>
    <dgm:pt modelId="{D8A736F1-6882-4EE8-B8CF-94E99995BBC4}" type="pres">
      <dgm:prSet presAssocID="{C23FB3AD-ADCB-439B-91E3-CCAC5D95039A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0DE7C07F-6E89-49E7-849E-19E901F4E55C}" type="pres">
      <dgm:prSet presAssocID="{C23FB3AD-ADCB-439B-91E3-CCAC5D95039A}" presName="parentText" presStyleLbl="node1" presStyleIdx="1" presStyleCnt="3" custScaleY="4746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0DF4E2-C357-494D-8797-8B5E841504F2}" type="pres">
      <dgm:prSet presAssocID="{C23FB3AD-ADCB-439B-91E3-CCAC5D95039A}" presName="negativeSpace" presStyleCnt="0"/>
      <dgm:spPr/>
    </dgm:pt>
    <dgm:pt modelId="{7434E60B-9D92-4C96-BC05-49E506135518}" type="pres">
      <dgm:prSet presAssocID="{C23FB3AD-ADCB-439B-91E3-CCAC5D95039A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5427D5-06B1-41D5-84C6-F7C7B8DCA45D}" type="pres">
      <dgm:prSet presAssocID="{B7FA4744-82CA-4441-9DD4-9F545817CC38}" presName="spaceBetweenRectangles" presStyleCnt="0"/>
      <dgm:spPr/>
    </dgm:pt>
    <dgm:pt modelId="{350B5CD4-14C5-4C8F-AD3E-3204822691E7}" type="pres">
      <dgm:prSet presAssocID="{21CD1CFD-9C1D-4CCD-9C1F-96D7FEC97AFE}" presName="parentLin" presStyleCnt="0"/>
      <dgm:spPr/>
    </dgm:pt>
    <dgm:pt modelId="{E849BD94-F756-4A2B-878A-8B8D1301ACCA}" type="pres">
      <dgm:prSet presAssocID="{21CD1CFD-9C1D-4CCD-9C1F-96D7FEC97AFE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B303A152-D5F1-4A18-813F-E2E35B67E925}" type="pres">
      <dgm:prSet presAssocID="{21CD1CFD-9C1D-4CCD-9C1F-96D7FEC97AFE}" presName="parentText" presStyleLbl="node1" presStyleIdx="2" presStyleCnt="3" custScaleY="4975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DAF200-F332-4E4A-80AF-DCEE715F35A5}" type="pres">
      <dgm:prSet presAssocID="{21CD1CFD-9C1D-4CCD-9C1F-96D7FEC97AFE}" presName="negativeSpace" presStyleCnt="0"/>
      <dgm:spPr/>
    </dgm:pt>
    <dgm:pt modelId="{F2F6B223-CEF1-4552-AA17-F64BAF562805}" type="pres">
      <dgm:prSet presAssocID="{21CD1CFD-9C1D-4CCD-9C1F-96D7FEC97AFE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3B4E95-D83D-45E1-8111-38311894B2D9}" srcId="{3895EC79-AA20-455E-9F69-DE3BD08E691E}" destId="{30796B16-12F9-40D6-9015-EB89BB5F506A}" srcOrd="0" destOrd="0" parTransId="{ED755F1C-86B7-4DB5-BA5A-B1D076DC4559}" sibTransId="{23F69EB6-D0B5-42A1-BFD3-0AF4F2B355FD}"/>
    <dgm:cxn modelId="{3242CD68-7471-41E5-A162-71D4D0369342}" srcId="{FCA51B5C-9664-4F83-804A-4F17952C1B77}" destId="{3895EC79-AA20-455E-9F69-DE3BD08E691E}" srcOrd="0" destOrd="0" parTransId="{D378B7CE-B96D-490F-8C86-92BB714F8CB7}" sibTransId="{ED51E2BB-9F4D-476C-AA88-0976216396F1}"/>
    <dgm:cxn modelId="{D2B18D01-D556-41DD-A85B-AB26D14EBBCC}" type="presOf" srcId="{51801BC8-D6DC-4669-A849-3FE3157A21FE}" destId="{F2F6B223-CEF1-4552-AA17-F64BAF562805}" srcOrd="0" destOrd="0" presId="urn:microsoft.com/office/officeart/2005/8/layout/list1"/>
    <dgm:cxn modelId="{4A1015FC-45C3-41D5-A003-8013192BF28B}" type="presOf" srcId="{5D5106FA-2091-4491-8130-81C8257822BF}" destId="{7434E60B-9D92-4C96-BC05-49E506135518}" srcOrd="0" destOrd="0" presId="urn:microsoft.com/office/officeart/2005/8/layout/list1"/>
    <dgm:cxn modelId="{87911E41-FBF3-4CAC-A8BA-EC1B5C5DC851}" type="presOf" srcId="{3895EC79-AA20-455E-9F69-DE3BD08E691E}" destId="{EB0ECFC4-C995-40AD-A8E9-595ABAA26A22}" srcOrd="0" destOrd="0" presId="urn:microsoft.com/office/officeart/2005/8/layout/list1"/>
    <dgm:cxn modelId="{07769A82-639E-4E6F-A09D-55D9DB6FA404}" srcId="{FCA51B5C-9664-4F83-804A-4F17952C1B77}" destId="{C23FB3AD-ADCB-439B-91E3-CCAC5D95039A}" srcOrd="1" destOrd="0" parTransId="{E8F4590D-EE57-4DBA-981A-7B5DC7E6FE30}" sibTransId="{B7FA4744-82CA-4441-9DD4-9F545817CC38}"/>
    <dgm:cxn modelId="{7D76A41C-D04B-49D0-A3F7-301D53E5ACD0}" type="presOf" srcId="{21CD1CFD-9C1D-4CCD-9C1F-96D7FEC97AFE}" destId="{E849BD94-F756-4A2B-878A-8B8D1301ACCA}" srcOrd="0" destOrd="0" presId="urn:microsoft.com/office/officeart/2005/8/layout/list1"/>
    <dgm:cxn modelId="{ADFA737D-BC9E-44BF-AB5E-2552B97FB598}" type="presOf" srcId="{30796B16-12F9-40D6-9015-EB89BB5F506A}" destId="{CBC03896-5359-44E0-8915-FCD9B030F579}" srcOrd="0" destOrd="0" presId="urn:microsoft.com/office/officeart/2005/8/layout/list1"/>
    <dgm:cxn modelId="{5A957CBC-9008-4D02-9994-005FDB7C1D1B}" type="presOf" srcId="{FCA51B5C-9664-4F83-804A-4F17952C1B77}" destId="{357F34FD-9159-4421-ADFD-8E14EBA959DF}" srcOrd="0" destOrd="0" presId="urn:microsoft.com/office/officeart/2005/8/layout/list1"/>
    <dgm:cxn modelId="{EE1DB850-316C-4A67-8FF8-A432282F0BE6}" type="presOf" srcId="{21CD1CFD-9C1D-4CCD-9C1F-96D7FEC97AFE}" destId="{B303A152-D5F1-4A18-813F-E2E35B67E925}" srcOrd="1" destOrd="0" presId="urn:microsoft.com/office/officeart/2005/8/layout/list1"/>
    <dgm:cxn modelId="{2ED553C3-9970-4CB3-82E7-DC2243E00141}" srcId="{FCA51B5C-9664-4F83-804A-4F17952C1B77}" destId="{21CD1CFD-9C1D-4CCD-9C1F-96D7FEC97AFE}" srcOrd="2" destOrd="0" parTransId="{6B88D69A-901D-49EC-9C82-3E8771265969}" sibTransId="{C1B6801D-3A6B-48D4-96B8-B97B489035DF}"/>
    <dgm:cxn modelId="{A9A866F3-B2A0-4B72-9313-2803019F364A}" type="presOf" srcId="{3895EC79-AA20-455E-9F69-DE3BD08E691E}" destId="{867F9FBB-DA2B-45E8-A45C-7C53C4121152}" srcOrd="1" destOrd="0" presId="urn:microsoft.com/office/officeart/2005/8/layout/list1"/>
    <dgm:cxn modelId="{EDBE9F79-EF4E-4195-B64A-ECEAE77407F4}" type="presOf" srcId="{C23FB3AD-ADCB-439B-91E3-CCAC5D95039A}" destId="{0DE7C07F-6E89-49E7-849E-19E901F4E55C}" srcOrd="1" destOrd="0" presId="urn:microsoft.com/office/officeart/2005/8/layout/list1"/>
    <dgm:cxn modelId="{D682DB75-E008-4B82-85E7-32BA5ED9AECF}" srcId="{21CD1CFD-9C1D-4CCD-9C1F-96D7FEC97AFE}" destId="{51801BC8-D6DC-4669-A849-3FE3157A21FE}" srcOrd="0" destOrd="0" parTransId="{5EAB8B63-0717-454E-82D4-34FECA88C3BA}" sibTransId="{B84A2A51-44FC-4FFB-AFAE-E6010354ECCC}"/>
    <dgm:cxn modelId="{B460C9DF-F864-4A7D-9451-D1CAAAE455D7}" type="presOf" srcId="{C23FB3AD-ADCB-439B-91E3-CCAC5D95039A}" destId="{D8A736F1-6882-4EE8-B8CF-94E99995BBC4}" srcOrd="0" destOrd="0" presId="urn:microsoft.com/office/officeart/2005/8/layout/list1"/>
    <dgm:cxn modelId="{87DFE991-FEF8-4018-8340-B05FFEDC9DA4}" srcId="{C23FB3AD-ADCB-439B-91E3-CCAC5D95039A}" destId="{5D5106FA-2091-4491-8130-81C8257822BF}" srcOrd="0" destOrd="0" parTransId="{12D0AA0B-4753-4646-9D0D-C826D8D93BCA}" sibTransId="{3E420758-2CF8-4A42-B2D5-A3A7BAB58591}"/>
    <dgm:cxn modelId="{25112EE7-4F7E-4C75-B2B3-6909C2940616}" type="presParOf" srcId="{357F34FD-9159-4421-ADFD-8E14EBA959DF}" destId="{786576EC-D75C-4DB0-B314-C85D4862E4CA}" srcOrd="0" destOrd="0" presId="urn:microsoft.com/office/officeart/2005/8/layout/list1"/>
    <dgm:cxn modelId="{E6583016-DE84-4A7E-AD3D-113FE4D95643}" type="presParOf" srcId="{786576EC-D75C-4DB0-B314-C85D4862E4CA}" destId="{EB0ECFC4-C995-40AD-A8E9-595ABAA26A22}" srcOrd="0" destOrd="0" presId="urn:microsoft.com/office/officeart/2005/8/layout/list1"/>
    <dgm:cxn modelId="{23F8B855-C5CB-4F90-AA4E-5DDF8A7C9671}" type="presParOf" srcId="{786576EC-D75C-4DB0-B314-C85D4862E4CA}" destId="{867F9FBB-DA2B-45E8-A45C-7C53C4121152}" srcOrd="1" destOrd="0" presId="urn:microsoft.com/office/officeart/2005/8/layout/list1"/>
    <dgm:cxn modelId="{6A3300CF-27F4-41BD-A9CF-404D28534EDF}" type="presParOf" srcId="{357F34FD-9159-4421-ADFD-8E14EBA959DF}" destId="{53BD7F68-B256-41A2-AF8D-7FF61038E16B}" srcOrd="1" destOrd="0" presId="urn:microsoft.com/office/officeart/2005/8/layout/list1"/>
    <dgm:cxn modelId="{1844F705-8F48-4E25-9E27-2028D5317AB1}" type="presParOf" srcId="{357F34FD-9159-4421-ADFD-8E14EBA959DF}" destId="{CBC03896-5359-44E0-8915-FCD9B030F579}" srcOrd="2" destOrd="0" presId="urn:microsoft.com/office/officeart/2005/8/layout/list1"/>
    <dgm:cxn modelId="{6B268694-3A9E-48D8-9B8C-8E147085ED4A}" type="presParOf" srcId="{357F34FD-9159-4421-ADFD-8E14EBA959DF}" destId="{D23B6F7A-3280-4B61-8C5A-157F38DB805D}" srcOrd="3" destOrd="0" presId="urn:microsoft.com/office/officeart/2005/8/layout/list1"/>
    <dgm:cxn modelId="{CEC0BADE-3422-46D8-82F9-BA4798DE6472}" type="presParOf" srcId="{357F34FD-9159-4421-ADFD-8E14EBA959DF}" destId="{24B7CFB4-FF55-4562-A794-0EB5393671C4}" srcOrd="4" destOrd="0" presId="urn:microsoft.com/office/officeart/2005/8/layout/list1"/>
    <dgm:cxn modelId="{0AB417B8-2FB4-4DCC-8AAC-659D992D36CB}" type="presParOf" srcId="{24B7CFB4-FF55-4562-A794-0EB5393671C4}" destId="{D8A736F1-6882-4EE8-B8CF-94E99995BBC4}" srcOrd="0" destOrd="0" presId="urn:microsoft.com/office/officeart/2005/8/layout/list1"/>
    <dgm:cxn modelId="{118303EC-1672-4DB4-8A21-9A83C925A86B}" type="presParOf" srcId="{24B7CFB4-FF55-4562-A794-0EB5393671C4}" destId="{0DE7C07F-6E89-49E7-849E-19E901F4E55C}" srcOrd="1" destOrd="0" presId="urn:microsoft.com/office/officeart/2005/8/layout/list1"/>
    <dgm:cxn modelId="{3ED2D0CF-9055-4050-A3F7-C0E0BF954EF3}" type="presParOf" srcId="{357F34FD-9159-4421-ADFD-8E14EBA959DF}" destId="{BA0DF4E2-C357-494D-8797-8B5E841504F2}" srcOrd="5" destOrd="0" presId="urn:microsoft.com/office/officeart/2005/8/layout/list1"/>
    <dgm:cxn modelId="{765B9C0D-8867-4E28-BB55-05167071F09B}" type="presParOf" srcId="{357F34FD-9159-4421-ADFD-8E14EBA959DF}" destId="{7434E60B-9D92-4C96-BC05-49E506135518}" srcOrd="6" destOrd="0" presId="urn:microsoft.com/office/officeart/2005/8/layout/list1"/>
    <dgm:cxn modelId="{8BA1112E-BA18-42D1-A495-F85ACFEC3FF4}" type="presParOf" srcId="{357F34FD-9159-4421-ADFD-8E14EBA959DF}" destId="{9B5427D5-06B1-41D5-84C6-F7C7B8DCA45D}" srcOrd="7" destOrd="0" presId="urn:microsoft.com/office/officeart/2005/8/layout/list1"/>
    <dgm:cxn modelId="{523F1026-6EAB-467B-9F0C-A1C583903D9E}" type="presParOf" srcId="{357F34FD-9159-4421-ADFD-8E14EBA959DF}" destId="{350B5CD4-14C5-4C8F-AD3E-3204822691E7}" srcOrd="8" destOrd="0" presId="urn:microsoft.com/office/officeart/2005/8/layout/list1"/>
    <dgm:cxn modelId="{809596FD-CE0F-4646-BB92-9D3238EC5B8D}" type="presParOf" srcId="{350B5CD4-14C5-4C8F-AD3E-3204822691E7}" destId="{E849BD94-F756-4A2B-878A-8B8D1301ACCA}" srcOrd="0" destOrd="0" presId="urn:microsoft.com/office/officeart/2005/8/layout/list1"/>
    <dgm:cxn modelId="{EFB41BD9-23F9-4091-9F35-AD3882A1F168}" type="presParOf" srcId="{350B5CD4-14C5-4C8F-AD3E-3204822691E7}" destId="{B303A152-D5F1-4A18-813F-E2E35B67E925}" srcOrd="1" destOrd="0" presId="urn:microsoft.com/office/officeart/2005/8/layout/list1"/>
    <dgm:cxn modelId="{E26376AB-C69A-4785-A8B2-0FC3A9C86EB0}" type="presParOf" srcId="{357F34FD-9159-4421-ADFD-8E14EBA959DF}" destId="{5FDAF200-F332-4E4A-80AF-DCEE715F35A5}" srcOrd="9" destOrd="0" presId="urn:microsoft.com/office/officeart/2005/8/layout/list1"/>
    <dgm:cxn modelId="{C355273A-1C37-43F2-A69A-2F58A28FE32C}" type="presParOf" srcId="{357F34FD-9159-4421-ADFD-8E14EBA959DF}" destId="{F2F6B223-CEF1-4552-AA17-F64BAF56280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BC03896-5359-44E0-8915-FCD9B030F579}">
      <dsp:nvSpPr>
        <dsp:cNvPr id="0" name=""/>
        <dsp:cNvSpPr/>
      </dsp:nvSpPr>
      <dsp:spPr>
        <a:xfrm>
          <a:off x="0" y="19277"/>
          <a:ext cx="8686800" cy="12237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4192" tIns="874776" rIns="674192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Opakování pojmu vztlaková síla, Archimédův zákon, využití vztlakové síly.</a:t>
          </a:r>
          <a:endParaRPr lang="cs-CZ" sz="1600" kern="1200" dirty="0"/>
        </a:p>
      </dsp:txBody>
      <dsp:txXfrm>
        <a:off x="0" y="19277"/>
        <a:ext cx="8686800" cy="1223775"/>
      </dsp:txXfrm>
    </dsp:sp>
    <dsp:sp modelId="{867F9FBB-DA2B-45E8-A45C-7C53C4121152}">
      <dsp:nvSpPr>
        <dsp:cNvPr id="0" name=""/>
        <dsp:cNvSpPr/>
      </dsp:nvSpPr>
      <dsp:spPr>
        <a:xfrm>
          <a:off x="434340" y="131693"/>
          <a:ext cx="6080760" cy="5075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Cíl hodiny:</a:t>
          </a:r>
          <a:endParaRPr lang="cs-CZ" sz="1600" kern="1200" dirty="0"/>
        </a:p>
      </dsp:txBody>
      <dsp:txXfrm>
        <a:off x="434340" y="131693"/>
        <a:ext cx="6080760" cy="507503"/>
      </dsp:txXfrm>
    </dsp:sp>
    <dsp:sp modelId="{7434E60B-9D92-4C96-BC05-49E506135518}">
      <dsp:nvSpPr>
        <dsp:cNvPr id="0" name=""/>
        <dsp:cNvSpPr/>
      </dsp:nvSpPr>
      <dsp:spPr>
        <a:xfrm>
          <a:off x="0" y="1438459"/>
          <a:ext cx="8686800" cy="14222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4192" tIns="874776" rIns="674192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Možnost společného opakování učiva, použít jako test, opakování je možné využít pro 7. 8. ročník při fyzice. </a:t>
          </a:r>
          <a:endParaRPr lang="cs-CZ" sz="1600" kern="1200" dirty="0"/>
        </a:p>
      </dsp:txBody>
      <dsp:txXfrm>
        <a:off x="0" y="1438459"/>
        <a:ext cx="8686800" cy="1422225"/>
      </dsp:txXfrm>
    </dsp:sp>
    <dsp:sp modelId="{0DE7C07F-6E89-49E7-849E-19E901F4E55C}">
      <dsp:nvSpPr>
        <dsp:cNvPr id="0" name=""/>
        <dsp:cNvSpPr/>
      </dsp:nvSpPr>
      <dsp:spPr>
        <a:xfrm>
          <a:off x="434340" y="1469852"/>
          <a:ext cx="6080760" cy="5885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Práce s prezentací:</a:t>
          </a:r>
          <a:endParaRPr lang="cs-CZ" sz="1600" kern="1200" dirty="0"/>
        </a:p>
      </dsp:txBody>
      <dsp:txXfrm>
        <a:off x="434340" y="1469852"/>
        <a:ext cx="6080760" cy="588527"/>
      </dsp:txXfrm>
    </dsp:sp>
    <dsp:sp modelId="{F2F6B223-CEF1-4552-AA17-F64BAF562805}">
      <dsp:nvSpPr>
        <dsp:cNvPr id="0" name=""/>
        <dsp:cNvSpPr/>
      </dsp:nvSpPr>
      <dsp:spPr>
        <a:xfrm>
          <a:off x="0" y="3084459"/>
          <a:ext cx="8686800" cy="14222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4192" tIns="874776" rIns="674192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Zejména v domácím úkolu – lze využít i jako samostatnou práci v hodině , souvislost tématu s úlohami v  M, Z, </a:t>
          </a:r>
          <a:r>
            <a:rPr lang="cs-CZ" sz="1600" kern="1200" dirty="0" err="1" smtClean="0"/>
            <a:t>Př</a:t>
          </a:r>
          <a:r>
            <a:rPr lang="cs-CZ" sz="1600" kern="1200" dirty="0" smtClean="0"/>
            <a:t>, D </a:t>
          </a:r>
          <a:endParaRPr lang="cs-CZ" sz="1600" kern="1200" dirty="0"/>
        </a:p>
      </dsp:txBody>
      <dsp:txXfrm>
        <a:off x="0" y="3084459"/>
        <a:ext cx="8686800" cy="1422225"/>
      </dsp:txXfrm>
    </dsp:sp>
    <dsp:sp modelId="{B303A152-D5F1-4A18-813F-E2E35B67E925}">
      <dsp:nvSpPr>
        <dsp:cNvPr id="0" name=""/>
        <dsp:cNvSpPr/>
      </dsp:nvSpPr>
      <dsp:spPr>
        <a:xfrm>
          <a:off x="434340" y="3087484"/>
          <a:ext cx="6080760" cy="61689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Průřezová témata:</a:t>
          </a:r>
          <a:endParaRPr lang="cs-CZ" sz="1600" kern="1200" dirty="0"/>
        </a:p>
      </dsp:txBody>
      <dsp:txXfrm>
        <a:off x="434340" y="3087484"/>
        <a:ext cx="6080760" cy="6168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6D5A6D-6635-4190-8771-712310F54050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D52CEF-4353-42A2-95A0-4B7E9B8DC1A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52CEF-4353-42A2-95A0-4B7E9B8DC1A8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C4F43069-4665-4330-A8C2-3D30A79E1574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75692D9-741D-4210-87FD-F3E791D00F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43069-4665-4330-A8C2-3D30A79E1574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75692D9-741D-4210-87FD-F3E791D00F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43069-4665-4330-A8C2-3D30A79E1574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D75692D9-741D-4210-87FD-F3E791D00F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4F43069-4665-4330-A8C2-3D30A79E1574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D75692D9-741D-4210-87FD-F3E791D00F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4F43069-4665-4330-A8C2-3D30A79E1574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D75692D9-741D-4210-87FD-F3E791D00F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43069-4665-4330-A8C2-3D30A79E1574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75692D9-741D-4210-87FD-F3E791D00F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43069-4665-4330-A8C2-3D30A79E1574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75692D9-741D-4210-87FD-F3E791D00F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43069-4665-4330-A8C2-3D30A79E1574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75692D9-741D-4210-87FD-F3E791D00F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C4F43069-4665-4330-A8C2-3D30A79E1574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D75692D9-741D-4210-87FD-F3E791D00F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43069-4665-4330-A8C2-3D30A79E1574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692D9-741D-4210-87FD-F3E791D00F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C4F43069-4665-4330-A8C2-3D30A79E1574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D75692D9-741D-4210-87FD-F3E791D00F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4F43069-4665-4330-A8C2-3D30A79E1574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75692D9-741D-4210-87FD-F3E791D00F9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86663687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Svatava </a:t>
                      </a:r>
                      <a:r>
                        <a:rPr lang="cs-CZ" sz="24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Juhászová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22.3.2012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VY_52_INOVACE_22_FYZIKA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Opakování učiva </a:t>
                      </a:r>
                      <a:r>
                        <a:rPr lang="cs-CZ" sz="2400" smtClean="0">
                          <a:latin typeface="Times New Roman" pitchFamily="18" charset="0"/>
                          <a:cs typeface="Times New Roman" pitchFamily="18" charset="0"/>
                        </a:rPr>
                        <a:t>fyziky- Archimédův</a:t>
                      </a:r>
                      <a:r>
                        <a:rPr lang="cs-CZ" sz="240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zákon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7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Archimédův zákon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Opakování pojmů vztlaková síla, její výpočet, Archimédův zákon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MB900233724.JPG"/>
          <p:cNvPicPr>
            <a:picLocks noChangeAspect="1"/>
          </p:cNvPicPr>
          <p:nvPr/>
        </p:nvPicPr>
        <p:blipFill>
          <a:blip r:embed="rId2" cstate="print"/>
          <a:srcRect t="23625" r="1564" b="21251"/>
          <a:stretch>
            <a:fillRect/>
          </a:stretch>
        </p:blipFill>
        <p:spPr>
          <a:xfrm>
            <a:off x="539552" y="836712"/>
            <a:ext cx="3728986" cy="2088232"/>
          </a:xfrm>
          <a:prstGeom prst="rect">
            <a:avLst/>
          </a:prstGeom>
          <a:scene3d>
            <a:camera prst="isometricOffAxis1Right"/>
            <a:lightRig rig="threePt" dir="t"/>
          </a:scene3d>
        </p:spPr>
      </p:pic>
      <p:pic>
        <p:nvPicPr>
          <p:cNvPr id="5" name="Obrázek 4" descr="MB90035360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24128" y="620688"/>
            <a:ext cx="2764904" cy="2764904"/>
          </a:xfrm>
          <a:prstGeom prst="rect">
            <a:avLst/>
          </a:prstGeom>
          <a:scene3d>
            <a:camera prst="isometricOffAxis2Left"/>
            <a:lightRig rig="threePt" dir="t"/>
          </a:scene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Oprav chyby v Archimédově zákoně.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Na těleso položené do kapaliny působí svisle dolů     gravitační síla.</a:t>
            </a:r>
            <a:endParaRPr lang="cs-CZ" sz="4000" dirty="0"/>
          </a:p>
        </p:txBody>
      </p:sp>
      <p:sp>
        <p:nvSpPr>
          <p:cNvPr id="4" name="Obdélník 3"/>
          <p:cNvSpPr/>
          <p:nvPr/>
        </p:nvSpPr>
        <p:spPr>
          <a:xfrm>
            <a:off x="3203848" y="1484784"/>
            <a:ext cx="21602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ponořené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067944" y="2276872"/>
            <a:ext cx="158417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vzhůru</a:t>
            </a:r>
          </a:p>
        </p:txBody>
      </p:sp>
      <p:sp>
        <p:nvSpPr>
          <p:cNvPr id="6" name="Obdélník 5"/>
          <p:cNvSpPr/>
          <p:nvPr/>
        </p:nvSpPr>
        <p:spPr>
          <a:xfrm>
            <a:off x="5724128" y="2276872"/>
            <a:ext cx="252028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vztlaková</a:t>
            </a:r>
          </a:p>
        </p:txBody>
      </p:sp>
      <p:pic>
        <p:nvPicPr>
          <p:cNvPr id="7" name="Obrázek 6" descr="MB900197960.JPG"/>
          <p:cNvPicPr>
            <a:picLocks noChangeAspect="1"/>
          </p:cNvPicPr>
          <p:nvPr/>
        </p:nvPicPr>
        <p:blipFill>
          <a:blip r:embed="rId2" cstate="print"/>
          <a:srcRect l="7875" t="3937" r="9439"/>
          <a:stretch>
            <a:fillRect/>
          </a:stretch>
        </p:blipFill>
        <p:spPr>
          <a:xfrm>
            <a:off x="4860032" y="3212976"/>
            <a:ext cx="2880320" cy="334627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 descr="MB900422193.JPG"/>
          <p:cNvPicPr>
            <a:picLocks noChangeAspect="1"/>
          </p:cNvPicPr>
          <p:nvPr/>
        </p:nvPicPr>
        <p:blipFill>
          <a:blip r:embed="rId2" cstate="print"/>
          <a:srcRect t="15750" r="5501" b="17314"/>
          <a:stretch>
            <a:fillRect/>
          </a:stretch>
        </p:blipFill>
        <p:spPr>
          <a:xfrm rot="2586746">
            <a:off x="6330463" y="1822195"/>
            <a:ext cx="2541459" cy="18002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Doplň: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značku vztlakové síly:</a:t>
            </a:r>
            <a:br>
              <a:rPr lang="cs-CZ" dirty="0" smtClean="0"/>
            </a:b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jednotku:</a:t>
            </a:r>
            <a:br>
              <a:rPr lang="cs-CZ" dirty="0" smtClean="0"/>
            </a:b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vzorec pro výpočet vztlakové síly:</a:t>
            </a:r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  <p:sp>
        <p:nvSpPr>
          <p:cNvPr id="4" name="Krychle 3"/>
          <p:cNvSpPr/>
          <p:nvPr/>
        </p:nvSpPr>
        <p:spPr>
          <a:xfrm>
            <a:off x="5436096" y="1700808"/>
            <a:ext cx="1296144" cy="720080"/>
          </a:xfrm>
          <a:prstGeom prst="cub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1600" b="1" dirty="0" err="1" smtClean="0">
                <a:latin typeface="Times New Roman" pitchFamily="18" charset="0"/>
                <a:cs typeface="Times New Roman" pitchFamily="18" charset="0"/>
              </a:rPr>
              <a:t>vz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Krychle 4"/>
          <p:cNvSpPr/>
          <p:nvPr/>
        </p:nvSpPr>
        <p:spPr>
          <a:xfrm>
            <a:off x="3563888" y="2564904"/>
            <a:ext cx="1152128" cy="720080"/>
          </a:xfrm>
          <a:prstGeom prst="cub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</a:t>
            </a:r>
          </a:p>
        </p:txBody>
      </p:sp>
      <p:sp>
        <p:nvSpPr>
          <p:cNvPr id="6" name="Krychle 5"/>
          <p:cNvSpPr/>
          <p:nvPr/>
        </p:nvSpPr>
        <p:spPr>
          <a:xfrm>
            <a:off x="1907704" y="4149080"/>
            <a:ext cx="2808312" cy="1512168"/>
          </a:xfrm>
          <a:prstGeom prst="cub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vz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= V .</a:t>
            </a:r>
            <a:r>
              <a:rPr lang="el-GR" sz="2800" b="1" dirty="0" smtClean="0">
                <a:latin typeface="Times New Roman" pitchFamily="18" charset="0"/>
                <a:cs typeface="Times New Roman" pitchFamily="18" charset="0"/>
              </a:rPr>
              <a:t>ρ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g </a:t>
            </a:r>
          </a:p>
        </p:txBody>
      </p:sp>
      <p:sp>
        <p:nvSpPr>
          <p:cNvPr id="7" name="Obdélník 6"/>
          <p:cNvSpPr/>
          <p:nvPr/>
        </p:nvSpPr>
        <p:spPr>
          <a:xfrm>
            <a:off x="5508104" y="4365104"/>
            <a:ext cx="3168352" cy="20162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 ….objem ponořeného tělesa</a:t>
            </a:r>
            <a:b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l-GR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ρ</a:t>
            </a:r>
            <a:r>
              <a:rPr lang="cs-CZ" sz="1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……hustota kapaliny</a:t>
            </a:r>
            <a:b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 ……gravitační konstanta</a:t>
            </a:r>
          </a:p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Všechna tělesa v nádobě jsou z hliníku, mají stejnou hustotu a hmotnost, liší se jen objemem. 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Tělesa jsou ponořená do vody. Seřaď je </a:t>
            </a:r>
            <a:r>
              <a:rPr lang="cs-CZ" dirty="0" smtClean="0"/>
              <a:t>            podle </a:t>
            </a:r>
            <a:r>
              <a:rPr lang="cs-CZ" dirty="0" smtClean="0"/>
              <a:t>velikosti působící vztlakové síly.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403648" y="2780928"/>
            <a:ext cx="5112568" cy="20882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1907704" y="3861048"/>
            <a:ext cx="1224136" cy="936104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292080" y="4005064"/>
            <a:ext cx="648072" cy="79208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3923928" y="4005064"/>
            <a:ext cx="576064" cy="792088"/>
          </a:xfrm>
          <a:prstGeom prst="triangl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ný popisek 7"/>
          <p:cNvSpPr/>
          <p:nvPr/>
        </p:nvSpPr>
        <p:spPr>
          <a:xfrm>
            <a:off x="683568" y="5229200"/>
            <a:ext cx="2304256" cy="936104"/>
          </a:xfrm>
          <a:prstGeom prst="wedgeEllipseCallout">
            <a:avLst>
              <a:gd name="adj1" fmla="val 20711"/>
              <a:gd name="adj2" fmla="val -97759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ejvětší </a:t>
            </a:r>
            <a:r>
              <a:rPr lang="cs-CZ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Fvz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– největší objem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válný popisek 8"/>
          <p:cNvSpPr/>
          <p:nvPr/>
        </p:nvSpPr>
        <p:spPr>
          <a:xfrm>
            <a:off x="3131840" y="5301208"/>
            <a:ext cx="2304256" cy="936104"/>
          </a:xfrm>
          <a:prstGeom prst="wedgeEllipseCallout">
            <a:avLst>
              <a:gd name="adj1" fmla="val -2232"/>
              <a:gd name="adj2" fmla="val -94706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ejmenší </a:t>
            </a:r>
            <a:r>
              <a:rPr lang="cs-CZ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Fvz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– nejmenší objem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válný popisek 9"/>
          <p:cNvSpPr/>
          <p:nvPr/>
        </p:nvSpPr>
        <p:spPr>
          <a:xfrm>
            <a:off x="5508104" y="5445224"/>
            <a:ext cx="3635896" cy="1224136"/>
          </a:xfrm>
          <a:prstGeom prst="wedgeEllipseCallout">
            <a:avLst>
              <a:gd name="adj1" fmla="val -49496"/>
              <a:gd name="adj2" fmla="val -113022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prostřední </a:t>
            </a:r>
            <a:r>
              <a:rPr lang="cs-CZ" sz="1600" b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Fvz</a:t>
            </a:r>
            <a:r>
              <a:rPr lang="cs-CZ" sz="1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– objem je větší než u druhého tělesa, ale </a:t>
            </a:r>
            <a:r>
              <a:rPr lang="cs-CZ" sz="1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menší než </a:t>
            </a:r>
            <a:r>
              <a:rPr lang="cs-CZ" sz="1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objem prvního tělesa</a:t>
            </a:r>
            <a:endParaRPr lang="cs-CZ" sz="1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Urči, na které těleso působí největší vztlaková síla.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První koule je železná, druhá zlatá, třetí skleněná. Všechny jsou potopené do vody.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619672" y="2780928"/>
            <a:ext cx="5472608" cy="1872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2339752" y="3933056"/>
            <a:ext cx="648072" cy="648072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3923928" y="3933056"/>
            <a:ext cx="648072" cy="648072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5508104" y="3933056"/>
            <a:ext cx="648072" cy="648072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dorovný svitek 7"/>
          <p:cNvSpPr/>
          <p:nvPr/>
        </p:nvSpPr>
        <p:spPr>
          <a:xfrm>
            <a:off x="1691680" y="4653136"/>
            <a:ext cx="5976664" cy="1440160"/>
          </a:xfrm>
          <a:prstGeom prst="horizontalScrol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Všechny koule mají stejný objem → vztlaková síla je stejná.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Vyřeš slovní úlohu: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Dospělá žena má objem těla asi 0,067m³. Jak velká vztlaková síla na ni působí, jestliže se ponoří zcela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                 do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vody?</a:t>
            </a:r>
          </a:p>
          <a:p>
            <a:r>
              <a:rPr lang="cs-CZ" sz="3800" dirty="0" smtClean="0">
                <a:latin typeface="Times New Roman" pitchFamily="18" charset="0"/>
                <a:cs typeface="Times New Roman" pitchFamily="18" charset="0"/>
              </a:rPr>
              <a:t>V = 0,067m³</a:t>
            </a:r>
            <a:br>
              <a:rPr lang="cs-CZ" sz="3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el-GR" sz="3800" dirty="0" smtClean="0">
                <a:latin typeface="Times New Roman" pitchFamily="18" charset="0"/>
                <a:cs typeface="Times New Roman" pitchFamily="18" charset="0"/>
              </a:rPr>
              <a:t> ρ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3800" dirty="0" smtClean="0">
                <a:latin typeface="Times New Roman" pitchFamily="18" charset="0"/>
                <a:cs typeface="Times New Roman" pitchFamily="18" charset="0"/>
              </a:rPr>
              <a:t>  = 1 000 kg/m³</a:t>
            </a:r>
            <a:br>
              <a:rPr lang="cs-CZ" sz="3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800" dirty="0" smtClean="0">
                <a:latin typeface="Times New Roman" pitchFamily="18" charset="0"/>
                <a:cs typeface="Times New Roman" pitchFamily="18" charset="0"/>
              </a:rPr>
              <a:t> g = 10 N/kg</a:t>
            </a:r>
            <a:br>
              <a:rPr lang="cs-CZ" sz="3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800" u="sng" dirty="0" err="1" smtClean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600" u="sng" dirty="0" err="1" smtClean="0">
                <a:latin typeface="Times New Roman" pitchFamily="18" charset="0"/>
                <a:cs typeface="Times New Roman" pitchFamily="18" charset="0"/>
              </a:rPr>
              <a:t>vz</a:t>
            </a:r>
            <a:r>
              <a:rPr lang="cs-CZ" sz="3800" u="sng" dirty="0" smtClean="0">
                <a:latin typeface="Times New Roman" pitchFamily="18" charset="0"/>
                <a:cs typeface="Times New Roman" pitchFamily="18" charset="0"/>
              </a:rPr>
              <a:t> = ?</a:t>
            </a:r>
          </a:p>
          <a:p>
            <a:r>
              <a:rPr lang="cs-CZ" sz="3800" dirty="0" err="1" smtClean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600" dirty="0" err="1" smtClean="0">
                <a:latin typeface="Times New Roman" pitchFamily="18" charset="0"/>
                <a:cs typeface="Times New Roman" pitchFamily="18" charset="0"/>
              </a:rPr>
              <a:t>vz</a:t>
            </a:r>
            <a:r>
              <a:rPr lang="cs-CZ" sz="3800" dirty="0" smtClean="0">
                <a:latin typeface="Times New Roman" pitchFamily="18" charset="0"/>
                <a:cs typeface="Times New Roman" pitchFamily="18" charset="0"/>
              </a:rPr>
              <a:t> = V .</a:t>
            </a:r>
            <a:r>
              <a:rPr lang="el-GR" sz="3800" dirty="0" smtClean="0">
                <a:latin typeface="Times New Roman" pitchFamily="18" charset="0"/>
                <a:cs typeface="Times New Roman" pitchFamily="18" charset="0"/>
              </a:rPr>
              <a:t>ρ</a:t>
            </a:r>
            <a:r>
              <a:rPr lang="cs-CZ" sz="3800" dirty="0" smtClean="0">
                <a:latin typeface="Times New Roman" pitchFamily="18" charset="0"/>
                <a:cs typeface="Times New Roman" pitchFamily="18" charset="0"/>
              </a:rPr>
              <a:t>k. g </a:t>
            </a:r>
            <a:br>
              <a:rPr lang="cs-CZ" sz="3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800" dirty="0" err="1" smtClean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600" dirty="0" err="1" smtClean="0">
                <a:latin typeface="Times New Roman" pitchFamily="18" charset="0"/>
                <a:cs typeface="Times New Roman" pitchFamily="18" charset="0"/>
              </a:rPr>
              <a:t>vz</a:t>
            </a:r>
            <a:r>
              <a:rPr lang="cs-CZ" sz="3800" dirty="0" smtClean="0">
                <a:latin typeface="Times New Roman" pitchFamily="18" charset="0"/>
                <a:cs typeface="Times New Roman" pitchFamily="18" charset="0"/>
              </a:rPr>
              <a:t> = 0,067 . 1 000 . 10</a:t>
            </a:r>
            <a:br>
              <a:rPr lang="cs-CZ" sz="3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800" u="sng" dirty="0" err="1" smtClean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600" u="sng" dirty="0" err="1" smtClean="0">
                <a:latin typeface="Times New Roman" pitchFamily="18" charset="0"/>
                <a:cs typeface="Times New Roman" pitchFamily="18" charset="0"/>
              </a:rPr>
              <a:t>vz</a:t>
            </a:r>
            <a:r>
              <a:rPr lang="cs-CZ" sz="3800" u="sng" dirty="0" smtClean="0">
                <a:latin typeface="Times New Roman" pitchFamily="18" charset="0"/>
                <a:cs typeface="Times New Roman" pitchFamily="18" charset="0"/>
              </a:rPr>
              <a:t> = 670 N</a:t>
            </a:r>
          </a:p>
          <a:p>
            <a:r>
              <a:rPr lang="cs-CZ" sz="3800" dirty="0" smtClean="0">
                <a:latin typeface="Times New Roman" pitchFamily="18" charset="0"/>
                <a:cs typeface="Times New Roman" pitchFamily="18" charset="0"/>
              </a:rPr>
              <a:t>Na ženu působí vztlaková síla 670 N.</a:t>
            </a:r>
          </a:p>
          <a:p>
            <a:pPr>
              <a:buNone/>
            </a:pPr>
            <a:r>
              <a:rPr lang="cs-CZ" sz="3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MB900431096.JPG"/>
          <p:cNvPicPr>
            <a:picLocks noChangeAspect="1"/>
          </p:cNvPicPr>
          <p:nvPr/>
        </p:nvPicPr>
        <p:blipFill>
          <a:blip r:embed="rId2" cstate="print"/>
          <a:srcRect l="15750" r="17314"/>
          <a:stretch>
            <a:fillRect/>
          </a:stretch>
        </p:blipFill>
        <p:spPr>
          <a:xfrm>
            <a:off x="5508105" y="2348880"/>
            <a:ext cx="2840866" cy="424411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Vyřeš slovní úlohu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Jaký je objem muže, na kterého po potopení působí síla vztlaková síla 700 N?</a:t>
            </a:r>
          </a:p>
          <a:p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Fvz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= 700 N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el-GR" sz="2400" dirty="0" smtClean="0">
                <a:latin typeface="Times New Roman" pitchFamily="18" charset="0"/>
                <a:cs typeface="Times New Roman" pitchFamily="18" charset="0"/>
              </a:rPr>
              <a:t> ρ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  = 1 000 kg/m³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g = 10 N/kg 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V = ? m³</a:t>
            </a:r>
          </a:p>
          <a:p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Fvz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= V .</a:t>
            </a:r>
            <a:r>
              <a:rPr lang="el-GR" sz="2400" dirty="0" smtClean="0">
                <a:latin typeface="Times New Roman" pitchFamily="18" charset="0"/>
                <a:cs typeface="Times New Roman" pitchFamily="18" charset="0"/>
              </a:rPr>
              <a:t>ρ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k. g 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700 = V . 1 000 . 10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= 700 : 10 000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V = 0,07 m³</a:t>
            </a:r>
          </a:p>
          <a:p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Muž má objem asi 0,07 m³.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MB900428002.JPG"/>
          <p:cNvPicPr>
            <a:picLocks noChangeAspect="1"/>
          </p:cNvPicPr>
          <p:nvPr/>
        </p:nvPicPr>
        <p:blipFill>
          <a:blip r:embed="rId2" cstate="print"/>
          <a:srcRect l="15750" t="3937" r="17314"/>
          <a:stretch>
            <a:fillRect/>
          </a:stretch>
        </p:blipFill>
        <p:spPr>
          <a:xfrm>
            <a:off x="5724128" y="2492895"/>
            <a:ext cx="2561244" cy="3675713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Doplň do obrázku síly, které působí na těleso ponořené do vody.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600" dirty="0" err="1" smtClean="0"/>
              <a:t>Fg</a:t>
            </a:r>
            <a:r>
              <a:rPr lang="cs-CZ" sz="3600" dirty="0" smtClean="0"/>
              <a:t> &gt; </a:t>
            </a:r>
            <a:r>
              <a:rPr lang="cs-CZ" sz="3600" dirty="0" err="1" smtClean="0"/>
              <a:t>Fvz</a:t>
            </a:r>
            <a:r>
              <a:rPr lang="cs-CZ" sz="3600" dirty="0" smtClean="0"/>
              <a:t> </a:t>
            </a:r>
            <a:r>
              <a:rPr lang="cs-CZ" sz="3600" dirty="0" smtClean="0">
                <a:latin typeface="Calibri"/>
              </a:rPr>
              <a:t>→</a:t>
            </a:r>
            <a:r>
              <a:rPr lang="cs-CZ" sz="3600" dirty="0" smtClean="0"/>
              <a:t> těleso neplave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3275856" y="2636912"/>
            <a:ext cx="3888432" cy="21602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estiúhelník 4"/>
          <p:cNvSpPr/>
          <p:nvPr/>
        </p:nvSpPr>
        <p:spPr>
          <a:xfrm>
            <a:off x="4499992" y="3717032"/>
            <a:ext cx="1224136" cy="1080120"/>
          </a:xfrm>
          <a:prstGeom prst="hexagon">
            <a:avLst>
              <a:gd name="adj" fmla="val 26322"/>
              <a:gd name="vf" fmla="val 115470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ovací šipka 6"/>
          <p:cNvCxnSpPr/>
          <p:nvPr/>
        </p:nvCxnSpPr>
        <p:spPr>
          <a:xfrm flipV="1">
            <a:off x="5148064" y="3284984"/>
            <a:ext cx="0" cy="108012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5148064" y="4365104"/>
            <a:ext cx="0" cy="1584176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24" name="Čárový popisek 1 (se zvýrazněním) 23"/>
          <p:cNvSpPr/>
          <p:nvPr/>
        </p:nvSpPr>
        <p:spPr>
          <a:xfrm>
            <a:off x="5724128" y="5013176"/>
            <a:ext cx="720080" cy="720080"/>
          </a:xfrm>
          <a:prstGeom prst="accentCallout1">
            <a:avLst>
              <a:gd name="adj1" fmla="val 18750"/>
              <a:gd name="adj2" fmla="val -8333"/>
              <a:gd name="adj3" fmla="val 11309"/>
              <a:gd name="adj4" fmla="val -71333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Fg</a:t>
            </a:r>
            <a:endParaRPr lang="cs-CZ" sz="32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Čárový popisek 1 (se zvýrazněním) 24"/>
          <p:cNvSpPr/>
          <p:nvPr/>
        </p:nvSpPr>
        <p:spPr>
          <a:xfrm>
            <a:off x="5436096" y="2924944"/>
            <a:ext cx="1008112" cy="720080"/>
          </a:xfrm>
          <a:prstGeom prst="accentCallout1">
            <a:avLst>
              <a:gd name="adj1" fmla="val 60417"/>
              <a:gd name="adj2" fmla="val 17178"/>
              <a:gd name="adj3" fmla="val 90675"/>
              <a:gd name="adj4" fmla="val -2654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Fvz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6" name="Obrázek 25" descr="MB900407450.JPG"/>
          <p:cNvPicPr>
            <a:picLocks noChangeAspect="1"/>
          </p:cNvPicPr>
          <p:nvPr/>
        </p:nvPicPr>
        <p:blipFill>
          <a:blip r:embed="rId2" cstate="print"/>
          <a:srcRect l="15750" r="17314"/>
          <a:stretch>
            <a:fillRect/>
          </a:stretch>
        </p:blipFill>
        <p:spPr>
          <a:xfrm>
            <a:off x="539552" y="2708920"/>
            <a:ext cx="2088232" cy="311971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Vyřeš slovní úlohu: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Jakou sílu potřebujeme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na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zvednutí kamene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hmotnosti 15kg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objemu 5,7 dm³.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Kámen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leží ve vodě.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=5,7dm³ =0,0057m³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m = 15 kg</a:t>
            </a:r>
            <a:endParaRPr lang="cs-CZ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3300" dirty="0" err="1" smtClean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</a:rPr>
              <a:t>g</a:t>
            </a: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 =m.g</a:t>
            </a:r>
            <a:br>
              <a:rPr lang="cs-CZ" sz="33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300" dirty="0" err="1" smtClean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</a:rPr>
              <a:t>g</a:t>
            </a: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 =15.10</a:t>
            </a:r>
            <a:br>
              <a:rPr lang="cs-CZ" sz="33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300" dirty="0" err="1" smtClean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</a:rPr>
              <a:t>g</a:t>
            </a: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=150N</a:t>
            </a:r>
          </a:p>
          <a:p>
            <a:r>
              <a:rPr lang="cs-CZ" sz="3300" dirty="0" err="1" smtClean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</a:rPr>
              <a:t>vz</a:t>
            </a: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 = V .</a:t>
            </a:r>
            <a:r>
              <a:rPr lang="el-GR" sz="3300" dirty="0" smtClean="0">
                <a:latin typeface="Times New Roman" pitchFamily="18" charset="0"/>
                <a:cs typeface="Times New Roman" pitchFamily="18" charset="0"/>
              </a:rPr>
              <a:t>ρ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. g </a:t>
            </a:r>
            <a:br>
              <a:rPr lang="cs-CZ" sz="33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300" dirty="0" err="1" smtClean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</a:rPr>
              <a:t>vz</a:t>
            </a: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 = 0,0057.1000.10</a:t>
            </a:r>
            <a:br>
              <a:rPr lang="cs-CZ" sz="33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300" dirty="0" err="1" smtClean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</a:rPr>
              <a:t>vz</a:t>
            </a: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 = 57 N</a:t>
            </a:r>
          </a:p>
          <a:p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F = </a:t>
            </a:r>
            <a:r>
              <a:rPr lang="cs-CZ" sz="3300" dirty="0" err="1" smtClean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</a:rPr>
              <a:t>g</a:t>
            </a: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3300" dirty="0" err="1" smtClean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100" dirty="0" err="1" smtClean="0">
                <a:latin typeface="Times New Roman" pitchFamily="18" charset="0"/>
                <a:cs typeface="Times New Roman" pitchFamily="18" charset="0"/>
              </a:rPr>
              <a:t>vz</a:t>
            </a: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3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F=150 – 57</a:t>
            </a:r>
            <a:br>
              <a:rPr lang="cs-CZ" sz="33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F = 93N</a:t>
            </a:r>
          </a:p>
          <a:p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Na zvednutí kamene potřebujeme sílu 93N.</a:t>
            </a:r>
          </a:p>
          <a:p>
            <a:endParaRPr lang="cs-CZ" dirty="0"/>
          </a:p>
        </p:txBody>
      </p:sp>
      <p:pic>
        <p:nvPicPr>
          <p:cNvPr id="5" name="Obrázek 4" descr="MB900181942.JPG"/>
          <p:cNvPicPr>
            <a:picLocks noChangeAspect="1"/>
          </p:cNvPicPr>
          <p:nvPr/>
        </p:nvPicPr>
        <p:blipFill>
          <a:blip r:embed="rId2" cstate="print"/>
          <a:srcRect l="3937" t="15750" r="1564" b="17314"/>
          <a:stretch>
            <a:fillRect/>
          </a:stretch>
        </p:blipFill>
        <p:spPr>
          <a:xfrm>
            <a:off x="1115616" y="4149080"/>
            <a:ext cx="3096344" cy="219324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Domácí úkol: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Zjisti, v které době žil Archimédes, jak souvisí jeho jméno a objevy s Punskými válkami?</a:t>
            </a:r>
          </a:p>
          <a:p>
            <a:r>
              <a:rPr lang="cs-CZ" dirty="0" smtClean="0"/>
              <a:t>Kteří živočichové využívají vztlakové síly?</a:t>
            </a:r>
          </a:p>
          <a:p>
            <a:r>
              <a:rPr lang="cs-CZ" dirty="0" smtClean="0"/>
              <a:t>Které sportovní odvětví využívá poznatků Archimédova zákona?</a:t>
            </a:r>
          </a:p>
          <a:p>
            <a:r>
              <a:rPr lang="cs-CZ" dirty="0" smtClean="0"/>
              <a:t>Kde v kuchyni můžeš pozorovat vztlakovou sílu?</a:t>
            </a:r>
          </a:p>
          <a:p>
            <a:r>
              <a:rPr lang="cs-CZ" dirty="0" smtClean="0"/>
              <a:t>V kterém starším filmu slyšíš znění Archimédova zákona? Najdi </a:t>
            </a:r>
            <a:r>
              <a:rPr lang="cs-CZ" smtClean="0"/>
              <a:t>na internetu.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000" b="0" i="0" u="none" strike="noStrike" kern="1200" cap="small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Anotace</a:t>
            </a:r>
            <a:endParaRPr kumimoji="0" lang="cs-CZ" sz="3000" b="0" i="0" u="none" strike="noStrike" kern="1200" cap="small" spc="0" normalizeH="0" baseline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3" name="Zástupný symbol pro obsah 4"/>
          <p:cNvGraphicFramePr>
            <a:graphicFrameLocks/>
          </p:cNvGraphicFramePr>
          <p:nvPr/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1752" y="457200"/>
            <a:ext cx="8686800" cy="841248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all" spc="0" normalizeH="0" baseline="0" noProof="0" smtClean="0">
                <a:ln>
                  <a:noFill/>
                </a:ln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Zdroj                            citace</a:t>
            </a:r>
            <a:endParaRPr kumimoji="0" lang="cs-CZ" sz="3600" b="0" i="0" u="none" strike="noStrike" kern="1200" cap="all" spc="0" normalizeH="0" baseline="0" noProof="0" dirty="0">
              <a:ln>
                <a:noFill/>
              </a:ln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04800" y="1600200"/>
            <a:ext cx="4191000" cy="47244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Vlastní tvorba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4648200" y="1600200"/>
            <a:ext cx="4343400" cy="4724400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i="1" dirty="0" smtClean="0">
                <a:latin typeface="Times New Roman" pitchFamily="18" charset="0"/>
                <a:cs typeface="Times New Roman" pitchFamily="18" charset="0"/>
              </a:rPr>
              <a:t>Fyzika 2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. Praha: SPN a.s., 2008. ISBN 978-80-7235-381-1.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JIŘÍ BOHUNĚK, EVA HEJNOVÁ. </a:t>
            </a:r>
            <a:r>
              <a:rPr lang="cs-CZ" sz="2900" i="1" dirty="0" smtClean="0">
                <a:latin typeface="Times New Roman" pitchFamily="18" charset="0"/>
                <a:cs typeface="Times New Roman" pitchFamily="18" charset="0"/>
              </a:rPr>
              <a:t>Tematické prověrky z učiva fyziky základní školy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2900" dirty="0" err="1" smtClean="0">
                <a:latin typeface="Times New Roman" pitchFamily="18" charset="0"/>
                <a:cs typeface="Times New Roman" pitchFamily="18" charset="0"/>
              </a:rPr>
              <a:t>Prometheus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, 2005. ISBN 80-7196-290-2.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JAN ŠEDIVÝ, JAN PURKAR, STANISLAV PFEFRČEK. </a:t>
            </a:r>
            <a:r>
              <a:rPr lang="cs-CZ" sz="2900" i="1" dirty="0" smtClean="0">
                <a:latin typeface="Times New Roman" pitchFamily="18" charset="0"/>
                <a:cs typeface="Times New Roman" pitchFamily="18" charset="0"/>
              </a:rPr>
              <a:t>Úlohy z fyziky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. Praha: Fortuna, 1996. ISBN 80-7168-315-9.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JIŘÍ BOHUNĚK. </a:t>
            </a:r>
            <a:r>
              <a:rPr lang="cs-CZ" sz="2900" i="1" dirty="0" smtClean="0">
                <a:latin typeface="Times New Roman" pitchFamily="18" charset="0"/>
                <a:cs typeface="Times New Roman" pitchFamily="18" charset="0"/>
              </a:rPr>
              <a:t>Sbírka úloh z fyziky pro ZŠ 2. díl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. Praha: SPN , 1992.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dirty="0" smtClean="0"/>
              <a:t>BOHUNĚK, Jiří; KOLÁŘOVÁ, Růžena. </a:t>
            </a:r>
            <a:r>
              <a:rPr lang="cs-CZ" sz="2900" i="1" dirty="0" smtClean="0"/>
              <a:t>Fyzika pro 7. ročník základní školy</a:t>
            </a:r>
            <a:r>
              <a:rPr lang="cs-CZ" sz="2900" dirty="0" smtClean="0"/>
              <a:t>. Olomouc: </a:t>
            </a:r>
            <a:r>
              <a:rPr lang="cs-CZ" sz="2900" dirty="0" err="1" smtClean="0"/>
              <a:t>Prometheus</a:t>
            </a:r>
            <a:r>
              <a:rPr lang="cs-CZ" sz="2900" dirty="0" smtClean="0"/>
              <a:t>, 2000, ISBN 80-7196-119-1</a:t>
            </a:r>
            <a:r>
              <a:rPr lang="cs-CZ" sz="2400" dirty="0" smtClean="0"/>
              <a:t>.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226</TotalTime>
  <Words>537</Words>
  <Application>Microsoft Office PowerPoint</Application>
  <PresentationFormat>Předvádění na obrazovce (4:3)</PresentationFormat>
  <Paragraphs>75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Medián</vt:lpstr>
      <vt:lpstr>Snímek 1</vt:lpstr>
      <vt:lpstr>Archimédův zákon</vt:lpstr>
      <vt:lpstr>Oprav chyby v Archimédově zákoně.</vt:lpstr>
      <vt:lpstr>Doplň:</vt:lpstr>
      <vt:lpstr>Všechna tělesa v nádobě jsou z hliníku, mají stejnou hustotu a hmotnost, liší se jen objemem. </vt:lpstr>
      <vt:lpstr>Urči, na které těleso působí největší vztlaková síla.</vt:lpstr>
      <vt:lpstr>Vyřeš slovní úlohu:</vt:lpstr>
      <vt:lpstr>Vyřeš slovní úlohu:</vt:lpstr>
      <vt:lpstr>Doplň do obrázku síly, které působí na těleso ponořené do vody.</vt:lpstr>
      <vt:lpstr>Vyřeš slovní úlohu:</vt:lpstr>
      <vt:lpstr>Domácí úkol: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Archimédův zákon</dc:title>
  <dc:creator>ZŠ a MŠ při dětské léčebně</dc:creator>
  <cp:lastModifiedBy>Dum</cp:lastModifiedBy>
  <cp:revision>29</cp:revision>
  <dcterms:created xsi:type="dcterms:W3CDTF">2012-05-20T10:20:26Z</dcterms:created>
  <dcterms:modified xsi:type="dcterms:W3CDTF">2012-07-04T11:58:37Z</dcterms:modified>
</cp:coreProperties>
</file>