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tření, využití tření v praxi, zmenšení tření, zvětšení tření.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00DCFB-03EE-425A-BD8D-E2C4D2D3E363}" type="presOf" srcId="{21CD1CFD-9C1D-4CCD-9C1F-96D7FEC97AFE}" destId="{E849BD94-F756-4A2B-878A-8B8D1301ACCA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8D0E8B27-9F4F-4139-8746-ABBE0FE824B3}" type="presOf" srcId="{51801BC8-D6DC-4669-A849-3FE3157A21FE}" destId="{F2F6B223-CEF1-4552-AA17-F64BAF562805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B4717862-CE1D-44D7-B790-BC944B1B48CA}" type="presOf" srcId="{3895EC79-AA20-455E-9F69-DE3BD08E691E}" destId="{EB0ECFC4-C995-40AD-A8E9-595ABAA26A22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395801DB-9595-4C5F-BE1A-C50D7CAACBB7}" type="presOf" srcId="{C23FB3AD-ADCB-439B-91E3-CCAC5D95039A}" destId="{0DE7C07F-6E89-49E7-849E-19E901F4E55C}" srcOrd="1" destOrd="0" presId="urn:microsoft.com/office/officeart/2005/8/layout/list1"/>
    <dgm:cxn modelId="{A69B0245-A213-4777-87CE-FFAB4C281584}" type="presOf" srcId="{FCA51B5C-9664-4F83-804A-4F17952C1B77}" destId="{357F34FD-9159-4421-ADFD-8E14EBA959DF}" srcOrd="0" destOrd="0" presId="urn:microsoft.com/office/officeart/2005/8/layout/list1"/>
    <dgm:cxn modelId="{ABA0E325-873B-4B7E-B289-578D3268830C}" type="presOf" srcId="{5D5106FA-2091-4491-8130-81C8257822BF}" destId="{7434E60B-9D92-4C96-BC05-49E506135518}" srcOrd="0" destOrd="0" presId="urn:microsoft.com/office/officeart/2005/8/layout/list1"/>
    <dgm:cxn modelId="{B84842FA-26E0-4D0B-AB80-9B2DD5E87030}" type="presOf" srcId="{21CD1CFD-9C1D-4CCD-9C1F-96D7FEC97AFE}" destId="{B303A152-D5F1-4A18-813F-E2E35B67E925}" srcOrd="1" destOrd="0" presId="urn:microsoft.com/office/officeart/2005/8/layout/list1"/>
    <dgm:cxn modelId="{16E031E4-2ED0-4AA9-AD9A-276C83C46511}" type="presOf" srcId="{C23FB3AD-ADCB-439B-91E3-CCAC5D95039A}" destId="{D8A736F1-6882-4EE8-B8CF-94E99995BBC4}" srcOrd="0" destOrd="0" presId="urn:microsoft.com/office/officeart/2005/8/layout/list1"/>
    <dgm:cxn modelId="{77A8B692-B8F4-42AB-85BE-3E4E05C49482}" type="presOf" srcId="{3895EC79-AA20-455E-9F69-DE3BD08E691E}" destId="{867F9FBB-DA2B-45E8-A45C-7C53C4121152}" srcOrd="1" destOrd="0" presId="urn:microsoft.com/office/officeart/2005/8/layout/list1"/>
    <dgm:cxn modelId="{1BA32A7B-6BC7-42A0-80FB-E772C43FD880}" type="presOf" srcId="{30796B16-12F9-40D6-9015-EB89BB5F506A}" destId="{CBC03896-5359-44E0-8915-FCD9B030F579}" srcOrd="0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974E4A4C-4982-413A-982B-F3893A4A22FD}" type="presParOf" srcId="{357F34FD-9159-4421-ADFD-8E14EBA959DF}" destId="{786576EC-D75C-4DB0-B314-C85D4862E4CA}" srcOrd="0" destOrd="0" presId="urn:microsoft.com/office/officeart/2005/8/layout/list1"/>
    <dgm:cxn modelId="{AAD6ED20-6ED0-450D-8EBE-C749ADA98B9B}" type="presParOf" srcId="{786576EC-D75C-4DB0-B314-C85D4862E4CA}" destId="{EB0ECFC4-C995-40AD-A8E9-595ABAA26A22}" srcOrd="0" destOrd="0" presId="urn:microsoft.com/office/officeart/2005/8/layout/list1"/>
    <dgm:cxn modelId="{C8B31003-C35E-40C9-9AA2-A3ED6873BFA7}" type="presParOf" srcId="{786576EC-D75C-4DB0-B314-C85D4862E4CA}" destId="{867F9FBB-DA2B-45E8-A45C-7C53C4121152}" srcOrd="1" destOrd="0" presId="urn:microsoft.com/office/officeart/2005/8/layout/list1"/>
    <dgm:cxn modelId="{EF5000BE-D276-46EF-85D1-93FC8A56EB1C}" type="presParOf" srcId="{357F34FD-9159-4421-ADFD-8E14EBA959DF}" destId="{53BD7F68-B256-41A2-AF8D-7FF61038E16B}" srcOrd="1" destOrd="0" presId="urn:microsoft.com/office/officeart/2005/8/layout/list1"/>
    <dgm:cxn modelId="{8FF8E083-CB09-4B58-AE7B-9E0CF98884E7}" type="presParOf" srcId="{357F34FD-9159-4421-ADFD-8E14EBA959DF}" destId="{CBC03896-5359-44E0-8915-FCD9B030F579}" srcOrd="2" destOrd="0" presId="urn:microsoft.com/office/officeart/2005/8/layout/list1"/>
    <dgm:cxn modelId="{0D46F33E-A212-43D0-B79C-89BC6308616D}" type="presParOf" srcId="{357F34FD-9159-4421-ADFD-8E14EBA959DF}" destId="{D23B6F7A-3280-4B61-8C5A-157F38DB805D}" srcOrd="3" destOrd="0" presId="urn:microsoft.com/office/officeart/2005/8/layout/list1"/>
    <dgm:cxn modelId="{B0DF77D1-7187-4F59-B9AC-558DB621E627}" type="presParOf" srcId="{357F34FD-9159-4421-ADFD-8E14EBA959DF}" destId="{24B7CFB4-FF55-4562-A794-0EB5393671C4}" srcOrd="4" destOrd="0" presId="urn:microsoft.com/office/officeart/2005/8/layout/list1"/>
    <dgm:cxn modelId="{29611917-F6AC-4D6E-92FB-9792331AE4FE}" type="presParOf" srcId="{24B7CFB4-FF55-4562-A794-0EB5393671C4}" destId="{D8A736F1-6882-4EE8-B8CF-94E99995BBC4}" srcOrd="0" destOrd="0" presId="urn:microsoft.com/office/officeart/2005/8/layout/list1"/>
    <dgm:cxn modelId="{C80A81E2-E25B-4233-98A1-C906F4CA8CA3}" type="presParOf" srcId="{24B7CFB4-FF55-4562-A794-0EB5393671C4}" destId="{0DE7C07F-6E89-49E7-849E-19E901F4E55C}" srcOrd="1" destOrd="0" presId="urn:microsoft.com/office/officeart/2005/8/layout/list1"/>
    <dgm:cxn modelId="{7FC7352F-DA94-40A3-AB66-7762025D3741}" type="presParOf" srcId="{357F34FD-9159-4421-ADFD-8E14EBA959DF}" destId="{BA0DF4E2-C357-494D-8797-8B5E841504F2}" srcOrd="5" destOrd="0" presId="urn:microsoft.com/office/officeart/2005/8/layout/list1"/>
    <dgm:cxn modelId="{2F300D1C-96C3-4559-960D-2EDF9DF5771E}" type="presParOf" srcId="{357F34FD-9159-4421-ADFD-8E14EBA959DF}" destId="{7434E60B-9D92-4C96-BC05-49E506135518}" srcOrd="6" destOrd="0" presId="urn:microsoft.com/office/officeart/2005/8/layout/list1"/>
    <dgm:cxn modelId="{271784C9-7E0A-4D3B-B6BA-909B123EE078}" type="presParOf" srcId="{357F34FD-9159-4421-ADFD-8E14EBA959DF}" destId="{9B5427D5-06B1-41D5-84C6-F7C7B8DCA45D}" srcOrd="7" destOrd="0" presId="urn:microsoft.com/office/officeart/2005/8/layout/list1"/>
    <dgm:cxn modelId="{0D300850-DC15-4655-9459-72C0BE247030}" type="presParOf" srcId="{357F34FD-9159-4421-ADFD-8E14EBA959DF}" destId="{350B5CD4-14C5-4C8F-AD3E-3204822691E7}" srcOrd="8" destOrd="0" presId="urn:microsoft.com/office/officeart/2005/8/layout/list1"/>
    <dgm:cxn modelId="{AA2719A4-1C76-437E-92AF-9400DC050894}" type="presParOf" srcId="{350B5CD4-14C5-4C8F-AD3E-3204822691E7}" destId="{E849BD94-F756-4A2B-878A-8B8D1301ACCA}" srcOrd="0" destOrd="0" presId="urn:microsoft.com/office/officeart/2005/8/layout/list1"/>
    <dgm:cxn modelId="{9E6DF8E6-700E-4D6A-9D8A-7D40DC670B7C}" type="presParOf" srcId="{350B5CD4-14C5-4C8F-AD3E-3204822691E7}" destId="{B303A152-D5F1-4A18-813F-E2E35B67E925}" srcOrd="1" destOrd="0" presId="urn:microsoft.com/office/officeart/2005/8/layout/list1"/>
    <dgm:cxn modelId="{2A3317E9-6F55-47D8-B235-56DC92B066C2}" type="presParOf" srcId="{357F34FD-9159-4421-ADFD-8E14EBA959DF}" destId="{5FDAF200-F332-4E4A-80AF-DCEE715F35A5}" srcOrd="9" destOrd="0" presId="urn:microsoft.com/office/officeart/2005/8/layout/list1"/>
    <dgm:cxn modelId="{C273A759-04AF-417A-94C3-864736476BF1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259806-70B2-46CC-A461-F359BD5BF1DC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3B1900B-DD57-410E-819A-C6DD3549D4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52337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VY_52_INOVACE_23_FYZIKA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Tření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402095.JPG"/>
          <p:cNvPicPr>
            <a:picLocks noChangeAspect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>
          <a:xfrm>
            <a:off x="395536" y="908720"/>
            <a:ext cx="3812188" cy="25922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isometricOffAxis1Righ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" name="Obrázek 3" descr="MB900400006.JPG"/>
          <p:cNvPicPr>
            <a:picLocks noChangeAspect="1"/>
          </p:cNvPicPr>
          <p:nvPr/>
        </p:nvPicPr>
        <p:blipFill>
          <a:blip r:embed="rId3" cstate="print"/>
          <a:srcRect l="18500" t="2751" r="18501"/>
          <a:stretch>
            <a:fillRect/>
          </a:stretch>
        </p:blipFill>
        <p:spPr>
          <a:xfrm>
            <a:off x="6444208" y="764704"/>
            <a:ext cx="2160240" cy="33346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Tření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pojmu tření, využití vědomostí v praxi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Obrázek 058.JPG"/>
          <p:cNvPicPr>
            <a:picLocks noChangeAspect="1"/>
          </p:cNvPicPr>
          <p:nvPr/>
        </p:nvPicPr>
        <p:blipFill>
          <a:blip r:embed="rId2" cstate="print"/>
          <a:srcRect t="13055" r="20272" b="21671"/>
          <a:stretch>
            <a:fillRect/>
          </a:stretch>
        </p:blipFill>
        <p:spPr>
          <a:xfrm>
            <a:off x="4427984" y="3717032"/>
            <a:ext cx="4104456" cy="2520280"/>
          </a:xfrm>
          <a:prstGeom prst="rect">
            <a:avLst/>
          </a:prstGeom>
          <a:scene3d>
            <a:camera prst="perspectiveHeroicExtremeLeftFacing"/>
            <a:lightRig rig="threePt" dir="t"/>
          </a:scene3d>
          <a:sp3d>
            <a:bevelT w="101600" prst="riblet"/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Třecí síla působí ____________________</a:t>
            </a: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Třecí sílu značíme 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3563888" y="1844824"/>
            <a:ext cx="4896544" cy="1440160"/>
          </a:xfrm>
          <a:prstGeom prst="horizontalScroll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roti směru pohybu – má opačný směr než je směr pohybu tělesa.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Svislý svitek 4"/>
          <p:cNvSpPr/>
          <p:nvPr/>
        </p:nvSpPr>
        <p:spPr>
          <a:xfrm>
            <a:off x="3779912" y="3573016"/>
            <a:ext cx="1512168" cy="1296144"/>
          </a:xfrm>
          <a:prstGeom prst="verticalScroll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B900399949.JPG"/>
          <p:cNvPicPr>
            <a:picLocks noChangeAspect="1"/>
          </p:cNvPicPr>
          <p:nvPr/>
        </p:nvPicPr>
        <p:blipFill>
          <a:blip r:embed="rId2" cstate="print"/>
          <a:srcRect l="14563" t="-1187" r="18500"/>
          <a:stretch>
            <a:fillRect/>
          </a:stretch>
        </p:blipFill>
        <p:spPr>
          <a:xfrm>
            <a:off x="6660232" y="404664"/>
            <a:ext cx="1953009" cy="295232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Proč vzniká třecí síla? Doplň.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drsnost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vzájemné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843808" y="1628800"/>
            <a:ext cx="4824536" cy="1656184"/>
          </a:xfrm>
          <a:prstGeom prst="snip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tykových ploch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2915816" y="3717032"/>
            <a:ext cx="5760640" cy="2016224"/>
          </a:xfrm>
          <a:prstGeom prst="snip2Diag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silové působení částic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 více můžeme pozorovat u hladkých ploch – částice jsou blíže)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382694.JPG"/>
          <p:cNvPicPr>
            <a:picLocks noChangeAspect="1"/>
          </p:cNvPicPr>
          <p:nvPr/>
        </p:nvPicPr>
        <p:blipFill>
          <a:blip r:embed="rId2" cstate="print"/>
          <a:srcRect l="15750" t="19687" r="1564" b="17314"/>
          <a:stretch>
            <a:fillRect/>
          </a:stretch>
        </p:blipFill>
        <p:spPr>
          <a:xfrm>
            <a:off x="6192180" y="980728"/>
            <a:ext cx="2268252" cy="172819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Obrázek 6" descr="MB900406712.JPG"/>
          <p:cNvPicPr>
            <a:picLocks noChangeAspect="1"/>
          </p:cNvPicPr>
          <p:nvPr/>
        </p:nvPicPr>
        <p:blipFill>
          <a:blip r:embed="rId3" cstate="print"/>
          <a:srcRect t="15750" r="13376" b="21251"/>
          <a:stretch>
            <a:fillRect/>
          </a:stretch>
        </p:blipFill>
        <p:spPr>
          <a:xfrm>
            <a:off x="6804248" y="4221088"/>
            <a:ext cx="1980220" cy="144016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Vysvětli působení třecí síly a setrvačnosti u následujících příkladů.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Lyžař jede na lyžích, pod svahem na rovině postupně zastaví, ačkoliv nebrzdí.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Při jízdě na kolečkových bruslích na vodorovné silnici má dítě nohy vedle sebe. Postupně zastaví.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75656" y="2492896"/>
            <a:ext cx="5688632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lyže působí třecí síla – proti pohybu lyžaře.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63688" y="5013176"/>
            <a:ext cx="5472608" cy="122413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Třecí síla působí proti pohybu dítěte.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Uveď, kdy se při tření projeví: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Drsnost stykových ploch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Vzájemné silové působení částic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4293096"/>
            <a:ext cx="3384376" cy="136815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Tabule skla naskládané na sebe.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88024" y="4437112"/>
            <a:ext cx="3384376" cy="136815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Horské kolo v kopci.</a:t>
            </a:r>
          </a:p>
        </p:txBody>
      </p:sp>
      <p:pic>
        <p:nvPicPr>
          <p:cNvPr id="6" name="Obrázek 5" descr="MB900422786.JPG"/>
          <p:cNvPicPr>
            <a:picLocks noChangeAspect="1"/>
          </p:cNvPicPr>
          <p:nvPr/>
        </p:nvPicPr>
        <p:blipFill>
          <a:blip r:embed="rId2" cstate="print"/>
          <a:srcRect t="7875" r="-2374" b="13376"/>
          <a:stretch>
            <a:fillRect/>
          </a:stretch>
        </p:blipFill>
        <p:spPr>
          <a:xfrm>
            <a:off x="5940152" y="4941168"/>
            <a:ext cx="1872208" cy="1440160"/>
          </a:xfrm>
          <a:prstGeom prst="rect">
            <a:avLst/>
          </a:prstGeom>
        </p:spPr>
      </p:pic>
      <p:pic>
        <p:nvPicPr>
          <p:cNvPr id="7" name="Obrázek 6" descr="MB900280758.JPG"/>
          <p:cNvPicPr>
            <a:picLocks noChangeAspect="1"/>
          </p:cNvPicPr>
          <p:nvPr/>
        </p:nvPicPr>
        <p:blipFill>
          <a:blip r:embed="rId3" cstate="print"/>
          <a:srcRect l="7875" t="3937" r="1564" b="13376"/>
          <a:stretch>
            <a:fillRect/>
          </a:stretch>
        </p:blipFill>
        <p:spPr>
          <a:xfrm>
            <a:off x="1043608" y="5085184"/>
            <a:ext cx="1656184" cy="1512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927 0.02061 C 0.16927 0.02084 0.33871 -0.07106 0.50833 -0.162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00" y="-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865 -0.04838 C 0.06354 -0.21435 -0.00139 -0.38009 -0.0276 -0.446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00" y="-19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96296E-6 C 0.03038 -0.07199 0.06093 -0.14398 0.07187 -0.17083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14 -0.0794 C 0.02014 -0.07917 -0.24479 -0.25347 -0.50955 -0.4273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00" y="-1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B900409678.JPG"/>
          <p:cNvPicPr>
            <a:picLocks noChangeAspect="1"/>
          </p:cNvPicPr>
          <p:nvPr/>
        </p:nvPicPr>
        <p:blipFill>
          <a:blip r:embed="rId2" cstate="print"/>
          <a:srcRect l="3937" t="11812" r="1564" b="13376"/>
          <a:stretch>
            <a:fillRect/>
          </a:stretch>
        </p:blipFill>
        <p:spPr>
          <a:xfrm>
            <a:off x="5148064" y="2492896"/>
            <a:ext cx="3456384" cy="273630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 věty: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Třecí  síla je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přímo úměrná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závisí na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059832" y="1772816"/>
            <a:ext cx="4104456" cy="1080120"/>
          </a:xfrm>
          <a:prstGeom prst="flowChartAlternateProces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tlakové síle, kterou působí těleso kolmo na podložku.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483768" y="3789040"/>
            <a:ext cx="3024336" cy="792088"/>
          </a:xfrm>
          <a:prstGeom prst="flowChartAlternateProcess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materiálu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483768" y="4653136"/>
            <a:ext cx="3816424" cy="864096"/>
          </a:xfrm>
          <a:prstGeom prst="flowChartAlternateProcess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drsnosti stykových ploch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41136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124744"/>
            <a:ext cx="3024336" cy="302433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smyková třecí síla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b="1" u="sng" dirty="0" smtClean="0">
                <a:latin typeface="Times New Roman" pitchFamily="18" charset="0"/>
                <a:ea typeface="Cambria Math" pitchFamily="18" charset="0"/>
                <a:cs typeface="Times New Roman" pitchFamily="18" charset="0"/>
              </a:rPr>
              <a:t>klidová třecí síla</a:t>
            </a:r>
            <a:endParaRPr lang="cs-CZ" b="1" u="sng" dirty="0">
              <a:latin typeface="Times New Roman" pitchFamily="18" charset="0"/>
              <a:ea typeface="Cambria Math" pitchFamily="18" charset="0"/>
              <a:cs typeface="Times New Roman" pitchFamily="18" charset="0"/>
            </a:endParaRPr>
          </a:p>
        </p:txBody>
      </p:sp>
      <p:sp>
        <p:nvSpPr>
          <p:cNvPr id="4" name="Svislý svitek 3"/>
          <p:cNvSpPr/>
          <p:nvPr/>
        </p:nvSpPr>
        <p:spPr>
          <a:xfrm>
            <a:off x="5364088" y="4293096"/>
            <a:ext cx="2952328" cy="2376264"/>
          </a:xfrm>
          <a:prstGeom prst="verticalScrol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Při posouvání jednoho tělesa po povrchu druhého.</a:t>
            </a:r>
          </a:p>
        </p:txBody>
      </p:sp>
      <p:sp>
        <p:nvSpPr>
          <p:cNvPr id="5" name="Svislý svitek 4"/>
          <p:cNvSpPr/>
          <p:nvPr/>
        </p:nvSpPr>
        <p:spPr>
          <a:xfrm>
            <a:off x="971600" y="4293096"/>
            <a:ext cx="2808312" cy="2376264"/>
          </a:xfrm>
          <a:prstGeom prst="vertic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Vyrovnává stejně velkou sílu opačného směru.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07407E-6 C -0.20764 -0.08426 -0.41528 -0.16829 -0.49844 -0.20208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7.40741E-6 C 0.13525 -0.09282 0.27066 -0.18541 0.32657 -0.21874 C 0.38247 -0.25208 0.35921 -0.22615 0.33594 -0.19999 " pathEditMode="relative" ptsTypes="a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296997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988840"/>
            <a:ext cx="1828800" cy="1828800"/>
          </a:xfrm>
          <a:prstGeom prst="rect">
            <a:avLst/>
          </a:prstGeom>
        </p:spPr>
      </p:pic>
      <p:pic>
        <p:nvPicPr>
          <p:cNvPr id="8" name="Obrázek 7" descr="MB900222473.JPG"/>
          <p:cNvPicPr>
            <a:picLocks noChangeAspect="1"/>
          </p:cNvPicPr>
          <p:nvPr/>
        </p:nvPicPr>
        <p:blipFill>
          <a:blip r:embed="rId3" cstate="print"/>
          <a:srcRect t="19687" r="-2374" b="17314"/>
          <a:stretch>
            <a:fillRect/>
          </a:stretch>
        </p:blipFill>
        <p:spPr>
          <a:xfrm>
            <a:off x="6732240" y="476672"/>
            <a:ext cx="1872208" cy="11521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Vyřeš úlohu: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budeš stěhovat nábytek, aby síla potřebná ke stěhování byly co nejmenší.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Například: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Vymysli i další možnosti.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971600" y="2924944"/>
            <a:ext cx="2952328" cy="1368152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 nábytek dáme desku s kolečky.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4499992" y="2924944"/>
            <a:ext cx="2952328" cy="1368152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 nábytek dáme válečky.</a:t>
            </a:r>
          </a:p>
        </p:txBody>
      </p:sp>
      <p:pic>
        <p:nvPicPr>
          <p:cNvPr id="7" name="Obrázek 6" descr="MB900295569.JPG"/>
          <p:cNvPicPr>
            <a:picLocks noChangeAspect="1"/>
          </p:cNvPicPr>
          <p:nvPr/>
        </p:nvPicPr>
        <p:blipFill>
          <a:blip r:embed="rId4" cstate="print"/>
          <a:srcRect l="7874" t="7875" b="13376"/>
          <a:stretch>
            <a:fillRect/>
          </a:stretch>
        </p:blipFill>
        <p:spPr>
          <a:xfrm>
            <a:off x="6372200" y="4653136"/>
            <a:ext cx="1684784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B90043438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284984"/>
            <a:ext cx="1828800" cy="1828800"/>
          </a:xfrm>
          <a:prstGeom prst="rect">
            <a:avLst/>
          </a:prstGeom>
        </p:spPr>
      </p:pic>
      <p:pic>
        <p:nvPicPr>
          <p:cNvPr id="9" name="Obrázek 8" descr="MB9004344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548680"/>
            <a:ext cx="1828800" cy="182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lze tření zmenšit, nebo zvětšit?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zmenšit tření: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zvětšit tření: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1907704" y="2276872"/>
            <a:ext cx="2376264" cy="93610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hladké plochy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4716016" y="2276872"/>
            <a:ext cx="3312368" cy="93610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zmenšit třecí plochy</a:t>
            </a: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1187624" y="4653136"/>
            <a:ext cx="2160240" cy="1008112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drsné plochy</a:t>
            </a: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4644008" y="4725144"/>
            <a:ext cx="3384376" cy="936104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zvětšit třecí plochy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Napiš, kdy působí klidová třecí síla: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Například: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hřebíky ve zdi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nábytek na podlaze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vlákna látek</a:t>
            </a:r>
          </a:p>
          <a:p>
            <a:pPr>
              <a:buFont typeface="Wingdings" pitchFamily="2" charset="2"/>
              <a:buChar char="q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psaní tužkou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pic>
        <p:nvPicPr>
          <p:cNvPr id="4" name="Obrázek 3" descr="MB9002422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20072" y="1988840"/>
            <a:ext cx="3412976" cy="3412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MB900386945.JPG"/>
          <p:cNvPicPr>
            <a:picLocks noChangeAspect="1"/>
          </p:cNvPicPr>
          <p:nvPr/>
        </p:nvPicPr>
        <p:blipFill>
          <a:blip r:embed="rId2" cstate="print"/>
          <a:srcRect t="15750" r="1564" b="13376"/>
          <a:stretch>
            <a:fillRect/>
          </a:stretch>
        </p:blipFill>
        <p:spPr>
          <a:xfrm>
            <a:off x="2771800" y="1124744"/>
            <a:ext cx="1800200" cy="12961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Přiřaď, kdy je třecí síla zmenšována, zvětšována: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zvětšována</a:t>
            </a:r>
            <a:r>
              <a:rPr lang="cs-CZ" dirty="0" smtClean="0"/>
              <a:t>                                     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zmenšována</a:t>
            </a:r>
          </a:p>
          <a:p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6228184" y="4797152"/>
            <a:ext cx="1872208" cy="1440160"/>
          </a:xfrm>
          <a:prstGeom prst="cub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kuličková ložiska</a:t>
            </a:r>
          </a:p>
        </p:txBody>
      </p:sp>
      <p:sp>
        <p:nvSpPr>
          <p:cNvPr id="5" name="Krychle 4"/>
          <p:cNvSpPr/>
          <p:nvPr/>
        </p:nvSpPr>
        <p:spPr>
          <a:xfrm>
            <a:off x="3347864" y="3284984"/>
            <a:ext cx="1872208" cy="1440160"/>
          </a:xfrm>
          <a:prstGeom prst="cub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jízda na lyžích</a:t>
            </a:r>
          </a:p>
        </p:txBody>
      </p:sp>
      <p:sp>
        <p:nvSpPr>
          <p:cNvPr id="6" name="Krychle 5"/>
          <p:cNvSpPr/>
          <p:nvPr/>
        </p:nvSpPr>
        <p:spPr>
          <a:xfrm>
            <a:off x="1187624" y="3356992"/>
            <a:ext cx="1872208" cy="1440160"/>
          </a:xfrm>
          <a:prstGeom prst="cub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brzdy u auta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51520" y="4941168"/>
            <a:ext cx="1872208" cy="1440160"/>
          </a:xfrm>
          <a:prstGeom prst="cub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silniční kolo</a:t>
            </a:r>
          </a:p>
        </p:txBody>
      </p:sp>
      <p:sp>
        <p:nvSpPr>
          <p:cNvPr id="8" name="Krychle 7"/>
          <p:cNvSpPr/>
          <p:nvPr/>
        </p:nvSpPr>
        <p:spPr>
          <a:xfrm>
            <a:off x="2195736" y="4869160"/>
            <a:ext cx="1872208" cy="1440160"/>
          </a:xfrm>
          <a:prstGeom prst="cub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horské kolo</a:t>
            </a:r>
          </a:p>
        </p:txBody>
      </p:sp>
      <p:sp>
        <p:nvSpPr>
          <p:cNvPr id="9" name="Krychle 8"/>
          <p:cNvSpPr/>
          <p:nvPr/>
        </p:nvSpPr>
        <p:spPr>
          <a:xfrm>
            <a:off x="4211960" y="4869160"/>
            <a:ext cx="1872208" cy="1440160"/>
          </a:xfrm>
          <a:prstGeom prst="cub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kleště</a:t>
            </a:r>
          </a:p>
        </p:txBody>
      </p:sp>
      <p:pic>
        <p:nvPicPr>
          <p:cNvPr id="12" name="Obrázek 11" descr="MB900403058.JPG"/>
          <p:cNvPicPr>
            <a:picLocks noChangeAspect="1"/>
          </p:cNvPicPr>
          <p:nvPr/>
        </p:nvPicPr>
        <p:blipFill>
          <a:blip r:embed="rId3" cstate="print"/>
          <a:srcRect t="19687" r="9439" b="21251"/>
          <a:stretch>
            <a:fillRect/>
          </a:stretch>
        </p:blipFill>
        <p:spPr>
          <a:xfrm>
            <a:off x="7236296" y="692696"/>
            <a:ext cx="1656184" cy="10801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94 0.01737 C -0.00122 -0.06435 -0.08438 -0.14583 -0.11806 -0.1784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00" y="-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7037E-7 C 2.77778E-6 -3.7037E-7 0.13507 -0.05949 0.27031 -0.11875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C -3.05556E-6 1.48148E-6 -0.03837 -0.10116 -0.07656 -0.20209 " pathEditMode="relative" ptsTypes="aA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396 -0.0169 C 0.07396 -0.01667 0.36372 -0.01898 0.65365 -0.0210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00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25 -0.0037 C -0.07031 -0.09398 -0.1717 -0.18425 -0.2125 -0.2203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0" y="-1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8.14815E-6 C -0.13611 -0.01041 -0.27222 -0.02083 -0.32656 -0.02499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lze zmenšit brzdnou dráhu u automobilu v letním a jak v zimním období?</a:t>
            </a:r>
          </a:p>
          <a:p>
            <a:r>
              <a:rPr lang="cs-CZ" dirty="0" smtClean="0"/>
              <a:t>Které sporty se snaží zvětšit a které zmenšit tření?</a:t>
            </a:r>
          </a:p>
          <a:p>
            <a:r>
              <a:rPr lang="cs-CZ" dirty="0" smtClean="0"/>
              <a:t>Jak souvisí tření a rozdělávání ohně? V jaké době se takto oheň rozdělával?</a:t>
            </a:r>
          </a:p>
          <a:p>
            <a:r>
              <a:rPr lang="cs-CZ" dirty="0" smtClean="0"/>
              <a:t>Najdi příklady, kdy se tření projevuje při každodenních činnostech.</a:t>
            </a:r>
          </a:p>
          <a:p>
            <a:r>
              <a:rPr lang="cs-CZ" dirty="0" smtClean="0"/>
              <a:t>Uveď příklady, jak souvisí tření a energetická náročnost spotřebičů, které </a:t>
            </a:r>
            <a:r>
              <a:rPr lang="cs-CZ" smtClean="0"/>
              <a:t>tě obklopují.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233</TotalTime>
  <Words>568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Tření</vt:lpstr>
      <vt:lpstr>Doplň věty:</vt:lpstr>
      <vt:lpstr>Proč vzniká třecí síla? Doplň.</vt:lpstr>
      <vt:lpstr>Vysvětli působení třecí síly a setrvačnosti u následujících příkladů.</vt:lpstr>
      <vt:lpstr>Uveď, kdy se při tření projeví:</vt:lpstr>
      <vt:lpstr>Doplň  věty:</vt:lpstr>
      <vt:lpstr>Přiřaď:</vt:lpstr>
      <vt:lpstr>Vyřeš úlohu:</vt:lpstr>
      <vt:lpstr>Jak lze tření zmenšit, nebo zvětšit?</vt:lpstr>
      <vt:lpstr>Napiš, kdy působí klidová třecí síla:</vt:lpstr>
      <vt:lpstr>Přiřaď, kdy je třecí síla zmenšována, zvětšována: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NB</cp:lastModifiedBy>
  <cp:revision>27</cp:revision>
  <dcterms:created xsi:type="dcterms:W3CDTF">2012-04-26T14:39:16Z</dcterms:created>
  <dcterms:modified xsi:type="dcterms:W3CDTF">2012-05-28T15:01:36Z</dcterms:modified>
</cp:coreProperties>
</file>