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57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59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A51B5C-9664-4F83-804A-4F17952C1B77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895EC79-AA20-455E-9F69-DE3BD08E691E}">
      <dgm:prSet phldrT="[Text]" custT="1"/>
      <dgm:spPr/>
      <dgm:t>
        <a:bodyPr/>
        <a:lstStyle/>
        <a:p>
          <a:r>
            <a:rPr lang="cs-CZ" sz="1600" dirty="0" smtClean="0"/>
            <a:t>Cíl hodiny:</a:t>
          </a:r>
          <a:endParaRPr lang="cs-CZ" sz="1600" dirty="0"/>
        </a:p>
      </dgm:t>
    </dgm:pt>
    <dgm:pt modelId="{D378B7CE-B96D-490F-8C86-92BB714F8CB7}" type="parTrans" cxnId="{3242CD68-7471-41E5-A162-71D4D0369342}">
      <dgm:prSet/>
      <dgm:spPr/>
      <dgm:t>
        <a:bodyPr/>
        <a:lstStyle/>
        <a:p>
          <a:endParaRPr lang="cs-CZ"/>
        </a:p>
      </dgm:t>
    </dgm:pt>
    <dgm:pt modelId="{ED51E2BB-9F4D-476C-AA88-0976216396F1}" type="sibTrans" cxnId="{3242CD68-7471-41E5-A162-71D4D0369342}">
      <dgm:prSet/>
      <dgm:spPr/>
      <dgm:t>
        <a:bodyPr/>
        <a:lstStyle/>
        <a:p>
          <a:endParaRPr lang="cs-CZ"/>
        </a:p>
      </dgm:t>
    </dgm:pt>
    <dgm:pt modelId="{C23FB3AD-ADCB-439B-91E3-CCAC5D95039A}">
      <dgm:prSet phldrT="[Text]" custT="1"/>
      <dgm:spPr/>
      <dgm:t>
        <a:bodyPr/>
        <a:lstStyle/>
        <a:p>
          <a:r>
            <a:rPr lang="cs-CZ" sz="1600" dirty="0" smtClean="0"/>
            <a:t>Práce s prezentací:</a:t>
          </a:r>
          <a:endParaRPr lang="cs-CZ" sz="1600" dirty="0"/>
        </a:p>
      </dgm:t>
    </dgm:pt>
    <dgm:pt modelId="{E8F4590D-EE57-4DBA-981A-7B5DC7E6FE30}" type="parTrans" cxnId="{07769A82-639E-4E6F-A09D-55D9DB6FA404}">
      <dgm:prSet/>
      <dgm:spPr/>
      <dgm:t>
        <a:bodyPr/>
        <a:lstStyle/>
        <a:p>
          <a:endParaRPr lang="cs-CZ"/>
        </a:p>
      </dgm:t>
    </dgm:pt>
    <dgm:pt modelId="{B7FA4744-82CA-4441-9DD4-9F545817CC38}" type="sibTrans" cxnId="{07769A82-639E-4E6F-A09D-55D9DB6FA404}">
      <dgm:prSet/>
      <dgm:spPr/>
      <dgm:t>
        <a:bodyPr/>
        <a:lstStyle/>
        <a:p>
          <a:endParaRPr lang="cs-CZ"/>
        </a:p>
      </dgm:t>
    </dgm:pt>
    <dgm:pt modelId="{21CD1CFD-9C1D-4CCD-9C1F-96D7FEC97AFE}">
      <dgm:prSet phldrT="[Text]" custT="1"/>
      <dgm:spPr/>
      <dgm:t>
        <a:bodyPr/>
        <a:lstStyle/>
        <a:p>
          <a:r>
            <a:rPr lang="cs-CZ" sz="1600" dirty="0" smtClean="0"/>
            <a:t>Průřezová témata:</a:t>
          </a:r>
          <a:endParaRPr lang="cs-CZ" sz="1600" dirty="0"/>
        </a:p>
      </dgm:t>
    </dgm:pt>
    <dgm:pt modelId="{6B88D69A-901D-49EC-9C82-3E8771265969}" type="parTrans" cxnId="{2ED553C3-9970-4CB3-82E7-DC2243E00141}">
      <dgm:prSet/>
      <dgm:spPr/>
      <dgm:t>
        <a:bodyPr/>
        <a:lstStyle/>
        <a:p>
          <a:endParaRPr lang="cs-CZ"/>
        </a:p>
      </dgm:t>
    </dgm:pt>
    <dgm:pt modelId="{C1B6801D-3A6B-48D4-96B8-B97B489035DF}" type="sibTrans" cxnId="{2ED553C3-9970-4CB3-82E7-DC2243E00141}">
      <dgm:prSet/>
      <dgm:spPr/>
      <dgm:t>
        <a:bodyPr/>
        <a:lstStyle/>
        <a:p>
          <a:endParaRPr lang="cs-CZ"/>
        </a:p>
      </dgm:t>
    </dgm:pt>
    <dgm:pt modelId="{30796B16-12F9-40D6-9015-EB89BB5F506A}">
      <dgm:prSet custT="1"/>
      <dgm:spPr/>
      <dgm:t>
        <a:bodyPr/>
        <a:lstStyle/>
        <a:p>
          <a:r>
            <a:rPr lang="cs-CZ" sz="1600" dirty="0" smtClean="0"/>
            <a:t>Opakování pojmu spojené nádoby, vlastnosti kapalných látek, využití v praxi. </a:t>
          </a:r>
          <a:endParaRPr lang="cs-CZ" sz="1600" dirty="0"/>
        </a:p>
      </dgm:t>
    </dgm:pt>
    <dgm:pt modelId="{ED755F1C-86B7-4DB5-BA5A-B1D076DC4559}" type="parTrans" cxnId="{773B4E95-D83D-45E1-8111-38311894B2D9}">
      <dgm:prSet/>
      <dgm:spPr/>
      <dgm:t>
        <a:bodyPr/>
        <a:lstStyle/>
        <a:p>
          <a:endParaRPr lang="cs-CZ"/>
        </a:p>
      </dgm:t>
    </dgm:pt>
    <dgm:pt modelId="{23F69EB6-D0B5-42A1-BFD3-0AF4F2B355FD}" type="sibTrans" cxnId="{773B4E95-D83D-45E1-8111-38311894B2D9}">
      <dgm:prSet/>
      <dgm:spPr/>
      <dgm:t>
        <a:bodyPr/>
        <a:lstStyle/>
        <a:p>
          <a:endParaRPr lang="cs-CZ"/>
        </a:p>
      </dgm:t>
    </dgm:pt>
    <dgm:pt modelId="{5D5106FA-2091-4491-8130-81C8257822BF}">
      <dgm:prSet custT="1"/>
      <dgm:spPr/>
      <dgm:t>
        <a:bodyPr/>
        <a:lstStyle/>
        <a:p>
          <a:r>
            <a:rPr lang="cs-CZ" sz="1600" dirty="0" smtClean="0"/>
            <a:t>Možnost společného opakování učiva, použít jako test, opakování je možné využít pro 7. 8. ročník při fyzice. </a:t>
          </a:r>
          <a:endParaRPr lang="cs-CZ" sz="1600" dirty="0"/>
        </a:p>
      </dgm:t>
    </dgm:pt>
    <dgm:pt modelId="{12D0AA0B-4753-4646-9D0D-C826D8D93BCA}" type="parTrans" cxnId="{87DFE991-FEF8-4018-8340-B05FFEDC9DA4}">
      <dgm:prSet/>
      <dgm:spPr/>
      <dgm:t>
        <a:bodyPr/>
        <a:lstStyle/>
        <a:p>
          <a:endParaRPr lang="cs-CZ"/>
        </a:p>
      </dgm:t>
    </dgm:pt>
    <dgm:pt modelId="{3E420758-2CF8-4A42-B2D5-A3A7BAB58591}" type="sibTrans" cxnId="{87DFE991-FEF8-4018-8340-B05FFEDC9DA4}">
      <dgm:prSet/>
      <dgm:spPr/>
      <dgm:t>
        <a:bodyPr/>
        <a:lstStyle/>
        <a:p>
          <a:endParaRPr lang="cs-CZ"/>
        </a:p>
      </dgm:t>
    </dgm:pt>
    <dgm:pt modelId="{51801BC8-D6DC-4669-A849-3FE3157A21FE}">
      <dgm:prSet custT="1"/>
      <dgm:spPr/>
      <dgm:t>
        <a:bodyPr/>
        <a:lstStyle/>
        <a:p>
          <a:r>
            <a:rPr lang="cs-CZ" sz="1600" dirty="0" smtClean="0"/>
            <a:t>Zejména v domácím úkolu – lze využít i jako samostatnou práci v hodině , souvislost tématu s úlohami v  M, Z, </a:t>
          </a:r>
          <a:r>
            <a:rPr lang="cs-CZ" sz="1600" dirty="0" err="1" smtClean="0"/>
            <a:t>Př</a:t>
          </a:r>
          <a:r>
            <a:rPr lang="cs-CZ" sz="1600" smtClean="0"/>
            <a:t>, D. </a:t>
          </a:r>
          <a:endParaRPr lang="cs-CZ" sz="1600" dirty="0"/>
        </a:p>
      </dgm:t>
    </dgm:pt>
    <dgm:pt modelId="{5EAB8B63-0717-454E-82D4-34FECA88C3BA}" type="parTrans" cxnId="{D682DB75-E008-4B82-85E7-32BA5ED9AECF}">
      <dgm:prSet/>
      <dgm:spPr/>
      <dgm:t>
        <a:bodyPr/>
        <a:lstStyle/>
        <a:p>
          <a:endParaRPr lang="cs-CZ"/>
        </a:p>
      </dgm:t>
    </dgm:pt>
    <dgm:pt modelId="{B84A2A51-44FC-4FFB-AFAE-E6010354ECCC}" type="sibTrans" cxnId="{D682DB75-E008-4B82-85E7-32BA5ED9AECF}">
      <dgm:prSet/>
      <dgm:spPr/>
      <dgm:t>
        <a:bodyPr/>
        <a:lstStyle/>
        <a:p>
          <a:endParaRPr lang="cs-CZ"/>
        </a:p>
      </dgm:t>
    </dgm:pt>
    <dgm:pt modelId="{357F34FD-9159-4421-ADFD-8E14EBA959DF}" type="pres">
      <dgm:prSet presAssocID="{FCA51B5C-9664-4F83-804A-4F17952C1B77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86576EC-D75C-4DB0-B314-C85D4862E4CA}" type="pres">
      <dgm:prSet presAssocID="{3895EC79-AA20-455E-9F69-DE3BD08E691E}" presName="parentLin" presStyleCnt="0"/>
      <dgm:spPr/>
    </dgm:pt>
    <dgm:pt modelId="{EB0ECFC4-C995-40AD-A8E9-595ABAA26A22}" type="pres">
      <dgm:prSet presAssocID="{3895EC79-AA20-455E-9F69-DE3BD08E691E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867F9FBB-DA2B-45E8-A45C-7C53C4121152}" type="pres">
      <dgm:prSet presAssocID="{3895EC79-AA20-455E-9F69-DE3BD08E691E}" presName="parentText" presStyleLbl="node1" presStyleIdx="0" presStyleCnt="3" custScaleY="4093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BD7F68-B256-41A2-AF8D-7FF61038E16B}" type="pres">
      <dgm:prSet presAssocID="{3895EC79-AA20-455E-9F69-DE3BD08E691E}" presName="negativeSpace" presStyleCnt="0"/>
      <dgm:spPr/>
    </dgm:pt>
    <dgm:pt modelId="{CBC03896-5359-44E0-8915-FCD9B030F579}" type="pres">
      <dgm:prSet presAssocID="{3895EC79-AA20-455E-9F69-DE3BD08E691E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3B6F7A-3280-4B61-8C5A-157F38DB805D}" type="pres">
      <dgm:prSet presAssocID="{ED51E2BB-9F4D-476C-AA88-0976216396F1}" presName="spaceBetweenRectangles" presStyleCnt="0"/>
      <dgm:spPr/>
    </dgm:pt>
    <dgm:pt modelId="{24B7CFB4-FF55-4562-A794-0EB5393671C4}" type="pres">
      <dgm:prSet presAssocID="{C23FB3AD-ADCB-439B-91E3-CCAC5D95039A}" presName="parentLin" presStyleCnt="0"/>
      <dgm:spPr/>
    </dgm:pt>
    <dgm:pt modelId="{D8A736F1-6882-4EE8-B8CF-94E99995BBC4}" type="pres">
      <dgm:prSet presAssocID="{C23FB3AD-ADCB-439B-91E3-CCAC5D95039A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DE7C07F-6E89-49E7-849E-19E901F4E55C}" type="pres">
      <dgm:prSet presAssocID="{C23FB3AD-ADCB-439B-91E3-CCAC5D95039A}" presName="parentText" presStyleLbl="node1" presStyleIdx="1" presStyleCnt="3" custScaleY="4746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0DF4E2-C357-494D-8797-8B5E841504F2}" type="pres">
      <dgm:prSet presAssocID="{C23FB3AD-ADCB-439B-91E3-CCAC5D95039A}" presName="negativeSpace" presStyleCnt="0"/>
      <dgm:spPr/>
    </dgm:pt>
    <dgm:pt modelId="{7434E60B-9D92-4C96-BC05-49E506135518}" type="pres">
      <dgm:prSet presAssocID="{C23FB3AD-ADCB-439B-91E3-CCAC5D95039A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5427D5-06B1-41D5-84C6-F7C7B8DCA45D}" type="pres">
      <dgm:prSet presAssocID="{B7FA4744-82CA-4441-9DD4-9F545817CC38}" presName="spaceBetweenRectangles" presStyleCnt="0"/>
      <dgm:spPr/>
    </dgm:pt>
    <dgm:pt modelId="{350B5CD4-14C5-4C8F-AD3E-3204822691E7}" type="pres">
      <dgm:prSet presAssocID="{21CD1CFD-9C1D-4CCD-9C1F-96D7FEC97AFE}" presName="parentLin" presStyleCnt="0"/>
      <dgm:spPr/>
    </dgm:pt>
    <dgm:pt modelId="{E849BD94-F756-4A2B-878A-8B8D1301ACCA}" type="pres">
      <dgm:prSet presAssocID="{21CD1CFD-9C1D-4CCD-9C1F-96D7FEC97AFE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B303A152-D5F1-4A18-813F-E2E35B67E925}" type="pres">
      <dgm:prSet presAssocID="{21CD1CFD-9C1D-4CCD-9C1F-96D7FEC97AFE}" presName="parentText" presStyleLbl="node1" presStyleIdx="2" presStyleCnt="3" custScaleY="4975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DAF200-F332-4E4A-80AF-DCEE715F35A5}" type="pres">
      <dgm:prSet presAssocID="{21CD1CFD-9C1D-4CCD-9C1F-96D7FEC97AFE}" presName="negativeSpace" presStyleCnt="0"/>
      <dgm:spPr/>
    </dgm:pt>
    <dgm:pt modelId="{F2F6B223-CEF1-4552-AA17-F64BAF562805}" type="pres">
      <dgm:prSet presAssocID="{21CD1CFD-9C1D-4CCD-9C1F-96D7FEC97AFE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3B4E95-D83D-45E1-8111-38311894B2D9}" srcId="{3895EC79-AA20-455E-9F69-DE3BD08E691E}" destId="{30796B16-12F9-40D6-9015-EB89BB5F506A}" srcOrd="0" destOrd="0" parTransId="{ED755F1C-86B7-4DB5-BA5A-B1D076DC4559}" sibTransId="{23F69EB6-D0B5-42A1-BFD3-0AF4F2B355FD}"/>
    <dgm:cxn modelId="{3242CD68-7471-41E5-A162-71D4D0369342}" srcId="{FCA51B5C-9664-4F83-804A-4F17952C1B77}" destId="{3895EC79-AA20-455E-9F69-DE3BD08E691E}" srcOrd="0" destOrd="0" parTransId="{D378B7CE-B96D-490F-8C86-92BB714F8CB7}" sibTransId="{ED51E2BB-9F4D-476C-AA88-0976216396F1}"/>
    <dgm:cxn modelId="{47E24204-3188-4E6E-B393-D90DD7BE10A5}" type="presOf" srcId="{30796B16-12F9-40D6-9015-EB89BB5F506A}" destId="{CBC03896-5359-44E0-8915-FCD9B030F579}" srcOrd="0" destOrd="0" presId="urn:microsoft.com/office/officeart/2005/8/layout/list1"/>
    <dgm:cxn modelId="{78CE2DCA-1AF2-4179-AFE5-A3F7FCD90385}" type="presOf" srcId="{5D5106FA-2091-4491-8130-81C8257822BF}" destId="{7434E60B-9D92-4C96-BC05-49E506135518}" srcOrd="0" destOrd="0" presId="urn:microsoft.com/office/officeart/2005/8/layout/list1"/>
    <dgm:cxn modelId="{07769A82-639E-4E6F-A09D-55D9DB6FA404}" srcId="{FCA51B5C-9664-4F83-804A-4F17952C1B77}" destId="{C23FB3AD-ADCB-439B-91E3-CCAC5D95039A}" srcOrd="1" destOrd="0" parTransId="{E8F4590D-EE57-4DBA-981A-7B5DC7E6FE30}" sibTransId="{B7FA4744-82CA-4441-9DD4-9F545817CC38}"/>
    <dgm:cxn modelId="{C6E53FD4-846C-456B-B186-70D00CE36A03}" type="presOf" srcId="{21CD1CFD-9C1D-4CCD-9C1F-96D7FEC97AFE}" destId="{B303A152-D5F1-4A18-813F-E2E35B67E925}" srcOrd="1" destOrd="0" presId="urn:microsoft.com/office/officeart/2005/8/layout/list1"/>
    <dgm:cxn modelId="{24D33028-0DB9-4D0D-9F6F-A7ECA02A0BFE}" type="presOf" srcId="{3895EC79-AA20-455E-9F69-DE3BD08E691E}" destId="{EB0ECFC4-C995-40AD-A8E9-595ABAA26A22}" srcOrd="0" destOrd="0" presId="urn:microsoft.com/office/officeart/2005/8/layout/list1"/>
    <dgm:cxn modelId="{C0FA827D-35AF-45A3-A012-4694677FE4F6}" type="presOf" srcId="{3895EC79-AA20-455E-9F69-DE3BD08E691E}" destId="{867F9FBB-DA2B-45E8-A45C-7C53C4121152}" srcOrd="1" destOrd="0" presId="urn:microsoft.com/office/officeart/2005/8/layout/list1"/>
    <dgm:cxn modelId="{2ED553C3-9970-4CB3-82E7-DC2243E00141}" srcId="{FCA51B5C-9664-4F83-804A-4F17952C1B77}" destId="{21CD1CFD-9C1D-4CCD-9C1F-96D7FEC97AFE}" srcOrd="2" destOrd="0" parTransId="{6B88D69A-901D-49EC-9C82-3E8771265969}" sibTransId="{C1B6801D-3A6B-48D4-96B8-B97B489035DF}"/>
    <dgm:cxn modelId="{4F814935-1609-4881-A9F4-D7E0C73D0A79}" type="presOf" srcId="{21CD1CFD-9C1D-4CCD-9C1F-96D7FEC97AFE}" destId="{E849BD94-F756-4A2B-878A-8B8D1301ACCA}" srcOrd="0" destOrd="0" presId="urn:microsoft.com/office/officeart/2005/8/layout/list1"/>
    <dgm:cxn modelId="{05D528DC-51A3-46F8-9CA2-A0824E8D1E2B}" type="presOf" srcId="{C23FB3AD-ADCB-439B-91E3-CCAC5D95039A}" destId="{D8A736F1-6882-4EE8-B8CF-94E99995BBC4}" srcOrd="0" destOrd="0" presId="urn:microsoft.com/office/officeart/2005/8/layout/list1"/>
    <dgm:cxn modelId="{B3A3AA4C-2038-4D26-A3C9-B9A18D405747}" type="presOf" srcId="{51801BC8-D6DC-4669-A849-3FE3157A21FE}" destId="{F2F6B223-CEF1-4552-AA17-F64BAF562805}" srcOrd="0" destOrd="0" presId="urn:microsoft.com/office/officeart/2005/8/layout/list1"/>
    <dgm:cxn modelId="{D682DB75-E008-4B82-85E7-32BA5ED9AECF}" srcId="{21CD1CFD-9C1D-4CCD-9C1F-96D7FEC97AFE}" destId="{51801BC8-D6DC-4669-A849-3FE3157A21FE}" srcOrd="0" destOrd="0" parTransId="{5EAB8B63-0717-454E-82D4-34FECA88C3BA}" sibTransId="{B84A2A51-44FC-4FFB-AFAE-E6010354ECCC}"/>
    <dgm:cxn modelId="{6E45E0D0-6BB2-420A-9E0C-B840CF06A321}" type="presOf" srcId="{FCA51B5C-9664-4F83-804A-4F17952C1B77}" destId="{357F34FD-9159-4421-ADFD-8E14EBA959DF}" srcOrd="0" destOrd="0" presId="urn:microsoft.com/office/officeart/2005/8/layout/list1"/>
    <dgm:cxn modelId="{1B89B1D0-EF19-4363-B67D-E591FFF38559}" type="presOf" srcId="{C23FB3AD-ADCB-439B-91E3-CCAC5D95039A}" destId="{0DE7C07F-6E89-49E7-849E-19E901F4E55C}" srcOrd="1" destOrd="0" presId="urn:microsoft.com/office/officeart/2005/8/layout/list1"/>
    <dgm:cxn modelId="{87DFE991-FEF8-4018-8340-B05FFEDC9DA4}" srcId="{C23FB3AD-ADCB-439B-91E3-CCAC5D95039A}" destId="{5D5106FA-2091-4491-8130-81C8257822BF}" srcOrd="0" destOrd="0" parTransId="{12D0AA0B-4753-4646-9D0D-C826D8D93BCA}" sibTransId="{3E420758-2CF8-4A42-B2D5-A3A7BAB58591}"/>
    <dgm:cxn modelId="{91A1CC9F-3B49-4EF0-AF7F-41D43929EEFE}" type="presParOf" srcId="{357F34FD-9159-4421-ADFD-8E14EBA959DF}" destId="{786576EC-D75C-4DB0-B314-C85D4862E4CA}" srcOrd="0" destOrd="0" presId="urn:microsoft.com/office/officeart/2005/8/layout/list1"/>
    <dgm:cxn modelId="{0DAAF411-315C-4E69-AD8E-65450CFF23FD}" type="presParOf" srcId="{786576EC-D75C-4DB0-B314-C85D4862E4CA}" destId="{EB0ECFC4-C995-40AD-A8E9-595ABAA26A22}" srcOrd="0" destOrd="0" presId="urn:microsoft.com/office/officeart/2005/8/layout/list1"/>
    <dgm:cxn modelId="{D863FFFD-B13C-4F5A-B1E8-807DCF9950DD}" type="presParOf" srcId="{786576EC-D75C-4DB0-B314-C85D4862E4CA}" destId="{867F9FBB-DA2B-45E8-A45C-7C53C4121152}" srcOrd="1" destOrd="0" presId="urn:microsoft.com/office/officeart/2005/8/layout/list1"/>
    <dgm:cxn modelId="{B75B115A-A933-4500-83CF-E3BB6F888B55}" type="presParOf" srcId="{357F34FD-9159-4421-ADFD-8E14EBA959DF}" destId="{53BD7F68-B256-41A2-AF8D-7FF61038E16B}" srcOrd="1" destOrd="0" presId="urn:microsoft.com/office/officeart/2005/8/layout/list1"/>
    <dgm:cxn modelId="{353DE3F2-2FE4-4488-84B9-3F6490A43745}" type="presParOf" srcId="{357F34FD-9159-4421-ADFD-8E14EBA959DF}" destId="{CBC03896-5359-44E0-8915-FCD9B030F579}" srcOrd="2" destOrd="0" presId="urn:microsoft.com/office/officeart/2005/8/layout/list1"/>
    <dgm:cxn modelId="{5432F276-516F-4CF0-9709-FC0EB6C2039D}" type="presParOf" srcId="{357F34FD-9159-4421-ADFD-8E14EBA959DF}" destId="{D23B6F7A-3280-4B61-8C5A-157F38DB805D}" srcOrd="3" destOrd="0" presId="urn:microsoft.com/office/officeart/2005/8/layout/list1"/>
    <dgm:cxn modelId="{650EE01E-2120-4C50-9F05-F80A3DE68088}" type="presParOf" srcId="{357F34FD-9159-4421-ADFD-8E14EBA959DF}" destId="{24B7CFB4-FF55-4562-A794-0EB5393671C4}" srcOrd="4" destOrd="0" presId="urn:microsoft.com/office/officeart/2005/8/layout/list1"/>
    <dgm:cxn modelId="{7FD81D38-B1B0-46CE-BE9B-1678B5ACB2FE}" type="presParOf" srcId="{24B7CFB4-FF55-4562-A794-0EB5393671C4}" destId="{D8A736F1-6882-4EE8-B8CF-94E99995BBC4}" srcOrd="0" destOrd="0" presId="urn:microsoft.com/office/officeart/2005/8/layout/list1"/>
    <dgm:cxn modelId="{D7633CD7-619C-4A66-B9CF-44E5B0527AC8}" type="presParOf" srcId="{24B7CFB4-FF55-4562-A794-0EB5393671C4}" destId="{0DE7C07F-6E89-49E7-849E-19E901F4E55C}" srcOrd="1" destOrd="0" presId="urn:microsoft.com/office/officeart/2005/8/layout/list1"/>
    <dgm:cxn modelId="{2476F8E8-EFA5-4411-9D5D-F56641764B7F}" type="presParOf" srcId="{357F34FD-9159-4421-ADFD-8E14EBA959DF}" destId="{BA0DF4E2-C357-494D-8797-8B5E841504F2}" srcOrd="5" destOrd="0" presId="urn:microsoft.com/office/officeart/2005/8/layout/list1"/>
    <dgm:cxn modelId="{39E5AEE2-0F02-480D-9755-023C815C850F}" type="presParOf" srcId="{357F34FD-9159-4421-ADFD-8E14EBA959DF}" destId="{7434E60B-9D92-4C96-BC05-49E506135518}" srcOrd="6" destOrd="0" presId="urn:microsoft.com/office/officeart/2005/8/layout/list1"/>
    <dgm:cxn modelId="{28185734-11CC-430D-B533-F33602E24757}" type="presParOf" srcId="{357F34FD-9159-4421-ADFD-8E14EBA959DF}" destId="{9B5427D5-06B1-41D5-84C6-F7C7B8DCA45D}" srcOrd="7" destOrd="0" presId="urn:microsoft.com/office/officeart/2005/8/layout/list1"/>
    <dgm:cxn modelId="{7C082F23-02BB-4623-A5AC-7985333807CA}" type="presParOf" srcId="{357F34FD-9159-4421-ADFD-8E14EBA959DF}" destId="{350B5CD4-14C5-4C8F-AD3E-3204822691E7}" srcOrd="8" destOrd="0" presId="urn:microsoft.com/office/officeart/2005/8/layout/list1"/>
    <dgm:cxn modelId="{37FD695C-4EE1-41B3-B5A6-CC3F9346787A}" type="presParOf" srcId="{350B5CD4-14C5-4C8F-AD3E-3204822691E7}" destId="{E849BD94-F756-4A2B-878A-8B8D1301ACCA}" srcOrd="0" destOrd="0" presId="urn:microsoft.com/office/officeart/2005/8/layout/list1"/>
    <dgm:cxn modelId="{EBCD17EA-670D-4635-8186-21F87734B409}" type="presParOf" srcId="{350B5CD4-14C5-4C8F-AD3E-3204822691E7}" destId="{B303A152-D5F1-4A18-813F-E2E35B67E925}" srcOrd="1" destOrd="0" presId="urn:microsoft.com/office/officeart/2005/8/layout/list1"/>
    <dgm:cxn modelId="{87EE1A13-2794-4033-85ED-5D12E1CE7053}" type="presParOf" srcId="{357F34FD-9159-4421-ADFD-8E14EBA959DF}" destId="{5FDAF200-F332-4E4A-80AF-DCEE715F35A5}" srcOrd="9" destOrd="0" presId="urn:microsoft.com/office/officeart/2005/8/layout/list1"/>
    <dgm:cxn modelId="{515048DE-9375-4C84-87E8-8E1BEE52A8E9}" type="presParOf" srcId="{357F34FD-9159-4421-ADFD-8E14EBA959DF}" destId="{F2F6B223-CEF1-4552-AA17-F64BAF56280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BC03896-5359-44E0-8915-FCD9B030F579}">
      <dsp:nvSpPr>
        <dsp:cNvPr id="0" name=""/>
        <dsp:cNvSpPr/>
      </dsp:nvSpPr>
      <dsp:spPr>
        <a:xfrm>
          <a:off x="0" y="19277"/>
          <a:ext cx="8686800" cy="12237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4192" tIns="874776" rIns="674192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Opakování pojmu spojené nádoby, vlastnosti kapalných látek, využití v praxi. </a:t>
          </a:r>
          <a:endParaRPr lang="cs-CZ" sz="1600" kern="1200" dirty="0"/>
        </a:p>
      </dsp:txBody>
      <dsp:txXfrm>
        <a:off x="0" y="19277"/>
        <a:ext cx="8686800" cy="1223775"/>
      </dsp:txXfrm>
    </dsp:sp>
    <dsp:sp modelId="{867F9FBB-DA2B-45E8-A45C-7C53C4121152}">
      <dsp:nvSpPr>
        <dsp:cNvPr id="0" name=""/>
        <dsp:cNvSpPr/>
      </dsp:nvSpPr>
      <dsp:spPr>
        <a:xfrm>
          <a:off x="434340" y="131693"/>
          <a:ext cx="6080760" cy="5075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Cíl hodiny:</a:t>
          </a:r>
          <a:endParaRPr lang="cs-CZ" sz="1600" kern="1200" dirty="0"/>
        </a:p>
      </dsp:txBody>
      <dsp:txXfrm>
        <a:off x="434340" y="131693"/>
        <a:ext cx="6080760" cy="507503"/>
      </dsp:txXfrm>
    </dsp:sp>
    <dsp:sp modelId="{7434E60B-9D92-4C96-BC05-49E506135518}">
      <dsp:nvSpPr>
        <dsp:cNvPr id="0" name=""/>
        <dsp:cNvSpPr/>
      </dsp:nvSpPr>
      <dsp:spPr>
        <a:xfrm>
          <a:off x="0" y="1438459"/>
          <a:ext cx="8686800" cy="14222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4192" tIns="874776" rIns="674192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Možnost společného opakování učiva, použít jako test, opakování je možné využít pro 7. 8. ročník při fyzice. </a:t>
          </a:r>
          <a:endParaRPr lang="cs-CZ" sz="1600" kern="1200" dirty="0"/>
        </a:p>
      </dsp:txBody>
      <dsp:txXfrm>
        <a:off x="0" y="1438459"/>
        <a:ext cx="8686800" cy="1422225"/>
      </dsp:txXfrm>
    </dsp:sp>
    <dsp:sp modelId="{0DE7C07F-6E89-49E7-849E-19E901F4E55C}">
      <dsp:nvSpPr>
        <dsp:cNvPr id="0" name=""/>
        <dsp:cNvSpPr/>
      </dsp:nvSpPr>
      <dsp:spPr>
        <a:xfrm>
          <a:off x="434340" y="1469852"/>
          <a:ext cx="6080760" cy="5885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Práce s prezentací:</a:t>
          </a:r>
          <a:endParaRPr lang="cs-CZ" sz="1600" kern="1200" dirty="0"/>
        </a:p>
      </dsp:txBody>
      <dsp:txXfrm>
        <a:off x="434340" y="1469852"/>
        <a:ext cx="6080760" cy="588527"/>
      </dsp:txXfrm>
    </dsp:sp>
    <dsp:sp modelId="{F2F6B223-CEF1-4552-AA17-F64BAF562805}">
      <dsp:nvSpPr>
        <dsp:cNvPr id="0" name=""/>
        <dsp:cNvSpPr/>
      </dsp:nvSpPr>
      <dsp:spPr>
        <a:xfrm>
          <a:off x="0" y="3084459"/>
          <a:ext cx="8686800" cy="14222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4192" tIns="874776" rIns="674192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Zejména v domácím úkolu – lze využít i jako samostatnou práci v hodině , souvislost tématu s úlohami v  M, Z, </a:t>
          </a:r>
          <a:r>
            <a:rPr lang="cs-CZ" sz="1600" kern="1200" dirty="0" err="1" smtClean="0"/>
            <a:t>Př</a:t>
          </a:r>
          <a:r>
            <a:rPr lang="cs-CZ" sz="1600" kern="1200" smtClean="0"/>
            <a:t>, D. </a:t>
          </a:r>
          <a:endParaRPr lang="cs-CZ" sz="1600" kern="1200" dirty="0"/>
        </a:p>
      </dsp:txBody>
      <dsp:txXfrm>
        <a:off x="0" y="3084459"/>
        <a:ext cx="8686800" cy="1422225"/>
      </dsp:txXfrm>
    </dsp:sp>
    <dsp:sp modelId="{B303A152-D5F1-4A18-813F-E2E35B67E925}">
      <dsp:nvSpPr>
        <dsp:cNvPr id="0" name=""/>
        <dsp:cNvSpPr/>
      </dsp:nvSpPr>
      <dsp:spPr>
        <a:xfrm>
          <a:off x="434340" y="3087484"/>
          <a:ext cx="6080760" cy="61689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Průřezová témata:</a:t>
          </a:r>
          <a:endParaRPr lang="cs-CZ" sz="1600" kern="1200" dirty="0"/>
        </a:p>
      </dsp:txBody>
      <dsp:txXfrm>
        <a:off x="434340" y="3087484"/>
        <a:ext cx="6080760" cy="6168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AB64532F-5D0D-4AA3-9720-45127AAB074D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533287A-7926-416B-9110-E5A8FB1699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4532F-5D0D-4AA3-9720-45127AAB074D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533287A-7926-416B-9110-E5A8FB1699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4532F-5D0D-4AA3-9720-45127AAB074D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1533287A-7926-416B-9110-E5A8FB1699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AB64532F-5D0D-4AA3-9720-45127AAB074D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1533287A-7926-416B-9110-E5A8FB1699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AB64532F-5D0D-4AA3-9720-45127AAB074D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1533287A-7926-416B-9110-E5A8FB1699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4532F-5D0D-4AA3-9720-45127AAB074D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533287A-7926-416B-9110-E5A8FB1699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4532F-5D0D-4AA3-9720-45127AAB074D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533287A-7926-416B-9110-E5A8FB1699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4532F-5D0D-4AA3-9720-45127AAB074D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533287A-7926-416B-9110-E5A8FB1699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AB64532F-5D0D-4AA3-9720-45127AAB074D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1533287A-7926-416B-9110-E5A8FB1699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4532F-5D0D-4AA3-9720-45127AAB074D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3287A-7926-416B-9110-E5A8FB1699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AB64532F-5D0D-4AA3-9720-45127AAB074D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1533287A-7926-416B-9110-E5A8FB1699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B64532F-5D0D-4AA3-9720-45127AAB074D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533287A-7926-416B-9110-E5A8FB1699A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60330922"/>
              </p:ext>
            </p:extLst>
          </p:nvPr>
        </p:nvGraphicFramePr>
        <p:xfrm>
          <a:off x="611560" y="2276870"/>
          <a:ext cx="7128792" cy="388299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Svatava </a:t>
                      </a:r>
                      <a:r>
                        <a:rPr lang="cs-CZ" sz="2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Juhászová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4.5.2012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VY_52_INOVACE_24_FYZIKA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Opakování učiva fyziky-</a:t>
                      </a:r>
                      <a:r>
                        <a:rPr lang="cs-CZ" sz="2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Spojené nádoby, vlastnosti kapalin</a:t>
                      </a:r>
                      <a:endParaRPr lang="cs-CZ" sz="2400" b="0" baseline="0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7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B90020733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20072" y="188640"/>
            <a:ext cx="3601785" cy="367240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isometricOffAxis2Lef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5" name="Obrázek 4" descr="MB90030864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1520" y="188640"/>
            <a:ext cx="3744416" cy="374441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isometricOffAxis1Righ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54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Spojené nádoby, vlastnosti </a:t>
            </a:r>
            <a:r>
              <a:rPr lang="cs-CZ" sz="49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kapalin</a:t>
            </a:r>
            <a:endParaRPr lang="cs-CZ" sz="4900" b="1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Opakování tématu, využití spojených nádob 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          v 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praxi, vlastnosti kapalných látek</a:t>
            </a:r>
            <a:endParaRPr lang="cs-CZ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8153400" cy="99060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Oprav obrázek, kde je hladina kapaliny v nádobě zakreslena špatně. 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 descr="nadoby.pn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rcRect l="16128" t="5143" r="18209" b="29224"/>
          <a:stretch>
            <a:fillRect/>
          </a:stretch>
        </p:blipFill>
        <p:spPr>
          <a:xfrm>
            <a:off x="539552" y="2420888"/>
            <a:ext cx="3528392" cy="1980852"/>
          </a:xfrm>
        </p:spPr>
      </p:pic>
      <p:pic>
        <p:nvPicPr>
          <p:cNvPr id="5" name="Zástupný symbol pro obsah 3" descr="nadoby.png"/>
          <p:cNvPicPr>
            <a:picLocks noChangeAspect="1"/>
          </p:cNvPicPr>
          <p:nvPr/>
        </p:nvPicPr>
        <p:blipFill>
          <a:blip r:embed="rId2" cstate="print"/>
          <a:srcRect l="16128" t="5143" r="18209" b="29224"/>
          <a:stretch>
            <a:fillRect/>
          </a:stretch>
        </p:blipFill>
        <p:spPr>
          <a:xfrm rot="20530144">
            <a:off x="4619692" y="1966734"/>
            <a:ext cx="3528392" cy="1980852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395536" y="4077072"/>
            <a:ext cx="3816424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788024" y="4077072"/>
            <a:ext cx="3816424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postup 7"/>
          <p:cNvSpPr/>
          <p:nvPr/>
        </p:nvSpPr>
        <p:spPr>
          <a:xfrm>
            <a:off x="6804248" y="3501008"/>
            <a:ext cx="1296144" cy="576064"/>
          </a:xfrm>
          <a:prstGeom prst="flowChartProces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6516216" y="2924944"/>
            <a:ext cx="158417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5148064" y="2924944"/>
            <a:ext cx="86409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bdélník 24"/>
          <p:cNvSpPr/>
          <p:nvPr/>
        </p:nvSpPr>
        <p:spPr>
          <a:xfrm>
            <a:off x="1259632" y="4869160"/>
            <a:ext cx="6264696" cy="1584176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Hladina kapaliny v druhé nádobě je špatně – hladina není vodorovná</a:t>
            </a:r>
            <a:r>
              <a:rPr lang="cs-CZ" sz="3200" b="1" dirty="0" smtClean="0">
                <a:solidFill>
                  <a:schemeClr val="tx1"/>
                </a:solidFill>
              </a:rPr>
              <a:t>. 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Zvol správnou odpověď: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Ve spojených nádobách  hladiny</a:t>
            </a:r>
            <a:b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6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jsou x nejsou </a:t>
            </a:r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ve všech částech ve stejné vodorovné rovině, </a:t>
            </a:r>
            <a:b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6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záleží x nezáleží </a:t>
            </a:r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 tvaru nádoby, </a:t>
            </a:r>
            <a:r>
              <a:rPr lang="cs-CZ" sz="36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záleží x nezáleží </a:t>
            </a:r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 počtu nádob.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043608" y="4149080"/>
            <a:ext cx="1080120" cy="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1043608" y="3573016"/>
            <a:ext cx="936104" cy="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2267744" y="2420888"/>
            <a:ext cx="1296144" cy="288032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Obrázek 11" descr="MB900233724.JPG"/>
          <p:cNvPicPr>
            <a:picLocks noChangeAspect="1"/>
          </p:cNvPicPr>
          <p:nvPr/>
        </p:nvPicPr>
        <p:blipFill>
          <a:blip r:embed="rId2" cstate="print"/>
          <a:srcRect l="3937" t="23625" r="1564" b="21251"/>
          <a:stretch>
            <a:fillRect/>
          </a:stretch>
        </p:blipFill>
        <p:spPr>
          <a:xfrm>
            <a:off x="4211960" y="4437112"/>
            <a:ext cx="3744416" cy="180620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Kde se spojené nádoby využívají?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sifon u umyvadla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odpad u toalety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vodoznak u rychlovarné konve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Doplň další příklady.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MB90032022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44208" y="4365104"/>
            <a:ext cx="1828800" cy="1828800"/>
          </a:xfrm>
          <a:prstGeom prst="rect">
            <a:avLst/>
          </a:prstGeom>
        </p:spPr>
      </p:pic>
      <p:pic>
        <p:nvPicPr>
          <p:cNvPr id="5" name="Obrázek 4" descr="MB90032013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87624" y="4437112"/>
            <a:ext cx="1828800" cy="1828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Obrázek 15" descr="MB90043045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1556792"/>
            <a:ext cx="8064896" cy="434908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Škrtni špatnou odpověď:</a:t>
            </a:r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Kapaliny </a:t>
            </a:r>
            <a:r>
              <a:rPr lang="cs-CZ" sz="4000" b="1" dirty="0" smtClean="0">
                <a:latin typeface="Monotype Corsiva" pitchFamily="66" charset="0"/>
                <a:cs typeface="Times New Roman" pitchFamily="18" charset="0"/>
              </a:rPr>
              <a:t>jsou x nejsou 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stlačitelné.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 různých kapalinách </a:t>
            </a:r>
            <a:r>
              <a:rPr lang="cs-CZ" sz="4000" b="1" dirty="0" smtClean="0">
                <a:latin typeface="Monotype Corsiva" pitchFamily="66" charset="0"/>
                <a:cs typeface="Times New Roman" pitchFamily="18" charset="0"/>
              </a:rPr>
              <a:t>je x není 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různé tření mezi molekulami, projevuje se to jejich </a:t>
            </a:r>
            <a:r>
              <a:rPr lang="cs-CZ" sz="4000" b="1" dirty="0" smtClean="0">
                <a:latin typeface="Monotype Corsiva" pitchFamily="66" charset="0"/>
                <a:cs typeface="Times New Roman" pitchFamily="18" charset="0"/>
              </a:rPr>
              <a:t>stejnou x různou 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tekutostí.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Volna hladina </a:t>
            </a:r>
            <a:r>
              <a:rPr lang="cs-CZ" sz="4000" b="1" dirty="0" smtClean="0">
                <a:latin typeface="Monotype Corsiva" pitchFamily="66" charset="0"/>
                <a:cs typeface="Times New Roman" pitchFamily="18" charset="0"/>
              </a:rPr>
              <a:t>je x není 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 klidu vodorovná.</a:t>
            </a:r>
          </a:p>
          <a:p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5364088" y="2636912"/>
            <a:ext cx="792088" cy="7200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1115616" y="3717032"/>
            <a:ext cx="1224136" cy="7200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4139952" y="4437112"/>
            <a:ext cx="864096" cy="7200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2699792" y="1988840"/>
            <a:ext cx="72008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MB900386661.JPG"/>
          <p:cNvPicPr>
            <a:picLocks noChangeAspect="1"/>
          </p:cNvPicPr>
          <p:nvPr/>
        </p:nvPicPr>
        <p:blipFill>
          <a:blip r:embed="rId2" cstate="print"/>
          <a:srcRect l="1684" t="15152" r="2352" b="15821"/>
          <a:stretch>
            <a:fillRect/>
          </a:stretch>
        </p:blipFill>
        <p:spPr>
          <a:xfrm>
            <a:off x="4860032" y="3429000"/>
            <a:ext cx="4104456" cy="295232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Jaká může být příčina, že vodováha nefunguje? Kde se používá?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Například: Je poškozena trubička vodováhy –není tam voda.</a:t>
            </a:r>
          </a:p>
          <a:p>
            <a:r>
              <a:rPr lang="cs-CZ" dirty="0" smtClean="0"/>
              <a:t>Odřely </a:t>
            </a:r>
            <a:r>
              <a:rPr lang="cs-CZ" dirty="0" smtClean="0"/>
              <a:t>se nám zakreslené proužky – nemůžeme posoudit, zda je vzduchová bublina uprostřed.</a:t>
            </a:r>
          </a:p>
          <a:p>
            <a:r>
              <a:rPr lang="cs-CZ" dirty="0" smtClean="0"/>
              <a:t>Vymysli další důvody.</a:t>
            </a:r>
          </a:p>
          <a:p>
            <a:r>
              <a:rPr lang="cs-CZ" dirty="0" smtClean="0"/>
              <a:t>Užití ve stavebnictví, </a:t>
            </a:r>
            <a:br>
              <a:rPr lang="cs-CZ" dirty="0" smtClean="0"/>
            </a:br>
            <a:r>
              <a:rPr lang="cs-CZ" dirty="0" smtClean="0"/>
              <a:t>výrobě nábytku,…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Kde se využívá zařízení na obrázku? Jak se nazývá?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zdymadlo, plavební komory</a:t>
            </a:r>
          </a:p>
          <a:p>
            <a:r>
              <a:rPr lang="cs-CZ" dirty="0" smtClean="0"/>
              <a:t>Využití: v lodní dopravě  (ekologičtější způsob dopravy než kamiony na silnicích)</a:t>
            </a:r>
          </a:p>
          <a:p>
            <a:r>
              <a:rPr lang="cs-CZ" dirty="0" smtClean="0"/>
              <a:t>Využívá princip </a:t>
            </a:r>
            <a:br>
              <a:rPr lang="cs-CZ" dirty="0" smtClean="0"/>
            </a:br>
            <a:r>
              <a:rPr lang="cs-CZ" dirty="0" smtClean="0"/>
              <a:t>spojených nádob.</a:t>
            </a:r>
          </a:p>
          <a:p>
            <a:r>
              <a:rPr lang="cs-CZ" dirty="0" smtClean="0"/>
              <a:t>Najdi na internetu,</a:t>
            </a:r>
            <a:br>
              <a:rPr lang="cs-CZ" dirty="0" smtClean="0"/>
            </a:br>
            <a:r>
              <a:rPr lang="cs-CZ" dirty="0" smtClean="0"/>
              <a:t>kde najdeš plavební</a:t>
            </a:r>
            <a:br>
              <a:rPr lang="cs-CZ" dirty="0" smtClean="0"/>
            </a:br>
            <a:r>
              <a:rPr lang="cs-CZ" dirty="0" smtClean="0"/>
              <a:t>komory v ČR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Obrázek 3" descr="MB900150018.JPG"/>
          <p:cNvPicPr>
            <a:picLocks noChangeAspect="1"/>
          </p:cNvPicPr>
          <p:nvPr/>
        </p:nvPicPr>
        <p:blipFill>
          <a:blip r:embed="rId2" cstate="print"/>
          <a:srcRect t="11812" r="1564" b="13376"/>
          <a:stretch>
            <a:fillRect/>
          </a:stretch>
        </p:blipFill>
        <p:spPr>
          <a:xfrm>
            <a:off x="5076056" y="3068960"/>
            <a:ext cx="3505653" cy="26642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 descr="MB90035483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48064" y="4437112"/>
            <a:ext cx="3168352" cy="201622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Vyber správnou možnost - jaké vlastnosti má volná hadina kapaliny?</a:t>
            </a:r>
            <a:endParaRPr lang="cs-CZ" sz="3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Volná hladina kapaliny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je - není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vodorovná.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hladině vody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je – není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povrchová blána.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Hladina kapaliny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má – nemá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svou pevnost ,  pružnost.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Pokud přejedeme rukou po stěně stanu v dešti,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bude – nebude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 stanu protékat voda. Zdůvodnění najdi na internetu nebo v literatuře.</a:t>
            </a:r>
          </a:p>
          <a:p>
            <a:endParaRPr lang="cs-CZ" dirty="0"/>
          </a:p>
        </p:txBody>
      </p:sp>
      <p:sp>
        <p:nvSpPr>
          <p:cNvPr id="4" name="Prstenec 3"/>
          <p:cNvSpPr/>
          <p:nvPr/>
        </p:nvSpPr>
        <p:spPr>
          <a:xfrm>
            <a:off x="755576" y="4077072"/>
            <a:ext cx="1152128" cy="576064"/>
          </a:xfrm>
          <a:prstGeom prst="donut">
            <a:avLst>
              <a:gd name="adj" fmla="val 899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Prstenec 4"/>
          <p:cNvSpPr/>
          <p:nvPr/>
        </p:nvSpPr>
        <p:spPr>
          <a:xfrm>
            <a:off x="3419872" y="2204864"/>
            <a:ext cx="720080" cy="504056"/>
          </a:xfrm>
          <a:prstGeom prst="donut">
            <a:avLst>
              <a:gd name="adj" fmla="val 899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Prstenec 5"/>
          <p:cNvSpPr/>
          <p:nvPr/>
        </p:nvSpPr>
        <p:spPr>
          <a:xfrm>
            <a:off x="3419872" y="2708920"/>
            <a:ext cx="1080120" cy="576064"/>
          </a:xfrm>
          <a:prstGeom prst="donut">
            <a:avLst>
              <a:gd name="adj" fmla="val 899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Prstenec 6"/>
          <p:cNvSpPr/>
          <p:nvPr/>
        </p:nvSpPr>
        <p:spPr>
          <a:xfrm>
            <a:off x="4355976" y="1556792"/>
            <a:ext cx="792088" cy="576064"/>
          </a:xfrm>
          <a:prstGeom prst="donut">
            <a:avLst>
              <a:gd name="adj" fmla="val 899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Domácí úkol: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Najdi zařízení využívající princip spojených nádob.</a:t>
            </a:r>
          </a:p>
          <a:p>
            <a:r>
              <a:rPr lang="cs-CZ" dirty="0" smtClean="0"/>
              <a:t>Vysvětli, proč se některý hmyz – například vodoměrka </a:t>
            </a:r>
            <a:r>
              <a:rPr lang="cs-CZ" dirty="0" smtClean="0"/>
              <a:t>- udrží </a:t>
            </a:r>
            <a:r>
              <a:rPr lang="cs-CZ" dirty="0" smtClean="0"/>
              <a:t>na hladině vody.</a:t>
            </a:r>
          </a:p>
          <a:p>
            <a:r>
              <a:rPr lang="cs-CZ" dirty="0" smtClean="0"/>
              <a:t>Najdi způsob, jak lze využít spojené nádoby při zalévání rostlin.</a:t>
            </a:r>
          </a:p>
          <a:p>
            <a:r>
              <a:rPr lang="cs-CZ" dirty="0" smtClean="0"/>
              <a:t>Nakresli konvičku, která je vhodná na čaj, navrhni i konvičku nepraktickou, zdůvodni, kresby.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000" b="0" i="0" u="none" strike="noStrike" kern="1200" cap="small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Anotace</a:t>
            </a:r>
            <a:endParaRPr kumimoji="0" lang="cs-CZ" sz="3000" b="0" i="0" u="none" strike="noStrike" kern="1200" cap="small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3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798225558"/>
              </p:ext>
            </p:extLst>
          </p:nvPr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1752" y="457200"/>
            <a:ext cx="8686800" cy="841248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all" spc="0" normalizeH="0" baseline="0" noProof="0" smtClean="0">
                <a:ln>
                  <a:noFill/>
                </a:ln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Zdroj                            citace</a:t>
            </a:r>
            <a:endParaRPr kumimoji="0" lang="cs-CZ" sz="3600" b="0" i="0" u="none" strike="noStrike" kern="1200" cap="all" spc="0" normalizeH="0" baseline="0" noProof="0" dirty="0">
              <a:ln>
                <a:noFill/>
              </a:ln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600200"/>
            <a:ext cx="4191000" cy="47244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Vlastní tvorba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4648200" y="1600200"/>
            <a:ext cx="4343400" cy="4724400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i="1" dirty="0" smtClean="0">
                <a:latin typeface="Times New Roman" pitchFamily="18" charset="0"/>
                <a:cs typeface="Times New Roman" pitchFamily="18" charset="0"/>
              </a:rPr>
              <a:t>Fyzika 2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 Praha: SPN a.s., 2008. ISBN 978-80-7235-381-1.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JIŘÍ BOHUNĚK, EVA HEJNOVÁ. </a:t>
            </a:r>
            <a:r>
              <a:rPr lang="cs-CZ" sz="2900" i="1" dirty="0" smtClean="0">
                <a:latin typeface="Times New Roman" pitchFamily="18" charset="0"/>
                <a:cs typeface="Times New Roman" pitchFamily="18" charset="0"/>
              </a:rPr>
              <a:t>Tematické prověrky z učiva fyziky základní školy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2900" dirty="0" err="1" smtClean="0">
                <a:latin typeface="Times New Roman" pitchFamily="18" charset="0"/>
                <a:cs typeface="Times New Roman" pitchFamily="18" charset="0"/>
              </a:rPr>
              <a:t>Prometheus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, 2005. ISBN 80-7196-290-2.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JAN ŠEDIVÝ, JAN PURKAR, STANISLAV PFEFRČEK. </a:t>
            </a:r>
            <a:r>
              <a:rPr lang="cs-CZ" sz="2900" i="1" dirty="0" smtClean="0">
                <a:latin typeface="Times New Roman" pitchFamily="18" charset="0"/>
                <a:cs typeface="Times New Roman" pitchFamily="18" charset="0"/>
              </a:rPr>
              <a:t>Úlohy z fyziky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 Praha: Fortuna, 1996. ISBN 80-7168-315-9.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JIŘÍ BOHUNĚK. </a:t>
            </a:r>
            <a:r>
              <a:rPr lang="cs-CZ" sz="2900" i="1" dirty="0" smtClean="0">
                <a:latin typeface="Times New Roman" pitchFamily="18" charset="0"/>
                <a:cs typeface="Times New Roman" pitchFamily="18" charset="0"/>
              </a:rPr>
              <a:t>Sbírka úloh z fyziky pro ZŠ 2. díl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 Praha: SPN , 1992.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dirty="0" smtClean="0"/>
              <a:t>BOHUNĚK, Jiří; KOLÁŘOVÁ, Růžena. </a:t>
            </a:r>
            <a:r>
              <a:rPr lang="cs-CZ" sz="2900" i="1" dirty="0" smtClean="0"/>
              <a:t>Fyzika pro 7. ročník základní školy</a:t>
            </a:r>
            <a:r>
              <a:rPr lang="cs-CZ" sz="2900" dirty="0" smtClean="0"/>
              <a:t>. Olomouc: </a:t>
            </a:r>
            <a:r>
              <a:rPr lang="cs-CZ" sz="2900" dirty="0" err="1" smtClean="0"/>
              <a:t>Prometheus</a:t>
            </a:r>
            <a:r>
              <a:rPr lang="cs-CZ" sz="2900" dirty="0" smtClean="0"/>
              <a:t>, 2000, ISBN 80-7196-119-1.</a:t>
            </a:r>
            <a:endParaRPr lang="cs-CZ" sz="29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147</TotalTime>
  <Words>532</Words>
  <Application>Microsoft Office PowerPoint</Application>
  <PresentationFormat>Předvádění na obrazovce (4:3)</PresentationFormat>
  <Paragraphs>57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Medián</vt:lpstr>
      <vt:lpstr>Snímek 1</vt:lpstr>
      <vt:lpstr>Spojené nádoby, vlastnosti kapalin</vt:lpstr>
      <vt:lpstr>Oprav obrázek, kde je hladina kapaliny v nádobě zakreslena špatně. </vt:lpstr>
      <vt:lpstr>Zvol správnou odpověď:</vt:lpstr>
      <vt:lpstr>Kde se spojené nádoby využívají?</vt:lpstr>
      <vt:lpstr>Škrtni špatnou odpověď:</vt:lpstr>
      <vt:lpstr>Jaká může být příčina, že vodováha nefunguje? Kde se používá?</vt:lpstr>
      <vt:lpstr>Kde se využívá zařízení na obrázku? Jak se nazývá?</vt:lpstr>
      <vt:lpstr>Vyber správnou možnost - jaké vlastnosti má volná hadina kapaliny?</vt:lpstr>
      <vt:lpstr>Domácí úkol: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 a MŠ při dětské léčebně</dc:creator>
  <cp:lastModifiedBy>Dum</cp:lastModifiedBy>
  <cp:revision>22</cp:revision>
  <dcterms:created xsi:type="dcterms:W3CDTF">2012-05-26T12:09:04Z</dcterms:created>
  <dcterms:modified xsi:type="dcterms:W3CDTF">2012-07-04T12:01:01Z</dcterms:modified>
</cp:coreProperties>
</file>