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0" r:id="rId4"/>
    <p:sldId id="261" r:id="rId5"/>
    <p:sldId id="262" r:id="rId6"/>
    <p:sldId id="266" r:id="rId7"/>
    <p:sldId id="263" r:id="rId8"/>
    <p:sldId id="264" r:id="rId9"/>
    <p:sldId id="265" r:id="rId10"/>
    <p:sldId id="267" r:id="rId11"/>
    <p:sldId id="268" r:id="rId12"/>
    <p:sldId id="258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-31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A51B5C-9664-4F83-804A-4F17952C1B77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895EC79-AA20-455E-9F69-DE3BD08E691E}">
      <dgm:prSet phldrT="[Text]" custT="1"/>
      <dgm:spPr/>
      <dgm:t>
        <a:bodyPr/>
        <a:lstStyle/>
        <a:p>
          <a:r>
            <a:rPr lang="cs-CZ" sz="1600" dirty="0" smtClean="0"/>
            <a:t>Cíl hodiny:</a:t>
          </a:r>
          <a:endParaRPr lang="cs-CZ" sz="1600" dirty="0"/>
        </a:p>
      </dgm:t>
    </dgm:pt>
    <dgm:pt modelId="{D378B7CE-B96D-490F-8C86-92BB714F8CB7}" type="parTrans" cxnId="{3242CD68-7471-41E5-A162-71D4D0369342}">
      <dgm:prSet/>
      <dgm:spPr/>
      <dgm:t>
        <a:bodyPr/>
        <a:lstStyle/>
        <a:p>
          <a:endParaRPr lang="cs-CZ"/>
        </a:p>
      </dgm:t>
    </dgm:pt>
    <dgm:pt modelId="{ED51E2BB-9F4D-476C-AA88-0976216396F1}" type="sibTrans" cxnId="{3242CD68-7471-41E5-A162-71D4D0369342}">
      <dgm:prSet/>
      <dgm:spPr/>
      <dgm:t>
        <a:bodyPr/>
        <a:lstStyle/>
        <a:p>
          <a:endParaRPr lang="cs-CZ"/>
        </a:p>
      </dgm:t>
    </dgm:pt>
    <dgm:pt modelId="{C23FB3AD-ADCB-439B-91E3-CCAC5D95039A}">
      <dgm:prSet phldrT="[Text]" custT="1"/>
      <dgm:spPr/>
      <dgm:t>
        <a:bodyPr/>
        <a:lstStyle/>
        <a:p>
          <a:r>
            <a:rPr lang="cs-CZ" sz="1600" dirty="0" smtClean="0"/>
            <a:t>Práce s prezentací:</a:t>
          </a:r>
          <a:endParaRPr lang="cs-CZ" sz="1600" dirty="0"/>
        </a:p>
      </dgm:t>
    </dgm:pt>
    <dgm:pt modelId="{E8F4590D-EE57-4DBA-981A-7B5DC7E6FE30}" type="parTrans" cxnId="{07769A82-639E-4E6F-A09D-55D9DB6FA404}">
      <dgm:prSet/>
      <dgm:spPr/>
      <dgm:t>
        <a:bodyPr/>
        <a:lstStyle/>
        <a:p>
          <a:endParaRPr lang="cs-CZ"/>
        </a:p>
      </dgm:t>
    </dgm:pt>
    <dgm:pt modelId="{B7FA4744-82CA-4441-9DD4-9F545817CC38}" type="sibTrans" cxnId="{07769A82-639E-4E6F-A09D-55D9DB6FA404}">
      <dgm:prSet/>
      <dgm:spPr/>
      <dgm:t>
        <a:bodyPr/>
        <a:lstStyle/>
        <a:p>
          <a:endParaRPr lang="cs-CZ"/>
        </a:p>
      </dgm:t>
    </dgm:pt>
    <dgm:pt modelId="{21CD1CFD-9C1D-4CCD-9C1F-96D7FEC97AFE}">
      <dgm:prSet phldrT="[Text]" custT="1"/>
      <dgm:spPr/>
      <dgm:t>
        <a:bodyPr/>
        <a:lstStyle/>
        <a:p>
          <a:r>
            <a:rPr lang="cs-CZ" sz="1600" dirty="0" smtClean="0"/>
            <a:t>Průřezová témata:</a:t>
          </a:r>
          <a:endParaRPr lang="cs-CZ" sz="1600" dirty="0"/>
        </a:p>
      </dgm:t>
    </dgm:pt>
    <dgm:pt modelId="{6B88D69A-901D-49EC-9C82-3E8771265969}" type="parTrans" cxnId="{2ED553C3-9970-4CB3-82E7-DC2243E00141}">
      <dgm:prSet/>
      <dgm:spPr/>
      <dgm:t>
        <a:bodyPr/>
        <a:lstStyle/>
        <a:p>
          <a:endParaRPr lang="cs-CZ"/>
        </a:p>
      </dgm:t>
    </dgm:pt>
    <dgm:pt modelId="{C1B6801D-3A6B-48D4-96B8-B97B489035DF}" type="sibTrans" cxnId="{2ED553C3-9970-4CB3-82E7-DC2243E00141}">
      <dgm:prSet/>
      <dgm:spPr/>
      <dgm:t>
        <a:bodyPr/>
        <a:lstStyle/>
        <a:p>
          <a:endParaRPr lang="cs-CZ"/>
        </a:p>
      </dgm:t>
    </dgm:pt>
    <dgm:pt modelId="{30796B16-12F9-40D6-9015-EB89BB5F506A}">
      <dgm:prSet custT="1"/>
      <dgm:spPr/>
      <dgm:t>
        <a:bodyPr/>
        <a:lstStyle/>
        <a:p>
          <a:r>
            <a:rPr lang="cs-CZ" sz="1600" dirty="0" smtClean="0"/>
            <a:t>Opakování pojmů kladka pevná, volná, kladkostroj, využití v praxi, souvislost se silou nutnou k dopravě těles na místo.</a:t>
          </a:r>
          <a:endParaRPr lang="cs-CZ" sz="1600" dirty="0"/>
        </a:p>
      </dgm:t>
    </dgm:pt>
    <dgm:pt modelId="{ED755F1C-86B7-4DB5-BA5A-B1D076DC4559}" type="parTrans" cxnId="{773B4E95-D83D-45E1-8111-38311894B2D9}">
      <dgm:prSet/>
      <dgm:spPr/>
      <dgm:t>
        <a:bodyPr/>
        <a:lstStyle/>
        <a:p>
          <a:endParaRPr lang="cs-CZ"/>
        </a:p>
      </dgm:t>
    </dgm:pt>
    <dgm:pt modelId="{23F69EB6-D0B5-42A1-BFD3-0AF4F2B355FD}" type="sibTrans" cxnId="{773B4E95-D83D-45E1-8111-38311894B2D9}">
      <dgm:prSet/>
      <dgm:spPr/>
      <dgm:t>
        <a:bodyPr/>
        <a:lstStyle/>
        <a:p>
          <a:endParaRPr lang="cs-CZ"/>
        </a:p>
      </dgm:t>
    </dgm:pt>
    <dgm:pt modelId="{5D5106FA-2091-4491-8130-81C8257822BF}">
      <dgm:prSet custT="1"/>
      <dgm:spPr/>
      <dgm:t>
        <a:bodyPr/>
        <a:lstStyle/>
        <a:p>
          <a:r>
            <a:rPr lang="cs-CZ" sz="1600" dirty="0" smtClean="0"/>
            <a:t>Možnost společného opakování učiva, použít jako test, opakování je možné využít pro 7. 8. ročník při fyzice. </a:t>
          </a:r>
          <a:endParaRPr lang="cs-CZ" sz="1600" dirty="0"/>
        </a:p>
      </dgm:t>
    </dgm:pt>
    <dgm:pt modelId="{12D0AA0B-4753-4646-9D0D-C826D8D93BCA}" type="parTrans" cxnId="{87DFE991-FEF8-4018-8340-B05FFEDC9DA4}">
      <dgm:prSet/>
      <dgm:spPr/>
      <dgm:t>
        <a:bodyPr/>
        <a:lstStyle/>
        <a:p>
          <a:endParaRPr lang="cs-CZ"/>
        </a:p>
      </dgm:t>
    </dgm:pt>
    <dgm:pt modelId="{3E420758-2CF8-4A42-B2D5-A3A7BAB58591}" type="sibTrans" cxnId="{87DFE991-FEF8-4018-8340-B05FFEDC9DA4}">
      <dgm:prSet/>
      <dgm:spPr/>
      <dgm:t>
        <a:bodyPr/>
        <a:lstStyle/>
        <a:p>
          <a:endParaRPr lang="cs-CZ"/>
        </a:p>
      </dgm:t>
    </dgm:pt>
    <dgm:pt modelId="{51801BC8-D6DC-4669-A849-3FE3157A21FE}">
      <dgm:prSet custT="1"/>
      <dgm:spPr/>
      <dgm:t>
        <a:bodyPr/>
        <a:lstStyle/>
        <a:p>
          <a:r>
            <a:rPr lang="cs-CZ" sz="1600" dirty="0" smtClean="0"/>
            <a:t>Zejména v domácím úkolu – lze využít i jako samostatnou práci v </a:t>
          </a:r>
          <a:r>
            <a:rPr lang="cs-CZ" sz="1600" dirty="0" smtClean="0"/>
            <a:t>hodině, </a:t>
          </a:r>
          <a:r>
            <a:rPr lang="cs-CZ" sz="1600" dirty="0" smtClean="0"/>
            <a:t>souvislost tématu s úlohami v  M, Z, </a:t>
          </a:r>
          <a:r>
            <a:rPr lang="cs-CZ" sz="1600" dirty="0" err="1" smtClean="0"/>
            <a:t>Př</a:t>
          </a:r>
          <a:r>
            <a:rPr lang="cs-CZ" sz="1600" dirty="0" smtClean="0"/>
            <a:t>, </a:t>
          </a:r>
          <a:r>
            <a:rPr lang="cs-CZ" sz="1600" dirty="0" smtClean="0"/>
            <a:t>D. </a:t>
          </a:r>
          <a:endParaRPr lang="cs-CZ" sz="1600" dirty="0"/>
        </a:p>
      </dgm:t>
    </dgm:pt>
    <dgm:pt modelId="{5EAB8B63-0717-454E-82D4-34FECA88C3BA}" type="parTrans" cxnId="{D682DB75-E008-4B82-85E7-32BA5ED9AECF}">
      <dgm:prSet/>
      <dgm:spPr/>
      <dgm:t>
        <a:bodyPr/>
        <a:lstStyle/>
        <a:p>
          <a:endParaRPr lang="cs-CZ"/>
        </a:p>
      </dgm:t>
    </dgm:pt>
    <dgm:pt modelId="{B84A2A51-44FC-4FFB-AFAE-E6010354ECCC}" type="sibTrans" cxnId="{D682DB75-E008-4B82-85E7-32BA5ED9AECF}">
      <dgm:prSet/>
      <dgm:spPr/>
      <dgm:t>
        <a:bodyPr/>
        <a:lstStyle/>
        <a:p>
          <a:endParaRPr lang="cs-CZ"/>
        </a:p>
      </dgm:t>
    </dgm:pt>
    <dgm:pt modelId="{357F34FD-9159-4421-ADFD-8E14EBA959DF}" type="pres">
      <dgm:prSet presAssocID="{FCA51B5C-9664-4F83-804A-4F17952C1B77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86576EC-D75C-4DB0-B314-C85D4862E4CA}" type="pres">
      <dgm:prSet presAssocID="{3895EC79-AA20-455E-9F69-DE3BD08E691E}" presName="parentLin" presStyleCnt="0"/>
      <dgm:spPr/>
    </dgm:pt>
    <dgm:pt modelId="{EB0ECFC4-C995-40AD-A8E9-595ABAA26A22}" type="pres">
      <dgm:prSet presAssocID="{3895EC79-AA20-455E-9F69-DE3BD08E691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67F9FBB-DA2B-45E8-A45C-7C53C4121152}" type="pres">
      <dgm:prSet presAssocID="{3895EC79-AA20-455E-9F69-DE3BD08E691E}" presName="parentText" presStyleLbl="node1" presStyleIdx="0" presStyleCnt="3" custScaleY="4093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D7F68-B256-41A2-AF8D-7FF61038E16B}" type="pres">
      <dgm:prSet presAssocID="{3895EC79-AA20-455E-9F69-DE3BD08E691E}" presName="negativeSpace" presStyleCnt="0"/>
      <dgm:spPr/>
    </dgm:pt>
    <dgm:pt modelId="{CBC03896-5359-44E0-8915-FCD9B030F579}" type="pres">
      <dgm:prSet presAssocID="{3895EC79-AA20-455E-9F69-DE3BD08E691E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3B6F7A-3280-4B61-8C5A-157F38DB805D}" type="pres">
      <dgm:prSet presAssocID="{ED51E2BB-9F4D-476C-AA88-0976216396F1}" presName="spaceBetweenRectangles" presStyleCnt="0"/>
      <dgm:spPr/>
    </dgm:pt>
    <dgm:pt modelId="{24B7CFB4-FF55-4562-A794-0EB5393671C4}" type="pres">
      <dgm:prSet presAssocID="{C23FB3AD-ADCB-439B-91E3-CCAC5D95039A}" presName="parentLin" presStyleCnt="0"/>
      <dgm:spPr/>
    </dgm:pt>
    <dgm:pt modelId="{D8A736F1-6882-4EE8-B8CF-94E99995BBC4}" type="pres">
      <dgm:prSet presAssocID="{C23FB3AD-ADCB-439B-91E3-CCAC5D95039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DE7C07F-6E89-49E7-849E-19E901F4E55C}" type="pres">
      <dgm:prSet presAssocID="{C23FB3AD-ADCB-439B-91E3-CCAC5D95039A}" presName="parentText" presStyleLbl="node1" presStyleIdx="1" presStyleCnt="3" custScaleY="4746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0DF4E2-C357-494D-8797-8B5E841504F2}" type="pres">
      <dgm:prSet presAssocID="{C23FB3AD-ADCB-439B-91E3-CCAC5D95039A}" presName="negativeSpace" presStyleCnt="0"/>
      <dgm:spPr/>
    </dgm:pt>
    <dgm:pt modelId="{7434E60B-9D92-4C96-BC05-49E506135518}" type="pres">
      <dgm:prSet presAssocID="{C23FB3AD-ADCB-439B-91E3-CCAC5D95039A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5427D5-06B1-41D5-84C6-F7C7B8DCA45D}" type="pres">
      <dgm:prSet presAssocID="{B7FA4744-82CA-4441-9DD4-9F545817CC38}" presName="spaceBetweenRectangles" presStyleCnt="0"/>
      <dgm:spPr/>
    </dgm:pt>
    <dgm:pt modelId="{350B5CD4-14C5-4C8F-AD3E-3204822691E7}" type="pres">
      <dgm:prSet presAssocID="{21CD1CFD-9C1D-4CCD-9C1F-96D7FEC97AFE}" presName="parentLin" presStyleCnt="0"/>
      <dgm:spPr/>
    </dgm:pt>
    <dgm:pt modelId="{E849BD94-F756-4A2B-878A-8B8D1301ACCA}" type="pres">
      <dgm:prSet presAssocID="{21CD1CFD-9C1D-4CCD-9C1F-96D7FEC97AFE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B303A152-D5F1-4A18-813F-E2E35B67E925}" type="pres">
      <dgm:prSet presAssocID="{21CD1CFD-9C1D-4CCD-9C1F-96D7FEC97AFE}" presName="parentText" presStyleLbl="node1" presStyleIdx="2" presStyleCnt="3" custScaleY="4975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DAF200-F332-4E4A-80AF-DCEE715F35A5}" type="pres">
      <dgm:prSet presAssocID="{21CD1CFD-9C1D-4CCD-9C1F-96D7FEC97AFE}" presName="negativeSpace" presStyleCnt="0"/>
      <dgm:spPr/>
    </dgm:pt>
    <dgm:pt modelId="{F2F6B223-CEF1-4552-AA17-F64BAF562805}" type="pres">
      <dgm:prSet presAssocID="{21CD1CFD-9C1D-4CCD-9C1F-96D7FEC97AFE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7160DB-DBCB-4F18-B165-135DA785DCF6}" type="presOf" srcId="{FCA51B5C-9664-4F83-804A-4F17952C1B77}" destId="{357F34FD-9159-4421-ADFD-8E14EBA959DF}" srcOrd="0" destOrd="0" presId="urn:microsoft.com/office/officeart/2005/8/layout/list1"/>
    <dgm:cxn modelId="{12F8F11B-4B09-4F86-9E75-907B1A49E407}" type="presOf" srcId="{21CD1CFD-9C1D-4CCD-9C1F-96D7FEC97AFE}" destId="{B303A152-D5F1-4A18-813F-E2E35B67E925}" srcOrd="1" destOrd="0" presId="urn:microsoft.com/office/officeart/2005/8/layout/list1"/>
    <dgm:cxn modelId="{87DFE991-FEF8-4018-8340-B05FFEDC9DA4}" srcId="{C23FB3AD-ADCB-439B-91E3-CCAC5D95039A}" destId="{5D5106FA-2091-4491-8130-81C8257822BF}" srcOrd="0" destOrd="0" parTransId="{12D0AA0B-4753-4646-9D0D-C826D8D93BCA}" sibTransId="{3E420758-2CF8-4A42-B2D5-A3A7BAB58591}"/>
    <dgm:cxn modelId="{773B4E95-D83D-45E1-8111-38311894B2D9}" srcId="{3895EC79-AA20-455E-9F69-DE3BD08E691E}" destId="{30796B16-12F9-40D6-9015-EB89BB5F506A}" srcOrd="0" destOrd="0" parTransId="{ED755F1C-86B7-4DB5-BA5A-B1D076DC4559}" sibTransId="{23F69EB6-D0B5-42A1-BFD3-0AF4F2B355FD}"/>
    <dgm:cxn modelId="{AF660368-ED72-4AFF-BD9E-EBEEE6A707CF}" type="presOf" srcId="{51801BC8-D6DC-4669-A849-3FE3157A21FE}" destId="{F2F6B223-CEF1-4552-AA17-F64BAF562805}" srcOrd="0" destOrd="0" presId="urn:microsoft.com/office/officeart/2005/8/layout/list1"/>
    <dgm:cxn modelId="{0D460AFA-B700-40E5-BC45-5D37ACAF145A}" type="presOf" srcId="{21CD1CFD-9C1D-4CCD-9C1F-96D7FEC97AFE}" destId="{E849BD94-F756-4A2B-878A-8B8D1301ACCA}" srcOrd="0" destOrd="0" presId="urn:microsoft.com/office/officeart/2005/8/layout/list1"/>
    <dgm:cxn modelId="{422EF800-E006-4939-AFB3-DF8DB5685AFA}" type="presOf" srcId="{C23FB3AD-ADCB-439B-91E3-CCAC5D95039A}" destId="{D8A736F1-6882-4EE8-B8CF-94E99995BBC4}" srcOrd="0" destOrd="0" presId="urn:microsoft.com/office/officeart/2005/8/layout/list1"/>
    <dgm:cxn modelId="{B4711136-A588-4E2A-89BC-8737551B686C}" type="presOf" srcId="{3895EC79-AA20-455E-9F69-DE3BD08E691E}" destId="{867F9FBB-DA2B-45E8-A45C-7C53C4121152}" srcOrd="1" destOrd="0" presId="urn:microsoft.com/office/officeart/2005/8/layout/list1"/>
    <dgm:cxn modelId="{07769A82-639E-4E6F-A09D-55D9DB6FA404}" srcId="{FCA51B5C-9664-4F83-804A-4F17952C1B77}" destId="{C23FB3AD-ADCB-439B-91E3-CCAC5D95039A}" srcOrd="1" destOrd="0" parTransId="{E8F4590D-EE57-4DBA-981A-7B5DC7E6FE30}" sibTransId="{B7FA4744-82CA-4441-9DD4-9F545817CC38}"/>
    <dgm:cxn modelId="{D54EF006-05C8-4909-BC90-8F0AE05579DF}" type="presOf" srcId="{5D5106FA-2091-4491-8130-81C8257822BF}" destId="{7434E60B-9D92-4C96-BC05-49E506135518}" srcOrd="0" destOrd="0" presId="urn:microsoft.com/office/officeart/2005/8/layout/list1"/>
    <dgm:cxn modelId="{B6D57F1D-CFD2-4DE6-8824-D0878D3A42DD}" type="presOf" srcId="{30796B16-12F9-40D6-9015-EB89BB5F506A}" destId="{CBC03896-5359-44E0-8915-FCD9B030F579}" srcOrd="0" destOrd="0" presId="urn:microsoft.com/office/officeart/2005/8/layout/list1"/>
    <dgm:cxn modelId="{3242CD68-7471-41E5-A162-71D4D0369342}" srcId="{FCA51B5C-9664-4F83-804A-4F17952C1B77}" destId="{3895EC79-AA20-455E-9F69-DE3BD08E691E}" srcOrd="0" destOrd="0" parTransId="{D378B7CE-B96D-490F-8C86-92BB714F8CB7}" sibTransId="{ED51E2BB-9F4D-476C-AA88-0976216396F1}"/>
    <dgm:cxn modelId="{55A0788F-0FE4-4A92-BBC6-C42161769B6A}" type="presOf" srcId="{3895EC79-AA20-455E-9F69-DE3BD08E691E}" destId="{EB0ECFC4-C995-40AD-A8E9-595ABAA26A22}" srcOrd="0" destOrd="0" presId="urn:microsoft.com/office/officeart/2005/8/layout/list1"/>
    <dgm:cxn modelId="{D682DB75-E008-4B82-85E7-32BA5ED9AECF}" srcId="{21CD1CFD-9C1D-4CCD-9C1F-96D7FEC97AFE}" destId="{51801BC8-D6DC-4669-A849-3FE3157A21FE}" srcOrd="0" destOrd="0" parTransId="{5EAB8B63-0717-454E-82D4-34FECA88C3BA}" sibTransId="{B84A2A51-44FC-4FFB-AFAE-E6010354ECCC}"/>
    <dgm:cxn modelId="{01283146-9835-472B-8D28-485EC55B0151}" type="presOf" srcId="{C23FB3AD-ADCB-439B-91E3-CCAC5D95039A}" destId="{0DE7C07F-6E89-49E7-849E-19E901F4E55C}" srcOrd="1" destOrd="0" presId="urn:microsoft.com/office/officeart/2005/8/layout/list1"/>
    <dgm:cxn modelId="{2ED553C3-9970-4CB3-82E7-DC2243E00141}" srcId="{FCA51B5C-9664-4F83-804A-4F17952C1B77}" destId="{21CD1CFD-9C1D-4CCD-9C1F-96D7FEC97AFE}" srcOrd="2" destOrd="0" parTransId="{6B88D69A-901D-49EC-9C82-3E8771265969}" sibTransId="{C1B6801D-3A6B-48D4-96B8-B97B489035DF}"/>
    <dgm:cxn modelId="{4ABA9810-0DBF-42E4-8B99-7B17C4BC5BE8}" type="presParOf" srcId="{357F34FD-9159-4421-ADFD-8E14EBA959DF}" destId="{786576EC-D75C-4DB0-B314-C85D4862E4CA}" srcOrd="0" destOrd="0" presId="urn:microsoft.com/office/officeart/2005/8/layout/list1"/>
    <dgm:cxn modelId="{7FF23D0D-46ED-4D7D-9335-8084FF1953B8}" type="presParOf" srcId="{786576EC-D75C-4DB0-B314-C85D4862E4CA}" destId="{EB0ECFC4-C995-40AD-A8E9-595ABAA26A22}" srcOrd="0" destOrd="0" presId="urn:microsoft.com/office/officeart/2005/8/layout/list1"/>
    <dgm:cxn modelId="{736127A7-D0F5-4F24-83B2-64E897D2FB06}" type="presParOf" srcId="{786576EC-D75C-4DB0-B314-C85D4862E4CA}" destId="{867F9FBB-DA2B-45E8-A45C-7C53C4121152}" srcOrd="1" destOrd="0" presId="urn:microsoft.com/office/officeart/2005/8/layout/list1"/>
    <dgm:cxn modelId="{0F89461D-1C32-442D-8512-AB7CDCFDBAF0}" type="presParOf" srcId="{357F34FD-9159-4421-ADFD-8E14EBA959DF}" destId="{53BD7F68-B256-41A2-AF8D-7FF61038E16B}" srcOrd="1" destOrd="0" presId="urn:microsoft.com/office/officeart/2005/8/layout/list1"/>
    <dgm:cxn modelId="{CB1E0759-5833-4620-9764-1EA919B0246F}" type="presParOf" srcId="{357F34FD-9159-4421-ADFD-8E14EBA959DF}" destId="{CBC03896-5359-44E0-8915-FCD9B030F579}" srcOrd="2" destOrd="0" presId="urn:microsoft.com/office/officeart/2005/8/layout/list1"/>
    <dgm:cxn modelId="{89747C04-0EA1-45B8-AE1C-A5EF7D0E55C5}" type="presParOf" srcId="{357F34FD-9159-4421-ADFD-8E14EBA959DF}" destId="{D23B6F7A-3280-4B61-8C5A-157F38DB805D}" srcOrd="3" destOrd="0" presId="urn:microsoft.com/office/officeart/2005/8/layout/list1"/>
    <dgm:cxn modelId="{3EC0E54F-5912-41BE-B846-1B9AE76F85E4}" type="presParOf" srcId="{357F34FD-9159-4421-ADFD-8E14EBA959DF}" destId="{24B7CFB4-FF55-4562-A794-0EB5393671C4}" srcOrd="4" destOrd="0" presId="urn:microsoft.com/office/officeart/2005/8/layout/list1"/>
    <dgm:cxn modelId="{E60725BF-45C6-4D57-9E1A-9831C00D8776}" type="presParOf" srcId="{24B7CFB4-FF55-4562-A794-0EB5393671C4}" destId="{D8A736F1-6882-4EE8-B8CF-94E99995BBC4}" srcOrd="0" destOrd="0" presId="urn:microsoft.com/office/officeart/2005/8/layout/list1"/>
    <dgm:cxn modelId="{13CFF7AA-3C9E-4A4D-8D52-0C4AD47491FE}" type="presParOf" srcId="{24B7CFB4-FF55-4562-A794-0EB5393671C4}" destId="{0DE7C07F-6E89-49E7-849E-19E901F4E55C}" srcOrd="1" destOrd="0" presId="urn:microsoft.com/office/officeart/2005/8/layout/list1"/>
    <dgm:cxn modelId="{65C6FCDC-BDC6-45C3-A942-41E6E8E866BB}" type="presParOf" srcId="{357F34FD-9159-4421-ADFD-8E14EBA959DF}" destId="{BA0DF4E2-C357-494D-8797-8B5E841504F2}" srcOrd="5" destOrd="0" presId="urn:microsoft.com/office/officeart/2005/8/layout/list1"/>
    <dgm:cxn modelId="{977FAC62-25BD-473A-8B41-0DCC5489A2FA}" type="presParOf" srcId="{357F34FD-9159-4421-ADFD-8E14EBA959DF}" destId="{7434E60B-9D92-4C96-BC05-49E506135518}" srcOrd="6" destOrd="0" presId="urn:microsoft.com/office/officeart/2005/8/layout/list1"/>
    <dgm:cxn modelId="{46935129-2940-41ED-AC2D-2E063FF5AB81}" type="presParOf" srcId="{357F34FD-9159-4421-ADFD-8E14EBA959DF}" destId="{9B5427D5-06B1-41D5-84C6-F7C7B8DCA45D}" srcOrd="7" destOrd="0" presId="urn:microsoft.com/office/officeart/2005/8/layout/list1"/>
    <dgm:cxn modelId="{84667DB2-03CD-4C21-8996-0B5E6EF52162}" type="presParOf" srcId="{357F34FD-9159-4421-ADFD-8E14EBA959DF}" destId="{350B5CD4-14C5-4C8F-AD3E-3204822691E7}" srcOrd="8" destOrd="0" presId="urn:microsoft.com/office/officeart/2005/8/layout/list1"/>
    <dgm:cxn modelId="{10404BB3-5E69-4396-BEDF-D1016618ED2F}" type="presParOf" srcId="{350B5CD4-14C5-4C8F-AD3E-3204822691E7}" destId="{E849BD94-F756-4A2B-878A-8B8D1301ACCA}" srcOrd="0" destOrd="0" presId="urn:microsoft.com/office/officeart/2005/8/layout/list1"/>
    <dgm:cxn modelId="{0DCA4C44-821F-4B1C-B78F-8C2A1EA91B15}" type="presParOf" srcId="{350B5CD4-14C5-4C8F-AD3E-3204822691E7}" destId="{B303A152-D5F1-4A18-813F-E2E35B67E925}" srcOrd="1" destOrd="0" presId="urn:microsoft.com/office/officeart/2005/8/layout/list1"/>
    <dgm:cxn modelId="{E41448AD-67A8-4D34-A33D-9D006A02FB5D}" type="presParOf" srcId="{357F34FD-9159-4421-ADFD-8E14EBA959DF}" destId="{5FDAF200-F332-4E4A-80AF-DCEE715F35A5}" srcOrd="9" destOrd="0" presId="urn:microsoft.com/office/officeart/2005/8/layout/list1"/>
    <dgm:cxn modelId="{18C8DF6E-FC4E-4BBC-89B3-DDCC7DDE7E68}" type="presParOf" srcId="{357F34FD-9159-4421-ADFD-8E14EBA959DF}" destId="{F2F6B223-CEF1-4552-AA17-F64BAF56280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C03896-5359-44E0-8915-FCD9B030F579}">
      <dsp:nvSpPr>
        <dsp:cNvPr id="0" name=""/>
        <dsp:cNvSpPr/>
      </dsp:nvSpPr>
      <dsp:spPr>
        <a:xfrm>
          <a:off x="0" y="53413"/>
          <a:ext cx="8686800" cy="13466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192" tIns="791464" rIns="6741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Opakování pojmů kladka pevná, volná, kladkostroj, využití v praxi, souvislost se silou nutnou k dopravě těles na místo.</a:t>
          </a:r>
          <a:endParaRPr lang="cs-CZ" sz="1600" kern="1200" dirty="0"/>
        </a:p>
      </dsp:txBody>
      <dsp:txXfrm>
        <a:off x="0" y="53413"/>
        <a:ext cx="8686800" cy="1346625"/>
      </dsp:txXfrm>
    </dsp:sp>
    <dsp:sp modelId="{867F9FBB-DA2B-45E8-A45C-7C53C4121152}">
      <dsp:nvSpPr>
        <dsp:cNvPr id="0" name=""/>
        <dsp:cNvSpPr/>
      </dsp:nvSpPr>
      <dsp:spPr>
        <a:xfrm>
          <a:off x="434340" y="155123"/>
          <a:ext cx="6080760" cy="4591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Cíl hodiny:</a:t>
          </a:r>
          <a:endParaRPr lang="cs-CZ" sz="1600" kern="1200" dirty="0"/>
        </a:p>
      </dsp:txBody>
      <dsp:txXfrm>
        <a:off x="456755" y="177538"/>
        <a:ext cx="6035930" cy="414340"/>
      </dsp:txXfrm>
    </dsp:sp>
    <dsp:sp modelId="{7434E60B-9D92-4C96-BC05-49E506135518}">
      <dsp:nvSpPr>
        <dsp:cNvPr id="0" name=""/>
        <dsp:cNvSpPr/>
      </dsp:nvSpPr>
      <dsp:spPr>
        <a:xfrm>
          <a:off x="0" y="1576835"/>
          <a:ext cx="8686800" cy="13466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192" tIns="791464" rIns="6741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Možnost společného opakování učiva, použít jako test, opakování je možné využít pro 7. 8. ročník při fyzice. </a:t>
          </a:r>
          <a:endParaRPr lang="cs-CZ" sz="1600" kern="1200" dirty="0"/>
        </a:p>
      </dsp:txBody>
      <dsp:txXfrm>
        <a:off x="0" y="1576835"/>
        <a:ext cx="8686800" cy="1346625"/>
      </dsp:txXfrm>
    </dsp:sp>
    <dsp:sp modelId="{0DE7C07F-6E89-49E7-849E-19E901F4E55C}">
      <dsp:nvSpPr>
        <dsp:cNvPr id="0" name=""/>
        <dsp:cNvSpPr/>
      </dsp:nvSpPr>
      <dsp:spPr>
        <a:xfrm>
          <a:off x="434340" y="1605238"/>
          <a:ext cx="6080760" cy="5324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Práce s prezentací:</a:t>
          </a:r>
          <a:endParaRPr lang="cs-CZ" sz="1600" kern="1200" dirty="0"/>
        </a:p>
      </dsp:txBody>
      <dsp:txXfrm>
        <a:off x="460333" y="1631231"/>
        <a:ext cx="6028774" cy="480491"/>
      </dsp:txXfrm>
    </dsp:sp>
    <dsp:sp modelId="{F2F6B223-CEF1-4552-AA17-F64BAF562805}">
      <dsp:nvSpPr>
        <dsp:cNvPr id="0" name=""/>
        <dsp:cNvSpPr/>
      </dsp:nvSpPr>
      <dsp:spPr>
        <a:xfrm>
          <a:off x="0" y="3125923"/>
          <a:ext cx="8686800" cy="13466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192" tIns="791464" rIns="6741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Zejména v domácím úkolu – lze využít i jako samostatnou práci v </a:t>
          </a:r>
          <a:r>
            <a:rPr lang="cs-CZ" sz="1600" kern="1200" dirty="0" smtClean="0"/>
            <a:t>hodině, </a:t>
          </a:r>
          <a:r>
            <a:rPr lang="cs-CZ" sz="1600" kern="1200" dirty="0" smtClean="0"/>
            <a:t>souvislost tématu s úlohami v  M, Z, </a:t>
          </a:r>
          <a:r>
            <a:rPr lang="cs-CZ" sz="1600" kern="1200" dirty="0" err="1" smtClean="0"/>
            <a:t>Př</a:t>
          </a:r>
          <a:r>
            <a:rPr lang="cs-CZ" sz="1600" kern="1200" dirty="0" smtClean="0"/>
            <a:t>, </a:t>
          </a:r>
          <a:r>
            <a:rPr lang="cs-CZ" sz="1600" kern="1200" dirty="0" smtClean="0"/>
            <a:t>D. </a:t>
          </a:r>
          <a:endParaRPr lang="cs-CZ" sz="1600" kern="1200" dirty="0"/>
        </a:p>
      </dsp:txBody>
      <dsp:txXfrm>
        <a:off x="0" y="3125923"/>
        <a:ext cx="8686800" cy="1346625"/>
      </dsp:txXfrm>
    </dsp:sp>
    <dsp:sp modelId="{B303A152-D5F1-4A18-813F-E2E35B67E925}">
      <dsp:nvSpPr>
        <dsp:cNvPr id="0" name=""/>
        <dsp:cNvSpPr/>
      </dsp:nvSpPr>
      <dsp:spPr>
        <a:xfrm>
          <a:off x="434340" y="3128660"/>
          <a:ext cx="6080760" cy="5581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Průřezová témata:</a:t>
          </a:r>
          <a:endParaRPr lang="cs-CZ" sz="1600" kern="1200" dirty="0"/>
        </a:p>
      </dsp:txBody>
      <dsp:txXfrm>
        <a:off x="461586" y="3155906"/>
        <a:ext cx="6026268" cy="5036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3F65EDF-F420-4C5F-B81A-233423EF5062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184B2A6-C1D5-4AC3-A983-ECF742D9E0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F65EDF-F420-4C5F-B81A-233423EF5062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184B2A6-C1D5-4AC3-A983-ECF742D9E0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3F65EDF-F420-4C5F-B81A-233423EF5062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184B2A6-C1D5-4AC3-A983-ECF742D9E0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65EDF-F420-4C5F-B81A-233423EF5062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4B2A6-C1D5-4AC3-A983-ECF742D9E0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65EDF-F420-4C5F-B81A-233423EF5062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4B2A6-C1D5-4AC3-A983-ECF742D9E0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F65EDF-F420-4C5F-B81A-233423EF5062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184B2A6-C1D5-4AC3-A983-ECF742D9E0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65EDF-F420-4C5F-B81A-233423EF5062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4B2A6-C1D5-4AC3-A983-ECF742D9E0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F65EDF-F420-4C5F-B81A-233423EF5062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184B2A6-C1D5-4AC3-A983-ECF742D9E0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F65EDF-F420-4C5F-B81A-233423EF5062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184B2A6-C1D5-4AC3-A983-ECF742D9E0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65EDF-F420-4C5F-B81A-233423EF5062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4B2A6-C1D5-4AC3-A983-ECF742D9E0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65EDF-F420-4C5F-B81A-233423EF5062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4B2A6-C1D5-4AC3-A983-ECF742D9E0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3F65EDF-F420-4C5F-B81A-233423EF5062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184B2A6-C1D5-4AC3-A983-ECF742D9E02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5516211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Svatava </a:t>
                      </a:r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Juhászová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16.4.2012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VY_52_INOVACE_25_FYZIKA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Opakování učiva fyziky- Kladky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7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B90019787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404664"/>
            <a:ext cx="3168352" cy="316835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b="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Kladky</a:t>
            </a:r>
            <a:endParaRPr lang="cs-CZ" sz="4800" b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b="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Základní typy kladek, jejich použití v praxi</a:t>
            </a:r>
            <a:endParaRPr lang="cs-CZ" sz="3200" b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 descr="MB900205372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48672" y="548680"/>
            <a:ext cx="2808312" cy="28083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Přiřaď k obrázku správný název.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 descr="kk.pn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rcRect l="53606" t="29545" r="33759" b="33788"/>
          <a:stretch>
            <a:fillRect/>
          </a:stretch>
        </p:blipFill>
        <p:spPr>
          <a:xfrm>
            <a:off x="755576" y="1340768"/>
            <a:ext cx="2016224" cy="3289629"/>
          </a:xfrm>
        </p:spPr>
      </p:pic>
      <p:pic>
        <p:nvPicPr>
          <p:cNvPr id="5" name="Obrázek 4" descr="kk.png"/>
          <p:cNvPicPr>
            <a:picLocks noChangeAspect="1"/>
          </p:cNvPicPr>
          <p:nvPr/>
        </p:nvPicPr>
        <p:blipFill>
          <a:blip r:embed="rId2" cstate="print"/>
          <a:srcRect l="26775" t="44821" r="55113" b="7556"/>
          <a:stretch>
            <a:fillRect/>
          </a:stretch>
        </p:blipFill>
        <p:spPr>
          <a:xfrm>
            <a:off x="3419872" y="1628800"/>
            <a:ext cx="1872208" cy="2767612"/>
          </a:xfrm>
          <a:prstGeom prst="rect">
            <a:avLst/>
          </a:prstGeom>
        </p:spPr>
      </p:pic>
      <p:pic>
        <p:nvPicPr>
          <p:cNvPr id="6" name="Obrázek 5" descr="k.png"/>
          <p:cNvPicPr>
            <a:picLocks noChangeAspect="1"/>
          </p:cNvPicPr>
          <p:nvPr/>
        </p:nvPicPr>
        <p:blipFill>
          <a:blip r:embed="rId3" cstate="print"/>
          <a:srcRect l="38975" t="34593" r="46063" b="13583"/>
          <a:stretch>
            <a:fillRect/>
          </a:stretch>
        </p:blipFill>
        <p:spPr>
          <a:xfrm>
            <a:off x="6444208" y="1340768"/>
            <a:ext cx="1368152" cy="2664296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6588224" y="5517232"/>
            <a:ext cx="2016224" cy="108012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Kladka pevná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283968" y="5517232"/>
            <a:ext cx="2016224" cy="108012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kladkostroj</a:t>
            </a:r>
          </a:p>
        </p:txBody>
      </p:sp>
      <p:sp>
        <p:nvSpPr>
          <p:cNvPr id="9" name="Obdélník 8"/>
          <p:cNvSpPr/>
          <p:nvPr/>
        </p:nvSpPr>
        <p:spPr>
          <a:xfrm>
            <a:off x="2051720" y="5517232"/>
            <a:ext cx="2016224" cy="108012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Kladka volná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5.05088E-6 C -3.33333E-6 5.05088E-6 -0.3276 -0.08163 -0.65521 -0.16303 " pathEditMode="relative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101 -0.0111 C 0.07101 -0.01086 0.27014 -0.10268 0.46944 -0.1940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900" y="-9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8.00185E-6 C -0.03195 -0.07377 -0.06389 -0.14754 -0.07761 -0.17691 " pathEditMode="relative" ptsTypes="a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kk.png"/>
          <p:cNvPicPr>
            <a:picLocks noChangeAspect="1"/>
          </p:cNvPicPr>
          <p:nvPr/>
        </p:nvPicPr>
        <p:blipFill>
          <a:blip r:embed="rId2" cstate="print"/>
          <a:srcRect l="52740" t="31509" r="33329" b="31323"/>
          <a:stretch>
            <a:fillRect/>
          </a:stretch>
        </p:blipFill>
        <p:spPr>
          <a:xfrm>
            <a:off x="5868144" y="1844824"/>
            <a:ext cx="2448272" cy="367240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Popiš kladku: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Pevná kladka: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těleso otáčivé kolem pevné většinou vodorovné osy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kolo se žlábkem po obvodu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do kola se vkládá lanko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mění směr síly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poloměr značíme r</a:t>
            </a:r>
            <a:endParaRPr lang="cs-CZ" dirty="0"/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4572000" y="2708920"/>
            <a:ext cx="1944216" cy="57606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4067944" y="3068960"/>
            <a:ext cx="2448272" cy="792088"/>
          </a:xfrm>
          <a:prstGeom prst="straightConnector1">
            <a:avLst/>
          </a:prstGeom>
          <a:ln w="28575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3491880" y="3501008"/>
            <a:ext cx="3312368" cy="360040"/>
          </a:xfrm>
          <a:prstGeom prst="straightConnector1">
            <a:avLst/>
          </a:prstGeom>
          <a:ln w="28575">
            <a:solidFill>
              <a:schemeClr val="accent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Obrázek 16" descr="MB900197905.JPG"/>
          <p:cNvPicPr>
            <a:picLocks noChangeAspect="1"/>
          </p:cNvPicPr>
          <p:nvPr/>
        </p:nvPicPr>
        <p:blipFill>
          <a:blip r:embed="rId3" cstate="print"/>
          <a:srcRect t="15750" r="1564" b="13376"/>
          <a:stretch>
            <a:fillRect/>
          </a:stretch>
        </p:blipFill>
        <p:spPr>
          <a:xfrm rot="20892343">
            <a:off x="1547664" y="4221088"/>
            <a:ext cx="3240360" cy="217752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MB900390187.JPG"/>
          <p:cNvPicPr>
            <a:picLocks noChangeAspect="1"/>
          </p:cNvPicPr>
          <p:nvPr/>
        </p:nvPicPr>
        <p:blipFill>
          <a:blip r:embed="rId2" cstate="print"/>
          <a:srcRect l="27562" t="15750" r="1564" b="21251"/>
          <a:stretch>
            <a:fillRect/>
          </a:stretch>
        </p:blipFill>
        <p:spPr>
          <a:xfrm>
            <a:off x="6300192" y="260648"/>
            <a:ext cx="2358262" cy="209623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Proč je výhodné použití kladek?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Pevná kladka: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Působíme silou směrem dolů         využijeme tahovou sílu našeho těla          zemskou gravitaci.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Volná kladka: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Působíme poloviční silou, ale táhneme směrem vzhůru.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Kladkostroj:  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Kombinace pevných a volných kladek, má výhody kladky pevné i volné.       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ipka doprava se zářezem 3"/>
          <p:cNvSpPr/>
          <p:nvPr/>
        </p:nvSpPr>
        <p:spPr>
          <a:xfrm>
            <a:off x="5076056" y="2204864"/>
            <a:ext cx="576064" cy="360040"/>
          </a:xfrm>
          <a:prstGeom prst="notchedRigh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se zářezem 4"/>
          <p:cNvSpPr/>
          <p:nvPr/>
        </p:nvSpPr>
        <p:spPr>
          <a:xfrm>
            <a:off x="4427984" y="2636912"/>
            <a:ext cx="576064" cy="360040"/>
          </a:xfrm>
          <a:prstGeom prst="notchedRigh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Vyřeš úlohu: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 velkou silou udržíš tato tělesa?</a:t>
            </a:r>
          </a:p>
        </p:txBody>
      </p:sp>
      <p:pic>
        <p:nvPicPr>
          <p:cNvPr id="4" name="Obrázek 3" descr="kk.png"/>
          <p:cNvPicPr>
            <a:picLocks noChangeAspect="1"/>
          </p:cNvPicPr>
          <p:nvPr/>
        </p:nvPicPr>
        <p:blipFill>
          <a:blip r:embed="rId2" cstate="print"/>
          <a:srcRect l="53150" t="30391" r="34250" b="30391"/>
          <a:stretch>
            <a:fillRect/>
          </a:stretch>
        </p:blipFill>
        <p:spPr>
          <a:xfrm>
            <a:off x="5724128" y="998730"/>
            <a:ext cx="2160240" cy="378042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6948264" y="3789040"/>
            <a:ext cx="86409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14 N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7308304" y="3717032"/>
            <a:ext cx="72008" cy="14401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6300192" y="3789040"/>
            <a:ext cx="0" cy="100811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5436096" y="4797152"/>
            <a:ext cx="1512168" cy="136815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Těleso udržíme silou </a:t>
            </a:r>
            <a:r>
              <a:rPr lang="cs-CZ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14 N.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" name="Obrázek 9" descr="k.png"/>
          <p:cNvPicPr>
            <a:picLocks noChangeAspect="1"/>
          </p:cNvPicPr>
          <p:nvPr/>
        </p:nvPicPr>
        <p:blipFill>
          <a:blip r:embed="rId3" cstate="print"/>
          <a:srcRect l="38975" t="37395" r="41737" b="13583"/>
          <a:stretch>
            <a:fillRect/>
          </a:stretch>
        </p:blipFill>
        <p:spPr>
          <a:xfrm>
            <a:off x="539552" y="2204863"/>
            <a:ext cx="2699647" cy="3857749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827584" y="5445224"/>
            <a:ext cx="129614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12 N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23528" y="2060848"/>
            <a:ext cx="1512168" cy="1152128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Těleso udržíme silou </a:t>
            </a:r>
            <a:r>
              <a:rPr lang="cs-CZ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6 N.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Vyřeš úlohu: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Lano pevné kladky se přetrhne působením síly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5 000 N. Kolik pytlů s cementem můžeme nejvýše naložit, má-li jeden pytel hmotnost 50 kg?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Zápis: F = 5 000 N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         jeden pytel m =50kg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Řešení:        F = m . g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5 000 = m . 10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m = 5 000 : 10 = 500 kg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Lano unese méně než 500kg.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Počet pytlů: 500 : 50 = 10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Nejvýše můžeme naložit 9 pytlů.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MB90035357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24736" y="3284984"/>
            <a:ext cx="2592288" cy="25922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Vyřeš úlohu: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Těleso zavěšené na volné kladce má hmotnost 40 kg. Jak velkou silou udržíš těleso v rovnováze, jestliže kladka má hmotnost 3 kg, tření zanedbáme.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Zápis: těleso m = 40 kg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kladka 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=3 kg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                      F = ?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Řešení: F = m . g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F = 43 . 10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F = 430 N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volnou kladku působíme poloviční silou, pro to na udržení tělesa v rovnováze potřebujeme sílu 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215N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MB900406595.JPG"/>
          <p:cNvPicPr>
            <a:picLocks noChangeAspect="1"/>
          </p:cNvPicPr>
          <p:nvPr/>
        </p:nvPicPr>
        <p:blipFill>
          <a:blip r:embed="rId2" cstate="print"/>
          <a:srcRect l="15750" t="3937" r="21251"/>
          <a:stretch>
            <a:fillRect/>
          </a:stretch>
        </p:blipFill>
        <p:spPr>
          <a:xfrm>
            <a:off x="6948264" y="2492896"/>
            <a:ext cx="1584176" cy="241558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B900205372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36704" y="2636912"/>
            <a:ext cx="2520280" cy="252028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Vyřeš úlohu: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jednoduchém kladkostroji zdviháme cihly o hmotnosti 60 kg. Jak velkou silou zdviháme cihly? Hmotnost kladky volné zanedbáváme.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Zápis: m = 60 kg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           F = ? N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Řešení: F = m . g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F = 60 . 10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F = 600 N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jednoduchém kladkostroji je kladka volná – působíme tedy poloviční silou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 300N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Vyřeš úlohu: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Zdviháš-li těleso na pevné kladce, musíš vědět, jakou největší hmotnost může toto těleso mít. Víš to?</a:t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Maximální hmotnost tělesa = tvoje hmotnost.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MB90042315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36096" y="3284984"/>
            <a:ext cx="1828800" cy="1828800"/>
          </a:xfrm>
          <a:prstGeom prst="rect">
            <a:avLst/>
          </a:prstGeom>
        </p:spPr>
      </p:pic>
      <p:pic>
        <p:nvPicPr>
          <p:cNvPr id="5" name="Obrázek 4" descr="MB90042808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3528" y="2852936"/>
            <a:ext cx="1828800" cy="1828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Domácí úkol: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Najdi na internetu, nebo v literatuře příklady používání kladkostrojů.</a:t>
            </a:r>
          </a:p>
          <a:p>
            <a:r>
              <a:rPr lang="cs-CZ" dirty="0" smtClean="0"/>
              <a:t>Jaké jiné jednoduché stroje znáš? V jakých strojích se kombinuje více jednoduchých strojů?</a:t>
            </a:r>
          </a:p>
          <a:p>
            <a:r>
              <a:rPr lang="cs-CZ" dirty="0" smtClean="0"/>
              <a:t>Porovnej výhody a nevýhody kladky pevné a volné.</a:t>
            </a:r>
          </a:p>
          <a:p>
            <a:r>
              <a:rPr lang="cs-CZ" dirty="0" smtClean="0"/>
              <a:t>Uvaž, co je z hlediska naší fyzické kondice, zdraví zad výhodnější. Dopravit pytle s cementem a cihly do 3. patra pomocí kladky, nebo po schodech. Jak se liší síla nutná pro oba způsoby?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0" i="0" u="none" strike="noStrike" kern="1200" cap="small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Anotace</a:t>
            </a:r>
            <a:endParaRPr kumimoji="0" lang="cs-CZ" sz="3000" b="0" i="0" u="none" strike="noStrike" kern="1200" cap="small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3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68135526"/>
              </p:ext>
            </p:extLst>
          </p:nvPr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1752" y="457200"/>
            <a:ext cx="8686800" cy="841248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smtClean="0">
                <a:ln>
                  <a:noFill/>
                </a:ln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Zdroj                            citace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600200"/>
            <a:ext cx="4191000" cy="47244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Vlastní tvorba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648200" y="1600200"/>
            <a:ext cx="4343400" cy="4724400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Fyzika 2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SPN a.s., 2008. ISBN 978-80-7235-381-1.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JIŘÍ BOHUNĚK, EVA HEJNOVÁ. </a:t>
            </a: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Tematické prověrky z učiva fyziky základní školy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2900" dirty="0" err="1" smtClean="0">
                <a:latin typeface="Times New Roman" pitchFamily="18" charset="0"/>
                <a:cs typeface="Times New Roman" pitchFamily="18" charset="0"/>
              </a:rPr>
              <a:t>Prometheus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, 2005. ISBN 80-7196-290-2.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JAN ŠEDIVÝ, JAN PURKAR, STANISLAV PFEFRČEK. </a:t>
            </a: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Úlohy z fyziky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Fortuna, 1996. ISBN 80-7168-315-9.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JIŘÍ BOHUNĚK. </a:t>
            </a: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Sbírka úloh z fyziky pro ZŠ 2. díl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SPN , 1992.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/>
              <a:t>BOHUNĚK, Jiří; KOLÁŘOVÁ, Růžena. </a:t>
            </a:r>
            <a:r>
              <a:rPr lang="cs-CZ" sz="2900" i="1" dirty="0" smtClean="0"/>
              <a:t>Fyzika pro 7. ročník základní školy</a:t>
            </a:r>
            <a:r>
              <a:rPr lang="cs-CZ" sz="2900" dirty="0" smtClean="0"/>
              <a:t>. Olomouc: </a:t>
            </a:r>
            <a:r>
              <a:rPr lang="cs-CZ" sz="2900" dirty="0" err="1" smtClean="0"/>
              <a:t>Prometheus</a:t>
            </a:r>
            <a:r>
              <a:rPr lang="cs-CZ" sz="2900" dirty="0" smtClean="0"/>
              <a:t>, 2000, ISBN 80-7196-119-1.</a:t>
            </a:r>
            <a:endParaRPr lang="cs-CZ" sz="29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93</TotalTime>
  <Words>542</Words>
  <Application>Microsoft Office PowerPoint</Application>
  <PresentationFormat>Předvádění na obrazovce (4:3)</PresentationFormat>
  <Paragraphs>74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Prezentace aplikace PowerPoint</vt:lpstr>
      <vt:lpstr>Kladky</vt:lpstr>
      <vt:lpstr>Přiřaď k obrázku správný název.</vt:lpstr>
      <vt:lpstr>Popiš kladku:</vt:lpstr>
      <vt:lpstr>Proč je výhodné použití kladek?</vt:lpstr>
      <vt:lpstr>Vyřeš úlohu:</vt:lpstr>
      <vt:lpstr>Vyřeš úlohu:</vt:lpstr>
      <vt:lpstr>Vyřeš úlohu:</vt:lpstr>
      <vt:lpstr>Vyřeš úlohu:</vt:lpstr>
      <vt:lpstr>Vyřeš úlohu:</vt:lpstr>
      <vt:lpstr>Domácí úkol: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 a MŠ při dětské léčebně</dc:creator>
  <cp:lastModifiedBy>Vesna202261</cp:lastModifiedBy>
  <cp:revision>15</cp:revision>
  <dcterms:created xsi:type="dcterms:W3CDTF">2012-05-28T06:45:30Z</dcterms:created>
  <dcterms:modified xsi:type="dcterms:W3CDTF">2012-07-04T07:30:23Z</dcterms:modified>
</cp:coreProperties>
</file>