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61" r:id="rId4"/>
    <p:sldId id="260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3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lom světla, rozdělení čoček, užití čoček v praxi.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</a:t>
          </a:r>
          <a:r>
            <a:rPr lang="cs-CZ" sz="1600" dirty="0" smtClean="0"/>
            <a:t>hodině, </a:t>
          </a:r>
          <a:r>
            <a:rPr lang="cs-CZ" sz="1600" dirty="0" smtClean="0"/>
            <a:t>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</a:t>
          </a:r>
          <a:r>
            <a:rPr lang="cs-CZ" sz="1600" smtClean="0"/>
            <a:t>D.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E42904-B46C-4E29-8F1C-C139154FF180}" type="presOf" srcId="{FCA51B5C-9664-4F83-804A-4F17952C1B77}" destId="{357F34FD-9159-4421-ADFD-8E14EBA959DF}" srcOrd="0" destOrd="0" presId="urn:microsoft.com/office/officeart/2005/8/layout/list1"/>
    <dgm:cxn modelId="{549C13B1-19B2-4006-B804-69BA867A8120}" type="presOf" srcId="{51801BC8-D6DC-4669-A849-3FE3157A21FE}" destId="{F2F6B223-CEF1-4552-AA17-F64BAF562805}" srcOrd="0" destOrd="0" presId="urn:microsoft.com/office/officeart/2005/8/layout/list1"/>
    <dgm:cxn modelId="{6FB492FB-DA5E-4ED7-AD06-2D2810CAE6FB}" type="presOf" srcId="{C23FB3AD-ADCB-439B-91E3-CCAC5D95039A}" destId="{0DE7C07F-6E89-49E7-849E-19E901F4E55C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C11B22E1-1B87-47AF-98FA-E70F005BBC04}" type="presOf" srcId="{5D5106FA-2091-4491-8130-81C8257822BF}" destId="{7434E60B-9D92-4C96-BC05-49E506135518}" srcOrd="0" destOrd="0" presId="urn:microsoft.com/office/officeart/2005/8/layout/list1"/>
    <dgm:cxn modelId="{895E8589-9B7A-4302-BF27-86AF3997F170}" type="presOf" srcId="{C23FB3AD-ADCB-439B-91E3-CCAC5D95039A}" destId="{D8A736F1-6882-4EE8-B8CF-94E99995BBC4}" srcOrd="0" destOrd="0" presId="urn:microsoft.com/office/officeart/2005/8/layout/list1"/>
    <dgm:cxn modelId="{B41CC896-A79B-4334-A5F0-F6D6CDF545BF}" type="presOf" srcId="{30796B16-12F9-40D6-9015-EB89BB5F506A}" destId="{CBC03896-5359-44E0-8915-FCD9B030F579}" srcOrd="0" destOrd="0" presId="urn:microsoft.com/office/officeart/2005/8/layout/list1"/>
    <dgm:cxn modelId="{2EE8E705-5170-4662-9841-84DCB19DAE20}" type="presOf" srcId="{3895EC79-AA20-455E-9F69-DE3BD08E691E}" destId="{867F9FBB-DA2B-45E8-A45C-7C53C4121152}" srcOrd="1" destOrd="0" presId="urn:microsoft.com/office/officeart/2005/8/layout/list1"/>
    <dgm:cxn modelId="{0690AD0C-0953-49B9-A0F5-CE3BB895041C}" type="presOf" srcId="{21CD1CFD-9C1D-4CCD-9C1F-96D7FEC97AFE}" destId="{E849BD94-F756-4A2B-878A-8B8D1301ACCA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43FBCE13-0282-4734-AE7F-7C8F05387F6F}" type="presOf" srcId="{3895EC79-AA20-455E-9F69-DE3BD08E691E}" destId="{EB0ECFC4-C995-40AD-A8E9-595ABAA26A22}" srcOrd="0" destOrd="0" presId="urn:microsoft.com/office/officeart/2005/8/layout/list1"/>
    <dgm:cxn modelId="{9F3CE4BC-24C3-4690-8E51-13BF05D1799D}" type="presOf" srcId="{21CD1CFD-9C1D-4CCD-9C1F-96D7FEC97AFE}" destId="{B303A152-D5F1-4A18-813F-E2E35B67E925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2583FBB8-763B-40B8-A866-12DD6A1419F4}" type="presParOf" srcId="{357F34FD-9159-4421-ADFD-8E14EBA959DF}" destId="{786576EC-D75C-4DB0-B314-C85D4862E4CA}" srcOrd="0" destOrd="0" presId="urn:microsoft.com/office/officeart/2005/8/layout/list1"/>
    <dgm:cxn modelId="{CDD82B60-A3A0-4E11-B75C-7F7B64904CE3}" type="presParOf" srcId="{786576EC-D75C-4DB0-B314-C85D4862E4CA}" destId="{EB0ECFC4-C995-40AD-A8E9-595ABAA26A22}" srcOrd="0" destOrd="0" presId="urn:microsoft.com/office/officeart/2005/8/layout/list1"/>
    <dgm:cxn modelId="{E2997838-A127-4905-886A-100ABC167127}" type="presParOf" srcId="{786576EC-D75C-4DB0-B314-C85D4862E4CA}" destId="{867F9FBB-DA2B-45E8-A45C-7C53C4121152}" srcOrd="1" destOrd="0" presId="urn:microsoft.com/office/officeart/2005/8/layout/list1"/>
    <dgm:cxn modelId="{310170CD-ECFC-4D4E-84FB-E78E20872FBC}" type="presParOf" srcId="{357F34FD-9159-4421-ADFD-8E14EBA959DF}" destId="{53BD7F68-B256-41A2-AF8D-7FF61038E16B}" srcOrd="1" destOrd="0" presId="urn:microsoft.com/office/officeart/2005/8/layout/list1"/>
    <dgm:cxn modelId="{97A6E63C-C646-403F-ABDE-6BBDF63E98E1}" type="presParOf" srcId="{357F34FD-9159-4421-ADFD-8E14EBA959DF}" destId="{CBC03896-5359-44E0-8915-FCD9B030F579}" srcOrd="2" destOrd="0" presId="urn:microsoft.com/office/officeart/2005/8/layout/list1"/>
    <dgm:cxn modelId="{86705097-0E19-470F-866D-36F4175955CC}" type="presParOf" srcId="{357F34FD-9159-4421-ADFD-8E14EBA959DF}" destId="{D23B6F7A-3280-4B61-8C5A-157F38DB805D}" srcOrd="3" destOrd="0" presId="urn:microsoft.com/office/officeart/2005/8/layout/list1"/>
    <dgm:cxn modelId="{E7452C9D-C3FC-4C49-97CE-FAA576BB69A4}" type="presParOf" srcId="{357F34FD-9159-4421-ADFD-8E14EBA959DF}" destId="{24B7CFB4-FF55-4562-A794-0EB5393671C4}" srcOrd="4" destOrd="0" presId="urn:microsoft.com/office/officeart/2005/8/layout/list1"/>
    <dgm:cxn modelId="{26D39558-30D9-4655-A048-C7ECAC94C208}" type="presParOf" srcId="{24B7CFB4-FF55-4562-A794-0EB5393671C4}" destId="{D8A736F1-6882-4EE8-B8CF-94E99995BBC4}" srcOrd="0" destOrd="0" presId="urn:microsoft.com/office/officeart/2005/8/layout/list1"/>
    <dgm:cxn modelId="{349C3582-8BDC-427F-85F4-5F6234890BFC}" type="presParOf" srcId="{24B7CFB4-FF55-4562-A794-0EB5393671C4}" destId="{0DE7C07F-6E89-49E7-849E-19E901F4E55C}" srcOrd="1" destOrd="0" presId="urn:microsoft.com/office/officeart/2005/8/layout/list1"/>
    <dgm:cxn modelId="{4503B306-A1E2-4906-BDC4-DD40DAC45619}" type="presParOf" srcId="{357F34FD-9159-4421-ADFD-8E14EBA959DF}" destId="{BA0DF4E2-C357-494D-8797-8B5E841504F2}" srcOrd="5" destOrd="0" presId="urn:microsoft.com/office/officeart/2005/8/layout/list1"/>
    <dgm:cxn modelId="{AC974CB4-ACE2-489E-86B3-123F607388E8}" type="presParOf" srcId="{357F34FD-9159-4421-ADFD-8E14EBA959DF}" destId="{7434E60B-9D92-4C96-BC05-49E506135518}" srcOrd="6" destOrd="0" presId="urn:microsoft.com/office/officeart/2005/8/layout/list1"/>
    <dgm:cxn modelId="{7299B2DB-E708-4EEF-A9D8-5B63DA82BF6E}" type="presParOf" srcId="{357F34FD-9159-4421-ADFD-8E14EBA959DF}" destId="{9B5427D5-06B1-41D5-84C6-F7C7B8DCA45D}" srcOrd="7" destOrd="0" presId="urn:microsoft.com/office/officeart/2005/8/layout/list1"/>
    <dgm:cxn modelId="{4D0BD84B-C66F-40C3-9E54-D83000CC1466}" type="presParOf" srcId="{357F34FD-9159-4421-ADFD-8E14EBA959DF}" destId="{350B5CD4-14C5-4C8F-AD3E-3204822691E7}" srcOrd="8" destOrd="0" presId="urn:microsoft.com/office/officeart/2005/8/layout/list1"/>
    <dgm:cxn modelId="{AF7A3E8B-EC97-4EBE-B9B9-63E48DC4FCE3}" type="presParOf" srcId="{350B5CD4-14C5-4C8F-AD3E-3204822691E7}" destId="{E849BD94-F756-4A2B-878A-8B8D1301ACCA}" srcOrd="0" destOrd="0" presId="urn:microsoft.com/office/officeart/2005/8/layout/list1"/>
    <dgm:cxn modelId="{7681ADCE-4AF6-4EC3-805B-8FCE54599114}" type="presParOf" srcId="{350B5CD4-14C5-4C8F-AD3E-3204822691E7}" destId="{B303A152-D5F1-4A18-813F-E2E35B67E925}" srcOrd="1" destOrd="0" presId="urn:microsoft.com/office/officeart/2005/8/layout/list1"/>
    <dgm:cxn modelId="{EC935189-113C-4B34-806F-94F2C1FCA4FC}" type="presParOf" srcId="{357F34FD-9159-4421-ADFD-8E14EBA959DF}" destId="{5FDAF200-F332-4E4A-80AF-DCEE715F35A5}" srcOrd="9" destOrd="0" presId="urn:microsoft.com/office/officeart/2005/8/layout/list1"/>
    <dgm:cxn modelId="{CB7393DF-53A6-48BA-9711-F445AD23956B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40411"/>
          <a:ext cx="8686800" cy="11946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53948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pojmů lom světla, rozdělení čoček, užití čoček v praxi.</a:t>
          </a:r>
          <a:endParaRPr lang="cs-CZ" sz="1600" kern="1200" dirty="0"/>
        </a:p>
      </dsp:txBody>
      <dsp:txXfrm>
        <a:off x="0" y="40411"/>
        <a:ext cx="8686800" cy="1194637"/>
      </dsp:txXfrm>
    </dsp:sp>
    <dsp:sp modelId="{867F9FBB-DA2B-45E8-A45C-7C53C4121152}">
      <dsp:nvSpPr>
        <dsp:cNvPr id="0" name=""/>
        <dsp:cNvSpPr/>
      </dsp:nvSpPr>
      <dsp:spPr>
        <a:xfrm>
          <a:off x="434340" y="150151"/>
          <a:ext cx="6080760" cy="4954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58524" y="174335"/>
        <a:ext cx="6032392" cy="447052"/>
      </dsp:txXfrm>
    </dsp:sp>
    <dsp:sp modelId="{7434E60B-9D92-4C96-BC05-49E506135518}">
      <dsp:nvSpPr>
        <dsp:cNvPr id="0" name=""/>
        <dsp:cNvSpPr/>
      </dsp:nvSpPr>
      <dsp:spPr>
        <a:xfrm>
          <a:off x="0" y="1425803"/>
          <a:ext cx="8686800" cy="1420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53948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425803"/>
        <a:ext cx="8686800" cy="1420650"/>
      </dsp:txXfrm>
    </dsp:sp>
    <dsp:sp modelId="{0DE7C07F-6E89-49E7-849E-19E901F4E55C}">
      <dsp:nvSpPr>
        <dsp:cNvPr id="0" name=""/>
        <dsp:cNvSpPr/>
      </dsp:nvSpPr>
      <dsp:spPr>
        <a:xfrm>
          <a:off x="434340" y="1456448"/>
          <a:ext cx="6080760" cy="5745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62385" y="1484493"/>
        <a:ext cx="6024670" cy="518424"/>
      </dsp:txXfrm>
    </dsp:sp>
    <dsp:sp modelId="{F2F6B223-CEF1-4552-AA17-F64BAF562805}">
      <dsp:nvSpPr>
        <dsp:cNvPr id="0" name=""/>
        <dsp:cNvSpPr/>
      </dsp:nvSpPr>
      <dsp:spPr>
        <a:xfrm>
          <a:off x="0" y="3064900"/>
          <a:ext cx="8686800" cy="1420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53948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</a:t>
          </a:r>
          <a:r>
            <a:rPr lang="cs-CZ" sz="1600" kern="1200" dirty="0" smtClean="0"/>
            <a:t>hodině, </a:t>
          </a:r>
          <a:r>
            <a:rPr lang="cs-CZ" sz="1600" kern="1200" dirty="0" smtClean="0"/>
            <a:t>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smtClean="0"/>
            <a:t>, </a:t>
          </a:r>
          <a:r>
            <a:rPr lang="cs-CZ" sz="1600" kern="1200" smtClean="0"/>
            <a:t>D. </a:t>
          </a:r>
          <a:endParaRPr lang="cs-CZ" sz="1600" kern="1200" dirty="0"/>
        </a:p>
      </dsp:txBody>
      <dsp:txXfrm>
        <a:off x="0" y="3064900"/>
        <a:ext cx="8686800" cy="1420650"/>
      </dsp:txXfrm>
    </dsp:sp>
    <dsp:sp modelId="{B303A152-D5F1-4A18-813F-E2E35B67E925}">
      <dsp:nvSpPr>
        <dsp:cNvPr id="0" name=""/>
        <dsp:cNvSpPr/>
      </dsp:nvSpPr>
      <dsp:spPr>
        <a:xfrm>
          <a:off x="434340" y="3067853"/>
          <a:ext cx="6080760" cy="6022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63737" y="3097250"/>
        <a:ext cx="6021966" cy="5434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B1B1A8C-07A3-4076-8B7B-449A5438742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EDD5E88-A7B8-4D30-B99A-734B46181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77406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23.4.2012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VY_52_INOVACE_26_FYZIKA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Lom světla, čočky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426505.JPG"/>
          <p:cNvPicPr>
            <a:picLocks noChangeAspect="1"/>
          </p:cNvPicPr>
          <p:nvPr/>
        </p:nvPicPr>
        <p:blipFill>
          <a:blip r:embed="rId2" cstate="print"/>
          <a:srcRect l="3937" t="15750" r="5501" b="17314"/>
          <a:stretch>
            <a:fillRect/>
          </a:stretch>
        </p:blipFill>
        <p:spPr>
          <a:xfrm>
            <a:off x="395536" y="620688"/>
            <a:ext cx="4104456" cy="3033728"/>
          </a:xfrm>
          <a:prstGeom prst="rect">
            <a:avLst/>
          </a:prstGeom>
          <a:scene3d>
            <a:camera prst="isometricOffAxis1Right"/>
            <a:lightRig rig="threePt" dir="t"/>
          </a:scene3d>
          <a:sp3d>
            <a:bevelT prst="relaxedInset"/>
          </a:sp3d>
        </p:spPr>
      </p:pic>
      <p:pic>
        <p:nvPicPr>
          <p:cNvPr id="4" name="Obrázek 3" descr="MB900174994.JPG"/>
          <p:cNvPicPr>
            <a:picLocks noChangeAspect="1"/>
          </p:cNvPicPr>
          <p:nvPr/>
        </p:nvPicPr>
        <p:blipFill>
          <a:blip r:embed="rId3" cstate="print"/>
          <a:srcRect t="15750" r="5501" b="17314"/>
          <a:stretch>
            <a:fillRect/>
          </a:stretch>
        </p:blipFill>
        <p:spPr>
          <a:xfrm>
            <a:off x="5292080" y="3429000"/>
            <a:ext cx="3672408" cy="2601289"/>
          </a:xfrm>
          <a:prstGeom prst="rect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</p:pic>
      <p:pic>
        <p:nvPicPr>
          <p:cNvPr id="5" name="Obrázek 4" descr="MB900178409.JPG"/>
          <p:cNvPicPr>
            <a:picLocks noChangeAspect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>
          <a:xfrm>
            <a:off x="4517994" y="473792"/>
            <a:ext cx="3942438" cy="2451152"/>
          </a:xfrm>
          <a:prstGeom prst="rect">
            <a:avLst/>
          </a:prstGeom>
          <a:scene3d>
            <a:camera prst="isometricOffAxis2Left"/>
            <a:lightRig rig="threePt" dir="t"/>
          </a:scene3d>
          <a:sp3d>
            <a:bevelT/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Lom světla, čočky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Využití lomu světla v optice, čočky, jejich použití v praxi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ětiva 29"/>
          <p:cNvSpPr/>
          <p:nvPr/>
        </p:nvSpPr>
        <p:spPr>
          <a:xfrm rot="17545820">
            <a:off x="5124361" y="3477307"/>
            <a:ext cx="1728192" cy="1728192"/>
          </a:xfrm>
          <a:prstGeom prst="chord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ětiva 25"/>
          <p:cNvSpPr/>
          <p:nvPr/>
        </p:nvSpPr>
        <p:spPr>
          <a:xfrm rot="6752405">
            <a:off x="1097548" y="2571946"/>
            <a:ext cx="2268383" cy="2040318"/>
          </a:xfrm>
          <a:prstGeom prst="chord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do obrázků, kdy se jedná o lom světla ke kolmici, od kolmice.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                                                                                                                   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           </a:t>
            </a:r>
            <a:r>
              <a:rPr lang="el-GR" b="1" dirty="0" smtClean="0">
                <a:latin typeface="Franklin Gothic Medium"/>
              </a:rPr>
              <a:t>α</a:t>
            </a:r>
            <a:r>
              <a:rPr lang="cs-CZ" b="1" dirty="0" smtClean="0">
                <a:latin typeface="Franklin Gothic Medium"/>
              </a:rPr>
              <a:t>                                               </a:t>
            </a:r>
            <a:br>
              <a:rPr lang="cs-CZ" b="1" dirty="0" smtClean="0">
                <a:latin typeface="Franklin Gothic Medium"/>
              </a:rPr>
            </a:br>
            <a:r>
              <a:rPr lang="cs-CZ" b="1" dirty="0" smtClean="0">
                <a:latin typeface="Franklin Gothic Medium"/>
              </a:rPr>
              <a:t>                                                              </a:t>
            </a:r>
            <a:r>
              <a:rPr lang="el-GR" b="1" dirty="0" smtClean="0">
                <a:latin typeface="Franklin Gothic Medium"/>
              </a:rPr>
              <a:t>α</a:t>
            </a:r>
            <a:r>
              <a:rPr lang="cs-CZ" b="1" dirty="0" smtClean="0">
                <a:latin typeface="Franklin Gothic Medium"/>
              </a:rPr>
              <a:t/>
            </a:r>
            <a:br>
              <a:rPr lang="cs-CZ" b="1" dirty="0" smtClean="0">
                <a:latin typeface="Franklin Gothic Medium"/>
              </a:rPr>
            </a:br>
            <a:r>
              <a:rPr lang="cs-CZ" b="1" dirty="0" smtClean="0">
                <a:latin typeface="Franklin Gothic Medium"/>
              </a:rPr>
              <a:t/>
            </a:r>
            <a:br>
              <a:rPr lang="cs-CZ" b="1" dirty="0" smtClean="0">
                <a:latin typeface="Franklin Gothic Medium"/>
              </a:rPr>
            </a:br>
            <a:r>
              <a:rPr lang="cs-CZ" b="1" dirty="0" smtClean="0">
                <a:latin typeface="Franklin Gothic Medium"/>
              </a:rPr>
              <a:t/>
            </a:r>
            <a:br>
              <a:rPr lang="cs-CZ" b="1" dirty="0" smtClean="0">
                <a:latin typeface="Franklin Gothic Medium"/>
              </a:rPr>
            </a:br>
            <a:r>
              <a:rPr lang="cs-CZ" b="1" dirty="0" smtClean="0">
                <a:latin typeface="Franklin Gothic Medium"/>
              </a:rPr>
              <a:t/>
            </a:r>
            <a:br>
              <a:rPr lang="cs-CZ" b="1" dirty="0" smtClean="0">
                <a:latin typeface="Franklin Gothic Medium"/>
              </a:rPr>
            </a:br>
            <a:r>
              <a:rPr lang="cs-CZ" b="1" dirty="0" smtClean="0">
                <a:latin typeface="Franklin Gothic Medium"/>
              </a:rPr>
              <a:t>                     </a:t>
            </a:r>
            <a:r>
              <a:rPr lang="el-GR" b="1" dirty="0" smtClean="0">
                <a:latin typeface="Franklin Gothic Medium"/>
              </a:rPr>
              <a:t>β</a:t>
            </a:r>
            <a:r>
              <a:rPr lang="cs-CZ" b="1" dirty="0" smtClean="0">
                <a:latin typeface="Franklin Gothic Medium"/>
              </a:rPr>
              <a:t>                                             </a:t>
            </a:r>
            <a:r>
              <a:rPr lang="el-GR" b="1" dirty="0" smtClean="0">
                <a:latin typeface="Franklin Gothic Medium"/>
              </a:rPr>
              <a:t>β</a:t>
            </a:r>
            <a:r>
              <a:rPr lang="cs-CZ" b="1" dirty="0" smtClean="0">
                <a:latin typeface="Franklin Gothic Medium"/>
              </a:rPr>
              <a:t>               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83568" y="400506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195736" y="2060848"/>
            <a:ext cx="0" cy="388843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355976" y="4005064"/>
            <a:ext cx="31683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940152" y="1988840"/>
            <a:ext cx="0" cy="410445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868144" y="3933056"/>
            <a:ext cx="792088" cy="172819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123728" y="3933056"/>
            <a:ext cx="1440160" cy="122413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644008" y="2924944"/>
            <a:ext cx="1224136" cy="100811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331640" y="2348880"/>
            <a:ext cx="864096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7091059">
            <a:off x="1524029" y="2829301"/>
            <a:ext cx="1080120" cy="1080120"/>
          </a:xfrm>
          <a:prstGeom prst="arc">
            <a:avLst>
              <a:gd name="adj1" fmla="val 1814993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9289186">
            <a:off x="2104280" y="4306672"/>
            <a:ext cx="917338" cy="790440"/>
          </a:xfrm>
          <a:prstGeom prst="arc">
            <a:avLst>
              <a:gd name="adj1" fmla="val 12484731"/>
              <a:gd name="adj2" fmla="val 209545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rot="9558769">
            <a:off x="5899932" y="5041928"/>
            <a:ext cx="1045805" cy="370843"/>
          </a:xfrm>
          <a:prstGeom prst="arc">
            <a:avLst>
              <a:gd name="adj1" fmla="val 1572673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17177695">
            <a:off x="5355606" y="2879099"/>
            <a:ext cx="864096" cy="1080120"/>
          </a:xfrm>
          <a:prstGeom prst="arc">
            <a:avLst>
              <a:gd name="adj1" fmla="val 1505685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580112" y="5733256"/>
            <a:ext cx="2088232" cy="86409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α&gt;β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39552" y="5445224"/>
            <a:ext cx="2088232" cy="86409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el-GR" sz="3200" b="1" dirty="0" smtClean="0">
                <a:solidFill>
                  <a:schemeClr val="tx1"/>
                </a:solidFill>
                <a:latin typeface="Franklin Gothic Medium"/>
                <a:cs typeface="Times New Roman" pitchFamily="18" charset="0"/>
              </a:rPr>
              <a:t>&lt;</a:t>
            </a:r>
            <a:r>
              <a:rPr lang="el-GR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115616" y="1412776"/>
            <a:ext cx="2088232" cy="79208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lom paprsku od kolmice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004048" y="1556792"/>
            <a:ext cx="208823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lom paprsku ke kolmici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438467.JPG"/>
          <p:cNvPicPr>
            <a:picLocks noChangeAspect="1"/>
          </p:cNvPicPr>
          <p:nvPr/>
        </p:nvPicPr>
        <p:blipFill>
          <a:blip r:embed="rId2" cstate="print"/>
          <a:srcRect l="529" t="11812" r="1564" b="13376"/>
          <a:stretch>
            <a:fillRect/>
          </a:stretch>
        </p:blipFill>
        <p:spPr>
          <a:xfrm>
            <a:off x="539552" y="836711"/>
            <a:ext cx="7333673" cy="56037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Postupuje-li paprsek do prostředí, ve kterém se světlo šíří menší rychlostí – například ze vzduchu do skla nastane 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</a:t>
            </a:r>
            <a:r>
              <a:rPr lang="el-GR" sz="5200" b="1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52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l-GR" sz="5200" b="1" dirty="0" smtClean="0"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Postupuje-li paprsek do prostředí, ve kterém se světlo šíří větší rychlostí – například z </a:t>
            </a:r>
            <a:r>
              <a:rPr lang="cs-CZ" smtClean="0"/>
              <a:t>vody do vzduchu </a:t>
            </a:r>
            <a:r>
              <a:rPr lang="cs-CZ" dirty="0" smtClean="0"/>
              <a:t>nastane 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</a:t>
            </a:r>
            <a:r>
              <a:rPr lang="el-GR" sz="5200" b="1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52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l-GR" sz="5200" b="1" dirty="0" smtClean="0"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2924944"/>
            <a:ext cx="64807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19872" y="5517232"/>
            <a:ext cx="64807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Franklin Gothic Medium"/>
                <a:cs typeface="Times New Roman" pitchFamily="18" charset="0"/>
              </a:rPr>
              <a:t>&lt;</a:t>
            </a:r>
            <a:endParaRPr lang="cs-CZ" sz="4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2276872"/>
            <a:ext cx="4176464" cy="43204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lom paprsku ke kolmici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4797152"/>
            <a:ext cx="4176464" cy="43204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lom paprsku od kolmice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Pojmenuj čočku na obrázku, doplň chod paprsků.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Zástupný symbol pro obsah 9" descr="MB90035121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27562" t="-3937" r="44876" b="21251"/>
          <a:stretch>
            <a:fillRect/>
          </a:stretch>
        </p:blipFill>
        <p:spPr>
          <a:xfrm>
            <a:off x="1043608" y="2564904"/>
            <a:ext cx="504056" cy="1512168"/>
          </a:xfrm>
        </p:spPr>
      </p:pic>
      <p:cxnSp>
        <p:nvCxnSpPr>
          <p:cNvPr id="5" name="Přímá spojovací čára 4"/>
          <p:cNvCxnSpPr>
            <a:endCxn id="3" idx="3"/>
          </p:cNvCxnSpPr>
          <p:nvPr/>
        </p:nvCxnSpPr>
        <p:spPr>
          <a:xfrm>
            <a:off x="457200" y="4037076"/>
            <a:ext cx="7467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Měsíc 8"/>
          <p:cNvSpPr/>
          <p:nvPr/>
        </p:nvSpPr>
        <p:spPr>
          <a:xfrm>
            <a:off x="3275856" y="2276872"/>
            <a:ext cx="1440160" cy="3456384"/>
          </a:xfrm>
          <a:prstGeom prst="moon">
            <a:avLst>
              <a:gd name="adj" fmla="val 875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259632" y="2708920"/>
            <a:ext cx="2520280" cy="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644008" y="2924944"/>
            <a:ext cx="2376264" cy="1656184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779912" y="2708920"/>
            <a:ext cx="864096" cy="21602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755576" y="5301208"/>
            <a:ext cx="2016224" cy="100811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SPOJKA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174994.JPG"/>
          <p:cNvPicPr>
            <a:picLocks noChangeAspect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>
          <a:xfrm>
            <a:off x="0" y="908720"/>
            <a:ext cx="7836165" cy="53285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 zobrazení předmětu spojkou se vlastnosti obrazu _______se vzdáleností předmětu od čočky.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Pozorujeme-li předmět dál za ohniskem – je obraz ________ , postupně se ________, je ____________________. Je-li předmět k čočce blíž než ohnisko, pozorujeme přes čočku __________________________obraz.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5576" y="5661248"/>
            <a:ext cx="5184576" cy="57606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zdánlivý, zvětšený a přímý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59832" y="4293096"/>
            <a:ext cx="4067944" cy="432048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převrácený a skutečný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07904" y="2132856"/>
            <a:ext cx="1080120" cy="57606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mění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827584" y="4293096"/>
            <a:ext cx="1656184" cy="57606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zvětšuje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23728" y="3861048"/>
            <a:ext cx="1800200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zmenšený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Pojmenuj čočku na obrázku, doplň chod paprsků.</a:t>
            </a:r>
            <a:endParaRPr kumimoji="0" lang="cs-CZ" sz="3000" b="1" i="0" u="none" strike="noStrike" kern="1200" cap="small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3" name="Zástupný symbol pro obsah 9" descr="MB900351216.JPG"/>
          <p:cNvPicPr>
            <a:picLocks noChangeAspect="1"/>
          </p:cNvPicPr>
          <p:nvPr/>
        </p:nvPicPr>
        <p:blipFill>
          <a:blip r:embed="rId2" cstate="print"/>
          <a:srcRect l="27562" t="-3937" r="44876" b="21251"/>
          <a:stretch>
            <a:fillRect/>
          </a:stretch>
        </p:blipFill>
        <p:spPr>
          <a:xfrm>
            <a:off x="1043608" y="2564904"/>
            <a:ext cx="504056" cy="1512168"/>
          </a:xfrm>
          <a:prstGeom prst="rect">
            <a:avLst/>
          </a:prstGeom>
        </p:spPr>
      </p:pic>
      <p:cxnSp>
        <p:nvCxnSpPr>
          <p:cNvPr id="4" name="Přímá spojovací čára 3"/>
          <p:cNvCxnSpPr/>
          <p:nvPr/>
        </p:nvCxnSpPr>
        <p:spPr>
          <a:xfrm>
            <a:off x="457200" y="4037076"/>
            <a:ext cx="7467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259632" y="2708920"/>
            <a:ext cx="2520280" cy="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4283968" y="1916832"/>
            <a:ext cx="1224136" cy="72008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755576" y="5301208"/>
            <a:ext cx="2664296" cy="100811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ROZPTYLKA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ovací čára 11"/>
          <p:cNvCxnSpPr>
            <a:endCxn id="15" idx="0"/>
          </p:cNvCxnSpPr>
          <p:nvPr/>
        </p:nvCxnSpPr>
        <p:spPr>
          <a:xfrm>
            <a:off x="3491880" y="1700808"/>
            <a:ext cx="1152128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endCxn id="15" idx="2"/>
          </p:cNvCxnSpPr>
          <p:nvPr/>
        </p:nvCxnSpPr>
        <p:spPr>
          <a:xfrm>
            <a:off x="3491880" y="4941168"/>
            <a:ext cx="1152128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Měsíc 14"/>
          <p:cNvSpPr/>
          <p:nvPr/>
        </p:nvSpPr>
        <p:spPr>
          <a:xfrm>
            <a:off x="3851920" y="1700808"/>
            <a:ext cx="792088" cy="3240360"/>
          </a:xfrm>
          <a:prstGeom prst="moon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 rot="10800000">
            <a:off x="3491880" y="1700808"/>
            <a:ext cx="648072" cy="3240360"/>
          </a:xfrm>
          <a:prstGeom prst="moon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3779912" y="2636912"/>
            <a:ext cx="504056" cy="7200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vnoramenný trojúhelník 22"/>
          <p:cNvSpPr/>
          <p:nvPr/>
        </p:nvSpPr>
        <p:spPr>
          <a:xfrm rot="10800000">
            <a:off x="3563888" y="1700808"/>
            <a:ext cx="936104" cy="720080"/>
          </a:xfrm>
          <a:prstGeom prst="triangl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3635896" y="4293096"/>
            <a:ext cx="864096" cy="648072"/>
          </a:xfrm>
          <a:prstGeom prst="triangl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422227.JPG"/>
          <p:cNvPicPr>
            <a:picLocks noChangeAspect="1"/>
          </p:cNvPicPr>
          <p:nvPr/>
        </p:nvPicPr>
        <p:blipFill>
          <a:blip r:embed="rId2" cstate="print"/>
          <a:srcRect l="3937" t="15750" r="1564" b="17314"/>
          <a:stretch>
            <a:fillRect/>
          </a:stretch>
        </p:blipFill>
        <p:spPr>
          <a:xfrm>
            <a:off x="539552" y="1268760"/>
            <a:ext cx="7128792" cy="504956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Při zobrazení rozptylkou je obraz vždy__________________________.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Obraz je zdánlivý.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1763688" y="2204864"/>
            <a:ext cx="5400600" cy="72008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přímý a zmenšený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MB9004276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230446">
            <a:off x="6490576" y="262392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správně: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spojka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rozptylka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5661248"/>
            <a:ext cx="3528392" cy="100811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rovnoběžný svazek paprsků mění na rozbíhavý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5661248"/>
            <a:ext cx="3240360" cy="100811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koriguje vady dalekozrakého oka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60032" y="4293096"/>
            <a:ext cx="3672408" cy="100811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rovnoběžný svazek paprsků mění na sbíhavý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4581128"/>
            <a:ext cx="3240360" cy="100811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koriguje vady krátkozrakého oka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4644" t="21650" r="57087" b="42440"/>
          <a:stretch>
            <a:fillRect/>
          </a:stretch>
        </p:blipFill>
        <p:spPr bwMode="auto">
          <a:xfrm>
            <a:off x="3491880" y="5085184"/>
            <a:ext cx="504056" cy="1368152"/>
          </a:xfrm>
          <a:prstGeom prst="rect">
            <a:avLst/>
          </a:prstGeom>
          <a:noFill/>
          <a:ln w="38100">
            <a:solidFill>
              <a:srgbClr val="002060"/>
            </a:solidFill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11813" t="20790" r="81100" b="45191"/>
          <a:stretch>
            <a:fillRect/>
          </a:stretch>
        </p:blipFill>
        <p:spPr bwMode="auto">
          <a:xfrm>
            <a:off x="4211960" y="5013176"/>
            <a:ext cx="432048" cy="1296144"/>
          </a:xfrm>
          <a:prstGeom prst="rect">
            <a:avLst/>
          </a:prstGeom>
          <a:noFill/>
          <a:ln w="38100">
            <a:solidFill>
              <a:srgbClr val="00206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327 -0.01065 C 0.31528 -0.12871 0.45747 -0.24653 0.51389 -0.293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92 -0.00972 C 0.12292 -0.00949 0.07327 -0.23078 0.02361 -0.451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35 -0.0088 C -0.10035 -0.00857 -0.31198 -0.05162 -0.52361 -0.0942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00" y="-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46 -0.0125 C -0.09046 -0.01227 -0.02952 -0.15324 0.03142 -0.2937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00" y="-1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C 2.5E-6 3.7037E-7 0.15226 -0.00324 0.30469 -0.00625 " pathEditMode="relative" ptsTypes="aA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C -0.13837 0.0125 -0.27656 0.02523 -0.33125 0.02917 " pathEditMode="relative" ptsTypes="aA">
                                      <p:cBhvr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Popiš hlavní části oka: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MB900286854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33094" t="39374" r="1564" b="1564"/>
          <a:stretch>
            <a:fillRect/>
          </a:stretch>
        </p:blipFill>
        <p:spPr>
          <a:xfrm>
            <a:off x="4139952" y="1700808"/>
            <a:ext cx="3744416" cy="3384480"/>
          </a:xfrm>
        </p:spPr>
      </p:pic>
      <p:cxnSp>
        <p:nvCxnSpPr>
          <p:cNvPr id="7" name="Přímá spojovací šipka 6"/>
          <p:cNvCxnSpPr/>
          <p:nvPr/>
        </p:nvCxnSpPr>
        <p:spPr>
          <a:xfrm flipH="1">
            <a:off x="7236296" y="1196752"/>
            <a:ext cx="432048" cy="2088232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043608" y="2636912"/>
            <a:ext cx="5112568" cy="288032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475656" y="3356992"/>
            <a:ext cx="3312368" cy="504056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987824" y="3717032"/>
            <a:ext cx="1656184" cy="1368152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339752" y="1700808"/>
            <a:ext cx="2376264" cy="864096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635896" y="3501008"/>
            <a:ext cx="1512168" cy="2160240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6084168" y="4293096"/>
            <a:ext cx="792088" cy="115212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7020272" y="3861048"/>
            <a:ext cx="720080" cy="223224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79512" y="3284984"/>
            <a:ext cx="828092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se zakulaceným příčným rohem 28"/>
          <p:cNvSpPr/>
          <p:nvPr/>
        </p:nvSpPr>
        <p:spPr>
          <a:xfrm>
            <a:off x="1979712" y="4725144"/>
            <a:ext cx="1584176" cy="648072"/>
          </a:xfrm>
          <a:prstGeom prst="round2Diag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duhovka</a:t>
            </a:r>
          </a:p>
        </p:txBody>
      </p:sp>
      <p:sp>
        <p:nvSpPr>
          <p:cNvPr id="30" name="Obdélník se zakulaceným příčným rohem 29"/>
          <p:cNvSpPr/>
          <p:nvPr/>
        </p:nvSpPr>
        <p:spPr>
          <a:xfrm>
            <a:off x="1619672" y="5661248"/>
            <a:ext cx="2088232" cy="648072"/>
          </a:xfrm>
          <a:prstGeom prst="round2Diag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oční čočka</a:t>
            </a:r>
          </a:p>
        </p:txBody>
      </p:sp>
      <p:sp>
        <p:nvSpPr>
          <p:cNvPr id="31" name="Obdélník se zakulaceným příčným rohem 30"/>
          <p:cNvSpPr/>
          <p:nvPr/>
        </p:nvSpPr>
        <p:spPr>
          <a:xfrm>
            <a:off x="395536" y="3861048"/>
            <a:ext cx="1512168" cy="576064"/>
          </a:xfrm>
          <a:prstGeom prst="round2Diag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zornice</a:t>
            </a:r>
          </a:p>
        </p:txBody>
      </p:sp>
      <p:sp>
        <p:nvSpPr>
          <p:cNvPr id="32" name="Obdélník se zakulaceným příčným rohem 31"/>
          <p:cNvSpPr/>
          <p:nvPr/>
        </p:nvSpPr>
        <p:spPr>
          <a:xfrm>
            <a:off x="683568" y="2492896"/>
            <a:ext cx="1656184" cy="720080"/>
          </a:xfrm>
          <a:prstGeom prst="round2Diag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sklivec</a:t>
            </a:r>
          </a:p>
        </p:txBody>
      </p:sp>
      <p:sp>
        <p:nvSpPr>
          <p:cNvPr id="33" name="Obdélník se zakulaceným příčným rohem 32"/>
          <p:cNvSpPr/>
          <p:nvPr/>
        </p:nvSpPr>
        <p:spPr>
          <a:xfrm>
            <a:off x="539552" y="1700808"/>
            <a:ext cx="2304256" cy="576064"/>
          </a:xfrm>
          <a:prstGeom prst="round2Diag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rohovka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se zakulaceným příčným rohem 33"/>
          <p:cNvSpPr/>
          <p:nvPr/>
        </p:nvSpPr>
        <p:spPr>
          <a:xfrm>
            <a:off x="4427984" y="5373216"/>
            <a:ext cx="1728192" cy="864096"/>
          </a:xfrm>
          <a:prstGeom prst="round2Diag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sítnice</a:t>
            </a:r>
          </a:p>
        </p:txBody>
      </p:sp>
      <p:sp>
        <p:nvSpPr>
          <p:cNvPr id="35" name="Obdélník se zakulaceným příčným rohem 34"/>
          <p:cNvSpPr/>
          <p:nvPr/>
        </p:nvSpPr>
        <p:spPr>
          <a:xfrm>
            <a:off x="6660232" y="5877272"/>
            <a:ext cx="2016224" cy="720080"/>
          </a:xfrm>
          <a:prstGeom prst="round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oční nerv</a:t>
            </a:r>
          </a:p>
        </p:txBody>
      </p:sp>
      <p:sp>
        <p:nvSpPr>
          <p:cNvPr id="36" name="Obdélník se zakulaceným příčným rohem 35"/>
          <p:cNvSpPr/>
          <p:nvPr/>
        </p:nvSpPr>
        <p:spPr>
          <a:xfrm>
            <a:off x="6948264" y="620688"/>
            <a:ext cx="1800200" cy="720080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žlutá skvrna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Vyjmenuj optické přístroje.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lupa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mikroskop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fotoaparát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dalekohled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brýle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4" name="Obrázek 3" descr="MB900178409.JPG"/>
          <p:cNvPicPr>
            <a:picLocks noChangeAspect="1"/>
          </p:cNvPicPr>
          <p:nvPr/>
        </p:nvPicPr>
        <p:blipFill>
          <a:blip r:embed="rId2" cstate="print"/>
          <a:srcRect t="19687" r="5501" b="21251"/>
          <a:stretch>
            <a:fillRect/>
          </a:stretch>
        </p:blipFill>
        <p:spPr>
          <a:xfrm>
            <a:off x="2123728" y="5661248"/>
            <a:ext cx="1497766" cy="936104"/>
          </a:xfrm>
          <a:prstGeom prst="rect">
            <a:avLst/>
          </a:prstGeom>
        </p:spPr>
      </p:pic>
      <p:pic>
        <p:nvPicPr>
          <p:cNvPr id="5" name="Obrázek 4" descr="MB900385211.JPG"/>
          <p:cNvPicPr>
            <a:picLocks noChangeAspect="1"/>
          </p:cNvPicPr>
          <p:nvPr/>
        </p:nvPicPr>
        <p:blipFill>
          <a:blip r:embed="rId3" cstate="print"/>
          <a:srcRect l="3937" t="15750" r="17314" b="21251"/>
          <a:stretch>
            <a:fillRect/>
          </a:stretch>
        </p:blipFill>
        <p:spPr>
          <a:xfrm>
            <a:off x="2843808" y="4653136"/>
            <a:ext cx="1080120" cy="864096"/>
          </a:xfrm>
          <a:prstGeom prst="rect">
            <a:avLst/>
          </a:prstGeom>
        </p:spPr>
      </p:pic>
      <p:pic>
        <p:nvPicPr>
          <p:cNvPr id="6" name="Obrázek 5" descr="MB900433129.JPG"/>
          <p:cNvPicPr>
            <a:picLocks noChangeAspect="1"/>
          </p:cNvPicPr>
          <p:nvPr/>
        </p:nvPicPr>
        <p:blipFill>
          <a:blip r:embed="rId4" cstate="print"/>
          <a:srcRect l="15750" t="3937" r="9439"/>
          <a:stretch>
            <a:fillRect/>
          </a:stretch>
        </p:blipFill>
        <p:spPr>
          <a:xfrm>
            <a:off x="2771800" y="2492896"/>
            <a:ext cx="897253" cy="1152128"/>
          </a:xfrm>
          <a:prstGeom prst="rect">
            <a:avLst/>
          </a:prstGeom>
        </p:spPr>
      </p:pic>
      <p:pic>
        <p:nvPicPr>
          <p:cNvPr id="7" name="Obrázek 6" descr="MB900441336.JPG"/>
          <p:cNvPicPr>
            <a:picLocks noChangeAspect="1"/>
          </p:cNvPicPr>
          <p:nvPr/>
        </p:nvPicPr>
        <p:blipFill>
          <a:blip r:embed="rId5" cstate="print"/>
          <a:srcRect t="7875" r="5501" b="17314"/>
          <a:stretch>
            <a:fillRect/>
          </a:stretch>
        </p:blipFill>
        <p:spPr>
          <a:xfrm>
            <a:off x="2771800" y="3645024"/>
            <a:ext cx="1273405" cy="1008112"/>
          </a:xfrm>
          <a:prstGeom prst="rect">
            <a:avLst/>
          </a:prstGeom>
        </p:spPr>
      </p:pic>
      <p:pic>
        <p:nvPicPr>
          <p:cNvPr id="8" name="Obrázek 7" descr="MB900402892.JPG"/>
          <p:cNvPicPr>
            <a:picLocks noChangeAspect="1"/>
          </p:cNvPicPr>
          <p:nvPr/>
        </p:nvPicPr>
        <p:blipFill>
          <a:blip r:embed="rId6" cstate="print"/>
          <a:srcRect l="3937" t="27562" r="21251" b="13376"/>
          <a:stretch>
            <a:fillRect/>
          </a:stretch>
        </p:blipFill>
        <p:spPr>
          <a:xfrm>
            <a:off x="1979712" y="1700808"/>
            <a:ext cx="1094522" cy="864096"/>
          </a:xfrm>
          <a:prstGeom prst="rect">
            <a:avLst/>
          </a:prstGeom>
        </p:spPr>
      </p:pic>
      <p:pic>
        <p:nvPicPr>
          <p:cNvPr id="9" name="Obrázek 8" descr="MB90042812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00192" y="4149080"/>
            <a:ext cx="2188840" cy="2188840"/>
          </a:xfrm>
          <a:prstGeom prst="rect">
            <a:avLst/>
          </a:prstGeom>
        </p:spPr>
      </p:pic>
      <p:pic>
        <p:nvPicPr>
          <p:cNvPr id="10" name="Obrázek 9" descr="MB90042811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32040" y="1628800"/>
            <a:ext cx="2332856" cy="23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Zjisti, který vědec je vynálezcem kontaktních čoček, jaké byl národnosti?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Jaká je funkce oka? Jaké jsou nejběžnější oční vady?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Najdi na internetu, nebo v literatuře optické klamy. Vysvětli co to je, co je jejich příčinou?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čemu se používají optické přístroje? Které vědní obory se bez optických přístrojů neobejdou?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279867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144</TotalTime>
  <Words>474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Lom světla, čočky</vt:lpstr>
      <vt:lpstr>Doplň do obrázků, kdy se jedná o lom světla ke kolmici, od kolmice.</vt:lpstr>
      <vt:lpstr>Doplň věty:</vt:lpstr>
      <vt:lpstr>Pojmenuj čočku na obrázku, doplň chod paprsků.</vt:lpstr>
      <vt:lpstr>Doplň věty:</vt:lpstr>
      <vt:lpstr>Prezentace aplikace PowerPoint</vt:lpstr>
      <vt:lpstr>Doplň větu:</vt:lpstr>
      <vt:lpstr>Přiřaď správně:</vt:lpstr>
      <vt:lpstr>Popiš hlavní části oka:</vt:lpstr>
      <vt:lpstr>Vyjmenuj optické přístroje.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 světla, čočky</dc:title>
  <dc:creator>ZŠ a MŠ při dětské léčebně</dc:creator>
  <cp:lastModifiedBy>Vesna202261</cp:lastModifiedBy>
  <cp:revision>20</cp:revision>
  <dcterms:created xsi:type="dcterms:W3CDTF">2012-05-28T06:47:16Z</dcterms:created>
  <dcterms:modified xsi:type="dcterms:W3CDTF">2012-07-04T07:31:58Z</dcterms:modified>
</cp:coreProperties>
</file>