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2" r:id="rId4"/>
    <p:sldId id="260" r:id="rId5"/>
    <p:sldId id="261" r:id="rId6"/>
    <p:sldId id="263" r:id="rId7"/>
    <p:sldId id="265" r:id="rId8"/>
    <p:sldId id="266" r:id="rId9"/>
    <p:sldId id="264" r:id="rId10"/>
    <p:sldId id="267" r:id="rId11"/>
    <p:sldId id="268" r:id="rId12"/>
    <p:sldId id="269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atmosférický tlak, jeho měření, vlastnosti </a:t>
          </a:r>
          <a:r>
            <a:rPr lang="cs-CZ" sz="1600" smtClean="0"/>
            <a:t>plynných látek.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D8FD0C-846D-4CCD-B200-034727CD3185}" type="presOf" srcId="{5D5106FA-2091-4491-8130-81C8257822BF}" destId="{7434E60B-9D92-4C96-BC05-49E506135518}" srcOrd="0" destOrd="0" presId="urn:microsoft.com/office/officeart/2005/8/layout/list1"/>
    <dgm:cxn modelId="{551C889D-2688-4957-A361-45F7C9925876}" type="presOf" srcId="{3895EC79-AA20-455E-9F69-DE3BD08E691E}" destId="{EB0ECFC4-C995-40AD-A8E9-595ABAA26A22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CB6743C3-5A3D-4222-8B51-46CBAC2F79F7}" type="presOf" srcId="{21CD1CFD-9C1D-4CCD-9C1F-96D7FEC97AFE}" destId="{E849BD94-F756-4A2B-878A-8B8D1301ACCA}" srcOrd="0" destOrd="0" presId="urn:microsoft.com/office/officeart/2005/8/layout/list1"/>
    <dgm:cxn modelId="{B5A9B7CF-8185-420D-9227-F30B9E11082A}" type="presOf" srcId="{3895EC79-AA20-455E-9F69-DE3BD08E691E}" destId="{867F9FBB-DA2B-45E8-A45C-7C53C4121152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5EA6EB97-EC85-4EFC-B539-8D7F70646BC8}" type="presOf" srcId="{C23FB3AD-ADCB-439B-91E3-CCAC5D95039A}" destId="{D8A736F1-6882-4EE8-B8CF-94E99995BBC4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72C656C8-5FF0-4486-9F70-0CA75C5F6273}" type="presOf" srcId="{FCA51B5C-9664-4F83-804A-4F17952C1B77}" destId="{357F34FD-9159-4421-ADFD-8E14EBA959DF}" srcOrd="0" destOrd="0" presId="urn:microsoft.com/office/officeart/2005/8/layout/list1"/>
    <dgm:cxn modelId="{0E422D94-9DB4-42AA-B9C3-8E732DD20C8C}" type="presOf" srcId="{30796B16-12F9-40D6-9015-EB89BB5F506A}" destId="{CBC03896-5359-44E0-8915-FCD9B030F579}" srcOrd="0" destOrd="0" presId="urn:microsoft.com/office/officeart/2005/8/layout/list1"/>
    <dgm:cxn modelId="{1B196084-023B-4C25-BF44-91BC3410D9A1}" type="presOf" srcId="{C23FB3AD-ADCB-439B-91E3-CCAC5D95039A}" destId="{0DE7C07F-6E89-49E7-849E-19E901F4E55C}" srcOrd="1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8FB8E585-6FB5-44FD-A65C-68DF33CB28FF}" type="presOf" srcId="{51801BC8-D6DC-4669-A849-3FE3157A21FE}" destId="{F2F6B223-CEF1-4552-AA17-F64BAF562805}" srcOrd="0" destOrd="0" presId="urn:microsoft.com/office/officeart/2005/8/layout/list1"/>
    <dgm:cxn modelId="{C450D654-91EC-4BDC-A60B-5F06EF7C9986}" type="presOf" srcId="{21CD1CFD-9C1D-4CCD-9C1F-96D7FEC97AFE}" destId="{B303A152-D5F1-4A18-813F-E2E35B67E925}" srcOrd="1" destOrd="0" presId="urn:microsoft.com/office/officeart/2005/8/layout/list1"/>
    <dgm:cxn modelId="{0807D577-87B7-4318-9D88-9CC527A25DBD}" type="presParOf" srcId="{357F34FD-9159-4421-ADFD-8E14EBA959DF}" destId="{786576EC-D75C-4DB0-B314-C85D4862E4CA}" srcOrd="0" destOrd="0" presId="urn:microsoft.com/office/officeart/2005/8/layout/list1"/>
    <dgm:cxn modelId="{CCFAA35D-3158-4CF0-B010-33768D13FC87}" type="presParOf" srcId="{786576EC-D75C-4DB0-B314-C85D4862E4CA}" destId="{EB0ECFC4-C995-40AD-A8E9-595ABAA26A22}" srcOrd="0" destOrd="0" presId="urn:microsoft.com/office/officeart/2005/8/layout/list1"/>
    <dgm:cxn modelId="{B05F2867-20D2-4D58-8ED7-328B0BD9BAF7}" type="presParOf" srcId="{786576EC-D75C-4DB0-B314-C85D4862E4CA}" destId="{867F9FBB-DA2B-45E8-A45C-7C53C4121152}" srcOrd="1" destOrd="0" presId="urn:microsoft.com/office/officeart/2005/8/layout/list1"/>
    <dgm:cxn modelId="{82A19E28-26C9-46E1-B5FE-EBD7A3E1982D}" type="presParOf" srcId="{357F34FD-9159-4421-ADFD-8E14EBA959DF}" destId="{53BD7F68-B256-41A2-AF8D-7FF61038E16B}" srcOrd="1" destOrd="0" presId="urn:microsoft.com/office/officeart/2005/8/layout/list1"/>
    <dgm:cxn modelId="{783E574A-9609-4662-91D9-E3A0832CAE45}" type="presParOf" srcId="{357F34FD-9159-4421-ADFD-8E14EBA959DF}" destId="{CBC03896-5359-44E0-8915-FCD9B030F579}" srcOrd="2" destOrd="0" presId="urn:microsoft.com/office/officeart/2005/8/layout/list1"/>
    <dgm:cxn modelId="{D1CDAF72-5432-437C-A095-83928A0DC579}" type="presParOf" srcId="{357F34FD-9159-4421-ADFD-8E14EBA959DF}" destId="{D23B6F7A-3280-4B61-8C5A-157F38DB805D}" srcOrd="3" destOrd="0" presId="urn:microsoft.com/office/officeart/2005/8/layout/list1"/>
    <dgm:cxn modelId="{FE1032F6-9DD0-4F6A-A8D5-A39E0E0B1050}" type="presParOf" srcId="{357F34FD-9159-4421-ADFD-8E14EBA959DF}" destId="{24B7CFB4-FF55-4562-A794-0EB5393671C4}" srcOrd="4" destOrd="0" presId="urn:microsoft.com/office/officeart/2005/8/layout/list1"/>
    <dgm:cxn modelId="{DFF305C9-0F31-4DE2-9F9F-38299A73C483}" type="presParOf" srcId="{24B7CFB4-FF55-4562-A794-0EB5393671C4}" destId="{D8A736F1-6882-4EE8-B8CF-94E99995BBC4}" srcOrd="0" destOrd="0" presId="urn:microsoft.com/office/officeart/2005/8/layout/list1"/>
    <dgm:cxn modelId="{54409344-BDFB-4298-B2E4-D2084C971BA2}" type="presParOf" srcId="{24B7CFB4-FF55-4562-A794-0EB5393671C4}" destId="{0DE7C07F-6E89-49E7-849E-19E901F4E55C}" srcOrd="1" destOrd="0" presId="urn:microsoft.com/office/officeart/2005/8/layout/list1"/>
    <dgm:cxn modelId="{0DF1BD04-5204-4E3C-808D-8A69768B5865}" type="presParOf" srcId="{357F34FD-9159-4421-ADFD-8E14EBA959DF}" destId="{BA0DF4E2-C357-494D-8797-8B5E841504F2}" srcOrd="5" destOrd="0" presId="urn:microsoft.com/office/officeart/2005/8/layout/list1"/>
    <dgm:cxn modelId="{A74E70A3-F453-42CA-9F70-25AFDF984604}" type="presParOf" srcId="{357F34FD-9159-4421-ADFD-8E14EBA959DF}" destId="{7434E60B-9D92-4C96-BC05-49E506135518}" srcOrd="6" destOrd="0" presId="urn:microsoft.com/office/officeart/2005/8/layout/list1"/>
    <dgm:cxn modelId="{5FF5755F-D6C9-4BFF-8C29-614BFDA8F9FF}" type="presParOf" srcId="{357F34FD-9159-4421-ADFD-8E14EBA959DF}" destId="{9B5427D5-06B1-41D5-84C6-F7C7B8DCA45D}" srcOrd="7" destOrd="0" presId="urn:microsoft.com/office/officeart/2005/8/layout/list1"/>
    <dgm:cxn modelId="{C13CD1B5-812F-40A4-B818-50CA8DC2033C}" type="presParOf" srcId="{357F34FD-9159-4421-ADFD-8E14EBA959DF}" destId="{350B5CD4-14C5-4C8F-AD3E-3204822691E7}" srcOrd="8" destOrd="0" presId="urn:microsoft.com/office/officeart/2005/8/layout/list1"/>
    <dgm:cxn modelId="{F2C75FE2-F592-4A9E-91CA-A60B3A9DDB41}" type="presParOf" srcId="{350B5CD4-14C5-4C8F-AD3E-3204822691E7}" destId="{E849BD94-F756-4A2B-878A-8B8D1301ACCA}" srcOrd="0" destOrd="0" presId="urn:microsoft.com/office/officeart/2005/8/layout/list1"/>
    <dgm:cxn modelId="{CCDC54D0-BB28-4693-A2E4-3807BEF67056}" type="presParOf" srcId="{350B5CD4-14C5-4C8F-AD3E-3204822691E7}" destId="{B303A152-D5F1-4A18-813F-E2E35B67E925}" srcOrd="1" destOrd="0" presId="urn:microsoft.com/office/officeart/2005/8/layout/list1"/>
    <dgm:cxn modelId="{0232C723-7DA0-4C86-B606-A87388FC69FC}" type="presParOf" srcId="{357F34FD-9159-4421-ADFD-8E14EBA959DF}" destId="{5FDAF200-F332-4E4A-80AF-DCEE715F35A5}" srcOrd="9" destOrd="0" presId="urn:microsoft.com/office/officeart/2005/8/layout/list1"/>
    <dgm:cxn modelId="{62383783-CDA2-4B6D-8ACB-7E20853BF2E7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782B3A1-01CB-4485-B710-EA11A24CB40B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7D40E88-7835-44FC-A57B-BBE372778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770555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24.4.2012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VY_52_INOVACE_27_FYZIKA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fyziky- </a:t>
                      </a:r>
                      <a:r>
                        <a:rPr lang="cs-CZ" sz="2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Atmosférický</a:t>
                      </a:r>
                      <a:r>
                        <a:rPr lang="cs-CZ" sz="240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tlak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179483.JPG"/>
          <p:cNvPicPr>
            <a:picLocks noChangeAspect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>
          <a:xfrm>
            <a:off x="899592" y="836712"/>
            <a:ext cx="7624377" cy="5184576"/>
          </a:xfrm>
          <a:prstGeom prst="rect">
            <a:avLst/>
          </a:prstGeom>
        </p:spPr>
      </p:pic>
      <p:pic>
        <p:nvPicPr>
          <p:cNvPr id="5" name="Obrázek 4" descr="MB900387636.JPG"/>
          <p:cNvPicPr>
            <a:picLocks noChangeAspect="1"/>
          </p:cNvPicPr>
          <p:nvPr/>
        </p:nvPicPr>
        <p:blipFill>
          <a:blip r:embed="rId3" cstate="print"/>
          <a:srcRect l="19687" t="7875" r="17314" b="5501"/>
          <a:stretch>
            <a:fillRect/>
          </a:stretch>
        </p:blipFill>
        <p:spPr>
          <a:xfrm>
            <a:off x="6732240" y="476672"/>
            <a:ext cx="2160240" cy="297033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MB9004372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501008"/>
            <a:ext cx="2880320" cy="28803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perspectiveContrastingRightFacing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8569" y="632840"/>
            <a:ext cx="5105400" cy="286816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Atmosférický tlak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Atmosférický tlak, jeho měření, souvislost s počasím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MB900437187.JPG"/>
          <p:cNvPicPr>
            <a:picLocks noChangeAspect="1"/>
          </p:cNvPicPr>
          <p:nvPr/>
        </p:nvPicPr>
        <p:blipFill>
          <a:blip r:embed="rId2" cstate="print"/>
          <a:srcRect l="27562" r="13376" b="13376"/>
          <a:stretch>
            <a:fillRect/>
          </a:stretch>
        </p:blipFill>
        <p:spPr>
          <a:xfrm>
            <a:off x="4932040" y="2060848"/>
            <a:ext cx="3142167" cy="46085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 správnou odpověď.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Plyny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jsou - nejs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ou složeny z částic, které se neustále, neuspořádaně pohybují.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Plyny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jsou - nejsou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stlačitelné.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Plyny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jsou – nejsou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rozpínavé.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Plyny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mají – nemají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svůj tvar.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Plyny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mají – nemají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svůj objem.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3059832" y="5229200"/>
            <a:ext cx="1800200" cy="720080"/>
          </a:xfrm>
          <a:prstGeom prst="donut">
            <a:avLst>
              <a:gd name="adj" fmla="val 855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3203848" y="4653136"/>
            <a:ext cx="1584176" cy="648072"/>
          </a:xfrm>
          <a:prstGeom prst="donut">
            <a:avLst>
              <a:gd name="adj" fmla="val 8556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1835696" y="4077072"/>
            <a:ext cx="1296144" cy="576064"/>
          </a:xfrm>
          <a:prstGeom prst="donut">
            <a:avLst>
              <a:gd name="adj" fmla="val 8556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763688" y="3429000"/>
            <a:ext cx="1224136" cy="576064"/>
          </a:xfrm>
          <a:prstGeom prst="donut">
            <a:avLst>
              <a:gd name="adj" fmla="val 8556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1835696" y="1700808"/>
            <a:ext cx="1224136" cy="576064"/>
          </a:xfrm>
          <a:prstGeom prst="donut">
            <a:avLst>
              <a:gd name="adj" fmla="val 8556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složení atmosférického vzduchu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835696" y="2204864"/>
            <a:ext cx="3888432" cy="345638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endCxn id="4" idx="6"/>
          </p:cNvCxnSpPr>
          <p:nvPr/>
        </p:nvCxnSpPr>
        <p:spPr>
          <a:xfrm>
            <a:off x="3779912" y="3933056"/>
            <a:ext cx="19442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3779912" y="2204864"/>
            <a:ext cx="144016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3779912" y="3789040"/>
            <a:ext cx="1944216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ný popisek 25"/>
          <p:cNvSpPr/>
          <p:nvPr/>
        </p:nvSpPr>
        <p:spPr>
          <a:xfrm>
            <a:off x="755576" y="2924944"/>
            <a:ext cx="2232248" cy="1368152"/>
          </a:xfrm>
          <a:prstGeom prst="wedgeEllipseCallout">
            <a:avLst>
              <a:gd name="adj1" fmla="val 97777"/>
              <a:gd name="adj2" fmla="val 6649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78% dusíku</a:t>
            </a:r>
          </a:p>
        </p:txBody>
      </p:sp>
      <p:sp>
        <p:nvSpPr>
          <p:cNvPr id="27" name="Oválný popisek 26"/>
          <p:cNvSpPr/>
          <p:nvPr/>
        </p:nvSpPr>
        <p:spPr>
          <a:xfrm>
            <a:off x="4211960" y="1628800"/>
            <a:ext cx="2952328" cy="1368152"/>
          </a:xfrm>
          <a:prstGeom prst="wedgeEllipseCallout">
            <a:avLst>
              <a:gd name="adj1" fmla="val -38563"/>
              <a:gd name="adj2" fmla="val 76466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21%kyslíku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4932040" y="4653136"/>
            <a:ext cx="3744416" cy="1368152"/>
          </a:xfrm>
          <a:prstGeom prst="wedgeEllipseCallout">
            <a:avLst>
              <a:gd name="adj1" fmla="val -34835"/>
              <a:gd name="adj2" fmla="val -110073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1% ostatní plyny – oxid uhličitý, argon,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B90043165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4221088"/>
            <a:ext cx="1828800" cy="182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Pokoj má délku 6m, šířku 3m, výšku 3m. Urči hmotnost vzduchu v pokoji, jestliže hustota vzduchu je 1,29kg/m</a:t>
            </a:r>
            <a:r>
              <a:rPr lang="cs-CZ" dirty="0" smtClean="0">
                <a:latin typeface="Franklin Gothic Medium"/>
              </a:rPr>
              <a:t>³.</a:t>
            </a:r>
          </a:p>
          <a:p>
            <a:r>
              <a:rPr lang="cs-CZ" dirty="0" smtClean="0">
                <a:latin typeface="Franklin Gothic Medium"/>
              </a:rPr>
              <a:t>Zápis:                                            V = a.</a:t>
            </a:r>
            <a:r>
              <a:rPr lang="cs-CZ" dirty="0" err="1" smtClean="0">
                <a:latin typeface="Franklin Gothic Medium"/>
              </a:rPr>
              <a:t>b.c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                                                V = 6.3.3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                                                </a:t>
            </a:r>
            <a:r>
              <a:rPr lang="cs-CZ" u="sng" dirty="0" smtClean="0">
                <a:latin typeface="Franklin Gothic Medium"/>
              </a:rPr>
              <a:t>V = 54m³ </a:t>
            </a:r>
          </a:p>
          <a:p>
            <a:r>
              <a:rPr lang="cs-CZ" dirty="0" smtClean="0">
                <a:latin typeface="Franklin Gothic Medium"/>
              </a:rPr>
              <a:t>m = </a:t>
            </a: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. V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m=1,29 . 54</a:t>
            </a:r>
            <a:br>
              <a:rPr lang="cs-CZ" dirty="0" smtClean="0">
                <a:latin typeface="Franklin Gothic Medium"/>
              </a:rPr>
            </a:br>
            <a:r>
              <a:rPr lang="cs-CZ" u="sng" dirty="0" smtClean="0">
                <a:latin typeface="Franklin Gothic Medium"/>
              </a:rPr>
              <a:t>m = 69,66kg</a:t>
            </a:r>
            <a:r>
              <a:rPr lang="cs-CZ" dirty="0" smtClean="0">
                <a:latin typeface="Franklin Gothic Medium"/>
              </a:rPr>
              <a:t> </a:t>
            </a:r>
          </a:p>
          <a:p>
            <a:r>
              <a:rPr lang="cs-CZ" dirty="0" smtClean="0">
                <a:latin typeface="Franklin Gothic Medium"/>
              </a:rPr>
              <a:t>Hmotnost vzduchu v pokoji je asi 70 kg.                                    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2195736" y="3068960"/>
            <a:ext cx="2016224" cy="792088"/>
          </a:xfrm>
          <a:prstGeom prst="cub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(bez ohraničení) 4"/>
          <p:cNvSpPr/>
          <p:nvPr/>
        </p:nvSpPr>
        <p:spPr>
          <a:xfrm>
            <a:off x="2915816" y="4005064"/>
            <a:ext cx="792088" cy="360040"/>
          </a:xfrm>
          <a:prstGeom prst="callout1">
            <a:avLst>
              <a:gd name="adj1" fmla="val 18750"/>
              <a:gd name="adj2" fmla="val -8333"/>
              <a:gd name="adj3" fmla="val 21795"/>
              <a:gd name="adj4" fmla="val -5053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6m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Čárový popisek 1 (bez ohraničení) 5"/>
          <p:cNvSpPr/>
          <p:nvPr/>
        </p:nvSpPr>
        <p:spPr>
          <a:xfrm>
            <a:off x="4355976" y="3645024"/>
            <a:ext cx="576064" cy="504056"/>
          </a:xfrm>
          <a:prstGeom prst="callout1">
            <a:avLst>
              <a:gd name="adj1" fmla="val 18750"/>
              <a:gd name="adj2" fmla="val -8333"/>
              <a:gd name="adj3" fmla="val 16126"/>
              <a:gd name="adj4" fmla="val -12539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3m</a:t>
            </a:r>
          </a:p>
        </p:txBody>
      </p:sp>
      <p:sp>
        <p:nvSpPr>
          <p:cNvPr id="7" name="Čárový popisek 1 (bez ohraničení) 6"/>
          <p:cNvSpPr/>
          <p:nvPr/>
        </p:nvSpPr>
        <p:spPr>
          <a:xfrm>
            <a:off x="4283968" y="2924944"/>
            <a:ext cx="648072" cy="504056"/>
          </a:xfrm>
          <a:prstGeom prst="callout1">
            <a:avLst>
              <a:gd name="adj1" fmla="val 18750"/>
              <a:gd name="adj2" fmla="val -8333"/>
              <a:gd name="adj3" fmla="val 21796"/>
              <a:gd name="adj4" fmla="val -658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386700.JPG"/>
          <p:cNvPicPr>
            <a:picLocks noChangeAspect="1"/>
          </p:cNvPicPr>
          <p:nvPr/>
        </p:nvPicPr>
        <p:blipFill>
          <a:blip r:embed="rId2" cstate="print"/>
          <a:srcRect l="12227" t="17201" r="16692" b="21251"/>
          <a:stretch>
            <a:fillRect/>
          </a:stretch>
        </p:blipFill>
        <p:spPr>
          <a:xfrm>
            <a:off x="5364088" y="3573016"/>
            <a:ext cx="3528392" cy="3055197"/>
          </a:xfrm>
          <a:prstGeom prst="rect">
            <a:avLst/>
          </a:prstGeom>
          <a:scene3d>
            <a:camera prst="isometricOffAxis2Left"/>
            <a:lightRig rig="threePt" dir="t"/>
          </a:scene3d>
          <a:sp3d>
            <a:bevelT w="101600" prst="riblet"/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Doplň: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atmosférický tlak se značí:</a:t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jednotky jsou:</a:t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nelze ho spočítat, lze ho snadno měřit</a:t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 nadmořskou výškou jeho velikost klesá</a:t>
            </a:r>
          </a:p>
          <a:p>
            <a:pPr marL="749808" lvl="1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5004048" y="1268760"/>
            <a:ext cx="1296144" cy="936104"/>
          </a:xfrm>
          <a:prstGeom prst="cub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3419872" y="2276872"/>
            <a:ext cx="1296144" cy="93610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</a:t>
            </a:r>
            <a:endParaRPr lang="cs-CZ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Pojmenuj obrázek, kdo se tímto pokusem zabýval?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Výška sloupce rtuti v nádobě zůstává stálá. Tento pokus se stal základem pro měření atmosférického tlaku.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Torricelliho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pokus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zkumavky.png"/>
          <p:cNvPicPr>
            <a:picLocks noChangeAspect="1"/>
          </p:cNvPicPr>
          <p:nvPr/>
        </p:nvPicPr>
        <p:blipFill>
          <a:blip r:embed="rId2" cstate="print"/>
          <a:srcRect l="20536" t="1907" r="13043" b="8446"/>
          <a:stretch>
            <a:fillRect/>
          </a:stretch>
        </p:blipFill>
        <p:spPr>
          <a:xfrm>
            <a:off x="3131840" y="3406262"/>
            <a:ext cx="4553357" cy="34517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Kterými přístroji se měří atmosférický tlak?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rtuťový tlakoměr</a:t>
            </a:r>
          </a:p>
          <a:p>
            <a:r>
              <a:rPr lang="cs-CZ" dirty="0" smtClean="0"/>
              <a:t>aneroid</a:t>
            </a:r>
          </a:p>
          <a:p>
            <a:r>
              <a:rPr lang="cs-CZ" dirty="0" smtClean="0"/>
              <a:t>barograf</a:t>
            </a:r>
          </a:p>
          <a:p>
            <a:endParaRPr lang="cs-CZ" dirty="0"/>
          </a:p>
        </p:txBody>
      </p:sp>
      <p:pic>
        <p:nvPicPr>
          <p:cNvPr id="4" name="Obrázek 3" descr="MB9002505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2132856"/>
            <a:ext cx="1828800" cy="1828800"/>
          </a:xfrm>
          <a:prstGeom prst="rect">
            <a:avLst/>
          </a:prstGeom>
        </p:spPr>
      </p:pic>
      <p:pic>
        <p:nvPicPr>
          <p:cNvPr id="5" name="Obrázek 4" descr="MB90034998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3645024"/>
            <a:ext cx="1828800" cy="1828800"/>
          </a:xfrm>
          <a:prstGeom prst="rect">
            <a:avLst/>
          </a:prstGeom>
        </p:spPr>
      </p:pic>
      <p:pic>
        <p:nvPicPr>
          <p:cNvPr id="6" name="Obrázek 5" descr="MB900387636.JPG"/>
          <p:cNvPicPr>
            <a:picLocks noChangeAspect="1"/>
          </p:cNvPicPr>
          <p:nvPr/>
        </p:nvPicPr>
        <p:blipFill>
          <a:blip r:embed="rId4" cstate="print"/>
          <a:srcRect l="19687" t="7875" r="21251" b="5501"/>
          <a:stretch>
            <a:fillRect/>
          </a:stretch>
        </p:blipFill>
        <p:spPr>
          <a:xfrm>
            <a:off x="5796136" y="4509120"/>
            <a:ext cx="1080120" cy="15841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33443.JPG"/>
          <p:cNvPicPr>
            <a:picLocks noChangeAspect="1"/>
          </p:cNvPicPr>
          <p:nvPr/>
        </p:nvPicPr>
        <p:blipFill>
          <a:blip r:embed="rId2" cstate="print"/>
          <a:srcRect l="3937" t="15750" r="5501" b="17314"/>
          <a:stretch>
            <a:fillRect/>
          </a:stretch>
        </p:blipFill>
        <p:spPr>
          <a:xfrm>
            <a:off x="683568" y="1484784"/>
            <a:ext cx="6620500" cy="4893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 správnou odpověď: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Normální atmosférický tlak má hodnotu asi: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1 013Pa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1 013kPa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10 130hPa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1 013hPa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Atmosférická tlak na stejném místě Země během času 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mění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stálý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záleží na typu přístroje k měření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během noci se nemění</a:t>
            </a:r>
          </a:p>
          <a:p>
            <a:pPr lvl="1">
              <a:buFont typeface="Wingdings" pitchFamily="2" charset="2"/>
              <a:buChar char="§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§"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41738.JPG"/>
          <p:cNvPicPr>
            <a:picLocks noChangeAspect="1"/>
          </p:cNvPicPr>
          <p:nvPr/>
        </p:nvPicPr>
        <p:blipFill>
          <a:blip r:embed="rId2" cstate="print"/>
          <a:srcRect l="-1281" t="12054" r="3828"/>
          <a:stretch>
            <a:fillRect/>
          </a:stretch>
        </p:blipFill>
        <p:spPr>
          <a:xfrm>
            <a:off x="5220072" y="2420888"/>
            <a:ext cx="2952328" cy="266429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velkou silou působí vzduch na střechu domu o délce 18m a šířce 14m? Atmosférický tlak je 1 000hPa.</a:t>
            </a:r>
          </a:p>
          <a:p>
            <a:r>
              <a:rPr lang="cs-CZ" dirty="0" smtClean="0"/>
              <a:t>Zápis: S = a.b = 18.14=252m</a:t>
            </a:r>
            <a:r>
              <a:rPr lang="cs-CZ" dirty="0" smtClean="0">
                <a:latin typeface="Franklin Gothic Medium"/>
              </a:rPr>
              <a:t>²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       p=1 000hPa=100 000Pa</a:t>
            </a:r>
            <a:r>
              <a:rPr lang="cs-CZ" dirty="0" smtClean="0"/>
              <a:t> </a:t>
            </a:r>
          </a:p>
          <a:p>
            <a:r>
              <a:rPr lang="cs-CZ" dirty="0" smtClean="0"/>
              <a:t> F =p. S</a:t>
            </a:r>
            <a:br>
              <a:rPr lang="cs-CZ" dirty="0" smtClean="0"/>
            </a:br>
            <a:r>
              <a:rPr lang="cs-CZ" dirty="0" smtClean="0"/>
              <a:t> F=100 000 . 252</a:t>
            </a:r>
            <a:br>
              <a:rPr lang="cs-CZ" dirty="0" smtClean="0"/>
            </a:br>
            <a:r>
              <a:rPr lang="cs-CZ" dirty="0" smtClean="0"/>
              <a:t> F=25 200 000N=</a:t>
            </a:r>
            <a:r>
              <a:rPr lang="cs-CZ" u="sng" dirty="0" smtClean="0"/>
              <a:t>25,2MN</a:t>
            </a:r>
          </a:p>
          <a:p>
            <a:r>
              <a:rPr lang="cs-CZ" dirty="0" smtClean="0"/>
              <a:t>Vzduch působí na střechu silou 25,2MN.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6" b="8928"/>
          <a:stretch/>
        </p:blipFill>
        <p:spPr bwMode="auto">
          <a:xfrm>
            <a:off x="251520" y="764704"/>
            <a:ext cx="7488832" cy="547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Adélka jela na výlet na Sněžku. V Peci pod Sněžkou naměřila tlak 95kPa.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Jaký mohl být tlak na Sněžce?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Skutečný naměřený tlak byl 89kPa. Vysvětli rozdíl.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Porovnej tlak na Sněžce a v Peci pod Sněžkou, vysvětli rozdíl.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2074370"/>
            <a:ext cx="6048672" cy="61206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Podle MFCHT, tabulka F10, pro nadmořskou výšku Sněžky najdeme asi 84,6kPa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87624" y="3356992"/>
            <a:ext cx="6048672" cy="57606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stejném místě se atmosférický tlak s časem mění.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87624" y="4861452"/>
            <a:ext cx="6048672" cy="65577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Stoupá-li nadmořská výška, tlak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klesá</a:t>
            </a:r>
            <a:r>
              <a:rPr lang="cs-CZ" dirty="0">
                <a:solidFill>
                  <a:schemeClr val="tx1"/>
                </a:solidFill>
              </a:rPr>
              <a:t>.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Zjisti dostupné informace o E.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Torricelli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souvisí atmosférický tlak s předpovědí počasí?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Zjisti které fyzikální veličiny závisí na tlaku.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Jaká je hustota vzduchu na různých místech atmosféry? Je všude stejná?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Proč se špatně vylévá džus z plechovky, máme-li v ní jen jeden otvor?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vypadá záznam tlaku z barografu?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128</TotalTime>
  <Words>568</Words>
  <Application>Microsoft Office PowerPoint</Application>
  <PresentationFormat>Předvádění na obrazovce (4:3)</PresentationFormat>
  <Paragraphs>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Atmosférický tlak</vt:lpstr>
      <vt:lpstr>Označ správnou odpověď.</vt:lpstr>
      <vt:lpstr>Doplň složení atmosférického vzduchu</vt:lpstr>
      <vt:lpstr>Vyřeš úlohu:</vt:lpstr>
      <vt:lpstr>Doplň:</vt:lpstr>
      <vt:lpstr>Pojmenuj obrázek, kdo se tímto pokusem zabýval?</vt:lpstr>
      <vt:lpstr>Kterými přístroji se měří atmosférický tlak?</vt:lpstr>
      <vt:lpstr>Vyber správnou odpověď:</vt:lpstr>
      <vt:lpstr>Vyřeš úlohu:</vt:lpstr>
      <vt:lpstr>Adélka jela na výlet na Sněžku. V Peci pod Sněžkou naměřila tlak 95kPa.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NB</cp:lastModifiedBy>
  <cp:revision>17</cp:revision>
  <dcterms:created xsi:type="dcterms:W3CDTF">2012-05-28T06:48:42Z</dcterms:created>
  <dcterms:modified xsi:type="dcterms:W3CDTF">2012-06-17T15:05:31Z</dcterms:modified>
</cp:coreProperties>
</file>