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vztlaková síla pro plyny, podtlak, přetlak, využití </a:t>
          </a:r>
          <a:r>
            <a:rPr lang="cs-CZ" sz="1600" smtClean="0"/>
            <a:t>v praxi.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5042E153-149D-42C6-9900-5485D173142D}" type="presOf" srcId="{21CD1CFD-9C1D-4CCD-9C1F-96D7FEC97AFE}" destId="{B303A152-D5F1-4A18-813F-E2E35B67E925}" srcOrd="1" destOrd="0" presId="urn:microsoft.com/office/officeart/2005/8/layout/list1"/>
    <dgm:cxn modelId="{252B0308-A5C7-4851-907E-12AAA19249FA}" type="presOf" srcId="{C23FB3AD-ADCB-439B-91E3-CCAC5D95039A}" destId="{D8A736F1-6882-4EE8-B8CF-94E99995BBC4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847AE843-3E52-48C6-BA87-6D8940DFC9D3}" type="presOf" srcId="{3895EC79-AA20-455E-9F69-DE3BD08E691E}" destId="{867F9FBB-DA2B-45E8-A45C-7C53C4121152}" srcOrd="1" destOrd="0" presId="urn:microsoft.com/office/officeart/2005/8/layout/list1"/>
    <dgm:cxn modelId="{A4BA1A5F-C032-43F0-8DF3-03BC03AF8298}" type="presOf" srcId="{21CD1CFD-9C1D-4CCD-9C1F-96D7FEC97AFE}" destId="{E849BD94-F756-4A2B-878A-8B8D1301ACCA}" srcOrd="0" destOrd="0" presId="urn:microsoft.com/office/officeart/2005/8/layout/list1"/>
    <dgm:cxn modelId="{2FBAE286-6644-4899-B88E-95DD97D3ACB8}" type="presOf" srcId="{30796B16-12F9-40D6-9015-EB89BB5F506A}" destId="{CBC03896-5359-44E0-8915-FCD9B030F579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CF43BA02-871B-4690-92FB-1340B698843A}" type="presOf" srcId="{C23FB3AD-ADCB-439B-91E3-CCAC5D95039A}" destId="{0DE7C07F-6E89-49E7-849E-19E901F4E55C}" srcOrd="1" destOrd="0" presId="urn:microsoft.com/office/officeart/2005/8/layout/list1"/>
    <dgm:cxn modelId="{1A85F62F-8BE1-45DA-96D2-76D50EBB785D}" type="presOf" srcId="{51801BC8-D6DC-4669-A849-3FE3157A21FE}" destId="{F2F6B223-CEF1-4552-AA17-F64BAF562805}" srcOrd="0" destOrd="0" presId="urn:microsoft.com/office/officeart/2005/8/layout/list1"/>
    <dgm:cxn modelId="{081A6754-39D1-4219-9414-F1798CE17D2D}" type="presOf" srcId="{5D5106FA-2091-4491-8130-81C8257822BF}" destId="{7434E60B-9D92-4C96-BC05-49E506135518}" srcOrd="0" destOrd="0" presId="urn:microsoft.com/office/officeart/2005/8/layout/list1"/>
    <dgm:cxn modelId="{6D382F5C-D25D-4E9E-BBC7-458F87DC141A}" type="presOf" srcId="{FCA51B5C-9664-4F83-804A-4F17952C1B77}" destId="{357F34FD-9159-4421-ADFD-8E14EBA959DF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19133481-9504-4E9F-B66B-D39A7AC4FCB3}" type="presOf" srcId="{3895EC79-AA20-455E-9F69-DE3BD08E691E}" destId="{EB0ECFC4-C995-40AD-A8E9-595ABAA26A22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FAC2A34-4692-4E5D-B64F-7A13F7691E03}" type="presParOf" srcId="{357F34FD-9159-4421-ADFD-8E14EBA959DF}" destId="{786576EC-D75C-4DB0-B314-C85D4862E4CA}" srcOrd="0" destOrd="0" presId="urn:microsoft.com/office/officeart/2005/8/layout/list1"/>
    <dgm:cxn modelId="{7C60BB88-9A8D-464E-B0F7-3B6F702112EB}" type="presParOf" srcId="{786576EC-D75C-4DB0-B314-C85D4862E4CA}" destId="{EB0ECFC4-C995-40AD-A8E9-595ABAA26A22}" srcOrd="0" destOrd="0" presId="urn:microsoft.com/office/officeart/2005/8/layout/list1"/>
    <dgm:cxn modelId="{82DA0146-1D7A-4444-9975-4C184366D3EA}" type="presParOf" srcId="{786576EC-D75C-4DB0-B314-C85D4862E4CA}" destId="{867F9FBB-DA2B-45E8-A45C-7C53C4121152}" srcOrd="1" destOrd="0" presId="urn:microsoft.com/office/officeart/2005/8/layout/list1"/>
    <dgm:cxn modelId="{F248C2AB-EA48-4297-964C-97083376E464}" type="presParOf" srcId="{357F34FD-9159-4421-ADFD-8E14EBA959DF}" destId="{53BD7F68-B256-41A2-AF8D-7FF61038E16B}" srcOrd="1" destOrd="0" presId="urn:microsoft.com/office/officeart/2005/8/layout/list1"/>
    <dgm:cxn modelId="{66A21A41-EAC7-4EBE-A266-EE591B84BC71}" type="presParOf" srcId="{357F34FD-9159-4421-ADFD-8E14EBA959DF}" destId="{CBC03896-5359-44E0-8915-FCD9B030F579}" srcOrd="2" destOrd="0" presId="urn:microsoft.com/office/officeart/2005/8/layout/list1"/>
    <dgm:cxn modelId="{21865CCC-2D40-4828-AF6F-2861750057B2}" type="presParOf" srcId="{357F34FD-9159-4421-ADFD-8E14EBA959DF}" destId="{D23B6F7A-3280-4B61-8C5A-157F38DB805D}" srcOrd="3" destOrd="0" presId="urn:microsoft.com/office/officeart/2005/8/layout/list1"/>
    <dgm:cxn modelId="{C2AA5294-36BA-40C8-B485-7446A511377E}" type="presParOf" srcId="{357F34FD-9159-4421-ADFD-8E14EBA959DF}" destId="{24B7CFB4-FF55-4562-A794-0EB5393671C4}" srcOrd="4" destOrd="0" presId="urn:microsoft.com/office/officeart/2005/8/layout/list1"/>
    <dgm:cxn modelId="{CF92BA90-E220-4560-A526-8A33AE4F9B5C}" type="presParOf" srcId="{24B7CFB4-FF55-4562-A794-0EB5393671C4}" destId="{D8A736F1-6882-4EE8-B8CF-94E99995BBC4}" srcOrd="0" destOrd="0" presId="urn:microsoft.com/office/officeart/2005/8/layout/list1"/>
    <dgm:cxn modelId="{0CE67B98-B27D-455F-B3A4-948C5D1D5161}" type="presParOf" srcId="{24B7CFB4-FF55-4562-A794-0EB5393671C4}" destId="{0DE7C07F-6E89-49E7-849E-19E901F4E55C}" srcOrd="1" destOrd="0" presId="urn:microsoft.com/office/officeart/2005/8/layout/list1"/>
    <dgm:cxn modelId="{AF82B5E1-AC47-4558-A5F4-785080EB9585}" type="presParOf" srcId="{357F34FD-9159-4421-ADFD-8E14EBA959DF}" destId="{BA0DF4E2-C357-494D-8797-8B5E841504F2}" srcOrd="5" destOrd="0" presId="urn:microsoft.com/office/officeart/2005/8/layout/list1"/>
    <dgm:cxn modelId="{DB6D2517-791A-4497-B6C8-621A3AEEE966}" type="presParOf" srcId="{357F34FD-9159-4421-ADFD-8E14EBA959DF}" destId="{7434E60B-9D92-4C96-BC05-49E506135518}" srcOrd="6" destOrd="0" presId="urn:microsoft.com/office/officeart/2005/8/layout/list1"/>
    <dgm:cxn modelId="{832E951A-0FD8-4A02-9076-BB733064B03D}" type="presParOf" srcId="{357F34FD-9159-4421-ADFD-8E14EBA959DF}" destId="{9B5427D5-06B1-41D5-84C6-F7C7B8DCA45D}" srcOrd="7" destOrd="0" presId="urn:microsoft.com/office/officeart/2005/8/layout/list1"/>
    <dgm:cxn modelId="{B9A63B27-A2F9-4624-9721-BB5DAC84446E}" type="presParOf" srcId="{357F34FD-9159-4421-ADFD-8E14EBA959DF}" destId="{350B5CD4-14C5-4C8F-AD3E-3204822691E7}" srcOrd="8" destOrd="0" presId="urn:microsoft.com/office/officeart/2005/8/layout/list1"/>
    <dgm:cxn modelId="{AFE2956B-CFB3-4A80-81C8-8DD6ABD6ED27}" type="presParOf" srcId="{350B5CD4-14C5-4C8F-AD3E-3204822691E7}" destId="{E849BD94-F756-4A2B-878A-8B8D1301ACCA}" srcOrd="0" destOrd="0" presId="urn:microsoft.com/office/officeart/2005/8/layout/list1"/>
    <dgm:cxn modelId="{61C7C1E3-CB5C-452D-A8F1-FB029625DE72}" type="presParOf" srcId="{350B5CD4-14C5-4C8F-AD3E-3204822691E7}" destId="{B303A152-D5F1-4A18-813F-E2E35B67E925}" srcOrd="1" destOrd="0" presId="urn:microsoft.com/office/officeart/2005/8/layout/list1"/>
    <dgm:cxn modelId="{4F9F62A8-5EB6-4F4C-9457-D6DC6E5D5399}" type="presParOf" srcId="{357F34FD-9159-4421-ADFD-8E14EBA959DF}" destId="{5FDAF200-F332-4E4A-80AF-DCEE715F35A5}" srcOrd="9" destOrd="0" presId="urn:microsoft.com/office/officeart/2005/8/layout/list1"/>
    <dgm:cxn modelId="{F75DE33F-CC50-4AD7-B397-6DE8B98C56E8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19277"/>
          <a:ext cx="8686800" cy="1223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pojmů vztlaková síla pro plyny, podtlak, přetlak, využití </a:t>
          </a:r>
          <a:r>
            <a:rPr lang="cs-CZ" sz="1600" kern="1200" smtClean="0"/>
            <a:t>v praxi.</a:t>
          </a:r>
          <a:endParaRPr lang="cs-CZ" sz="1600" kern="1200" dirty="0"/>
        </a:p>
      </dsp:txBody>
      <dsp:txXfrm>
        <a:off x="0" y="19277"/>
        <a:ext cx="8686800" cy="1223775"/>
      </dsp:txXfrm>
    </dsp:sp>
    <dsp:sp modelId="{867F9FBB-DA2B-45E8-A45C-7C53C4121152}">
      <dsp:nvSpPr>
        <dsp:cNvPr id="0" name=""/>
        <dsp:cNvSpPr/>
      </dsp:nvSpPr>
      <dsp:spPr>
        <a:xfrm>
          <a:off x="434340" y="131693"/>
          <a:ext cx="6080760" cy="507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34340" y="131693"/>
        <a:ext cx="6080760" cy="507503"/>
      </dsp:txXfrm>
    </dsp:sp>
    <dsp:sp modelId="{7434E60B-9D92-4C96-BC05-49E506135518}">
      <dsp:nvSpPr>
        <dsp:cNvPr id="0" name=""/>
        <dsp:cNvSpPr/>
      </dsp:nvSpPr>
      <dsp:spPr>
        <a:xfrm>
          <a:off x="0" y="1438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7. 8. ročník při fyzice. </a:t>
          </a:r>
          <a:endParaRPr lang="cs-CZ" sz="1600" kern="1200" dirty="0"/>
        </a:p>
      </dsp:txBody>
      <dsp:txXfrm>
        <a:off x="0" y="1438459"/>
        <a:ext cx="8686800" cy="1422225"/>
      </dsp:txXfrm>
    </dsp:sp>
    <dsp:sp modelId="{0DE7C07F-6E89-49E7-849E-19E901F4E55C}">
      <dsp:nvSpPr>
        <dsp:cNvPr id="0" name=""/>
        <dsp:cNvSpPr/>
      </dsp:nvSpPr>
      <dsp:spPr>
        <a:xfrm>
          <a:off x="434340" y="1469852"/>
          <a:ext cx="6080760" cy="588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34340" y="1469852"/>
        <a:ext cx="6080760" cy="588527"/>
      </dsp:txXfrm>
    </dsp:sp>
    <dsp:sp modelId="{F2F6B223-CEF1-4552-AA17-F64BAF562805}">
      <dsp:nvSpPr>
        <dsp:cNvPr id="0" name=""/>
        <dsp:cNvSpPr/>
      </dsp:nvSpPr>
      <dsp:spPr>
        <a:xfrm>
          <a:off x="0" y="3084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dirty="0" smtClean="0"/>
            <a:t>, D </a:t>
          </a:r>
          <a:endParaRPr lang="cs-CZ" sz="1600" kern="1200" dirty="0"/>
        </a:p>
      </dsp:txBody>
      <dsp:txXfrm>
        <a:off x="0" y="3084459"/>
        <a:ext cx="8686800" cy="1422225"/>
      </dsp:txXfrm>
    </dsp:sp>
    <dsp:sp modelId="{B303A152-D5F1-4A18-813F-E2E35B67E925}">
      <dsp:nvSpPr>
        <dsp:cNvPr id="0" name=""/>
        <dsp:cNvSpPr/>
      </dsp:nvSpPr>
      <dsp:spPr>
        <a:xfrm>
          <a:off x="434340" y="3087484"/>
          <a:ext cx="6080760" cy="616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34340" y="3087484"/>
        <a:ext cx="6080760" cy="616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44B681F-29D2-46BD-9E36-45FCC4D03C41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FD6E89D-E6C9-457F-894F-6FAA812A5B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722647"/>
              </p:ext>
            </p:extLst>
          </p:nvPr>
        </p:nvGraphicFramePr>
        <p:xfrm>
          <a:off x="611560" y="227687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27.4.2012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VY_52_INOVACE_28_FYZIKA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fyziky- 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Vztlaková síla 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v 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plynech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227568.JPG"/>
          <p:cNvPicPr>
            <a:picLocks noChangeAspect="1"/>
          </p:cNvPicPr>
          <p:nvPr/>
        </p:nvPicPr>
        <p:blipFill>
          <a:blip r:embed="rId2" cstate="print"/>
          <a:srcRect l="11812" r="13376"/>
          <a:stretch>
            <a:fillRect/>
          </a:stretch>
        </p:blipFill>
        <p:spPr>
          <a:xfrm>
            <a:off x="0" y="260648"/>
            <a:ext cx="3384376" cy="45238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B900433443.JPG"/>
          <p:cNvPicPr>
            <a:picLocks noChangeAspect="1"/>
          </p:cNvPicPr>
          <p:nvPr/>
        </p:nvPicPr>
        <p:blipFill>
          <a:blip r:embed="rId3" cstate="print"/>
          <a:srcRect l="3937" t="11812" r="5501" b="17314"/>
          <a:stretch>
            <a:fillRect/>
          </a:stretch>
        </p:blipFill>
        <p:spPr>
          <a:xfrm>
            <a:off x="3658376" y="0"/>
            <a:ext cx="5485623" cy="42930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Obrázek 3" descr="MB900179483.JPG"/>
          <p:cNvPicPr>
            <a:picLocks noChangeAspect="1"/>
          </p:cNvPicPr>
          <p:nvPr/>
        </p:nvPicPr>
        <p:blipFill>
          <a:blip r:embed="rId4" cstate="print"/>
          <a:srcRect l="3937" t="15750" r="5501" b="17314"/>
          <a:stretch>
            <a:fillRect/>
          </a:stretch>
        </p:blipFill>
        <p:spPr>
          <a:xfrm>
            <a:off x="251520" y="4509120"/>
            <a:ext cx="8136904" cy="23488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Vztlaková síla v plynech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Opakování pojmů: vztlaková síla působící na těleso v atmosféře Země, podtlak, přetlak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Dokresli do obrázku síly, které působí </a:t>
            </a:r>
            <a:r>
              <a:rPr lang="cs-CZ" sz="36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        na </a:t>
            </a:r>
            <a:r>
              <a:rPr lang="cs-CZ" sz="36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těleso.</a:t>
            </a:r>
            <a:endParaRPr lang="cs-CZ" sz="36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sah 7" descr="MB90033217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6688" t="117" r="10626"/>
          <a:stretch>
            <a:fillRect/>
          </a:stretch>
        </p:blipFill>
        <p:spPr>
          <a:xfrm>
            <a:off x="2647316" y="1628800"/>
            <a:ext cx="3292836" cy="3977676"/>
          </a:xfrm>
        </p:spPr>
      </p:pic>
      <p:cxnSp>
        <p:nvCxnSpPr>
          <p:cNvPr id="10" name="Přímá spojovací šipka 9"/>
          <p:cNvCxnSpPr/>
          <p:nvPr/>
        </p:nvCxnSpPr>
        <p:spPr>
          <a:xfrm>
            <a:off x="4355976" y="5373216"/>
            <a:ext cx="0" cy="108012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4355976" y="2996952"/>
            <a:ext cx="0" cy="223224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Čárový popisek 1 (bez ohraničení) 17"/>
          <p:cNvSpPr/>
          <p:nvPr/>
        </p:nvSpPr>
        <p:spPr>
          <a:xfrm>
            <a:off x="6804248" y="1844824"/>
            <a:ext cx="1152128" cy="792088"/>
          </a:xfrm>
          <a:prstGeom prst="callout1">
            <a:avLst>
              <a:gd name="adj1" fmla="val 18750"/>
              <a:gd name="adj2" fmla="val -8333"/>
              <a:gd name="adj3" fmla="val 236471"/>
              <a:gd name="adj4" fmla="val -211526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Čárový popisek 1 (bez ohraničení) 18"/>
          <p:cNvSpPr/>
          <p:nvPr/>
        </p:nvSpPr>
        <p:spPr>
          <a:xfrm>
            <a:off x="1043608" y="4005064"/>
            <a:ext cx="1080120" cy="792088"/>
          </a:xfrm>
          <a:prstGeom prst="callout1">
            <a:avLst>
              <a:gd name="adj1" fmla="val 104039"/>
              <a:gd name="adj2" fmla="val 85779"/>
              <a:gd name="adj3" fmla="val 209074"/>
              <a:gd name="adj4" fmla="val 30051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36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796136" y="3284984"/>
            <a:ext cx="3024336" cy="1728192"/>
          </a:xfrm>
          <a:prstGeom prst="cloudCallou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sz="32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Čím mohou být naplněny balonky? Odpověď zdůvodni.</a:t>
            </a:r>
            <a:endParaRPr lang="cs-CZ" sz="36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5661248"/>
            <a:ext cx="66247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  B)</a:t>
            </a:r>
            <a:br>
              <a:rPr lang="cs-CZ" dirty="0" smtClean="0"/>
            </a:br>
            <a:r>
              <a:rPr lang="cs-CZ" dirty="0" smtClean="0"/>
              <a:t>                                     </a:t>
            </a:r>
            <a:br>
              <a:rPr lang="cs-CZ" dirty="0" smtClean="0"/>
            </a:br>
            <a:r>
              <a:rPr lang="cs-CZ" dirty="0" smtClean="0"/>
              <a:t>                              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403648" y="1844824"/>
            <a:ext cx="1440160" cy="187220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3548388">
            <a:off x="5199776" y="3933702"/>
            <a:ext cx="1440160" cy="194421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2101755" y="4626591"/>
            <a:ext cx="68239" cy="54591"/>
          </a:xfrm>
          <a:custGeom>
            <a:avLst/>
            <a:gdLst>
              <a:gd name="connsiteX0" fmla="*/ 0 w 68239"/>
              <a:gd name="connsiteY0" fmla="*/ 0 h 54591"/>
              <a:gd name="connsiteX1" fmla="*/ 68239 w 68239"/>
              <a:gd name="connsiteY1" fmla="*/ 54591 h 5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8239" h="54591">
                <a:moveTo>
                  <a:pt x="0" y="0"/>
                </a:moveTo>
                <a:cubicBezTo>
                  <a:pt x="15922" y="22746"/>
                  <a:pt x="31845" y="45493"/>
                  <a:pt x="68239" y="5459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1835696" y="3645024"/>
            <a:ext cx="648072" cy="360040"/>
          </a:xfrm>
          <a:prstGeom prst="triangl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2970349">
            <a:off x="4667292" y="5268484"/>
            <a:ext cx="648072" cy="360040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tužka dolů 13"/>
          <p:cNvSpPr/>
          <p:nvPr/>
        </p:nvSpPr>
        <p:spPr>
          <a:xfrm rot="3485448">
            <a:off x="4399618" y="5241338"/>
            <a:ext cx="1296144" cy="144016"/>
          </a:xfrm>
          <a:prstGeom prst="ribbon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tužka dolů 14"/>
          <p:cNvSpPr/>
          <p:nvPr/>
        </p:nvSpPr>
        <p:spPr>
          <a:xfrm>
            <a:off x="1475656" y="3573016"/>
            <a:ext cx="1296144" cy="144016"/>
          </a:xfrm>
          <a:prstGeom prst="ribbon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562669" y="3725839"/>
            <a:ext cx="705134" cy="1392071"/>
          </a:xfrm>
          <a:custGeom>
            <a:avLst/>
            <a:gdLst>
              <a:gd name="connsiteX0" fmla="*/ 634621 w 705134"/>
              <a:gd name="connsiteY0" fmla="*/ 0 h 1392071"/>
              <a:gd name="connsiteX1" fmla="*/ 607325 w 705134"/>
              <a:gd name="connsiteY1" fmla="*/ 791570 h 1392071"/>
              <a:gd name="connsiteX2" fmla="*/ 47767 w 705134"/>
              <a:gd name="connsiteY2" fmla="*/ 1009934 h 1392071"/>
              <a:gd name="connsiteX3" fmla="*/ 320722 w 705134"/>
              <a:gd name="connsiteY3" fmla="*/ 1392071 h 1392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5134" h="1392071">
                <a:moveTo>
                  <a:pt x="634621" y="0"/>
                </a:moveTo>
                <a:cubicBezTo>
                  <a:pt x="669877" y="311624"/>
                  <a:pt x="705134" y="623248"/>
                  <a:pt x="607325" y="791570"/>
                </a:cubicBezTo>
                <a:cubicBezTo>
                  <a:pt x="509516" y="959892"/>
                  <a:pt x="95534" y="909851"/>
                  <a:pt x="47767" y="1009934"/>
                </a:cubicBezTo>
                <a:cubicBezTo>
                  <a:pt x="0" y="1110018"/>
                  <a:pt x="160361" y="1251044"/>
                  <a:pt x="320722" y="1392071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3275856" y="1412776"/>
            <a:ext cx="2736304" cy="1440160"/>
          </a:xfrm>
          <a:prstGeom prst="wedgeRoundRectCallout">
            <a:avLst>
              <a:gd name="adj1" fmla="val -90162"/>
              <a:gd name="adj2" fmla="val -4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například vodík - balonek letí vzhůru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6084168" y="2708920"/>
            <a:ext cx="2736304" cy="1440160"/>
          </a:xfrm>
          <a:prstGeom prst="wedgeRoundRectCallout">
            <a:avLst>
              <a:gd name="adj1" fmla="val -74202"/>
              <a:gd name="adj2" fmla="val 8524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vzduch – balonek leží na podložce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Oprav chyby v Archimédově zákoně 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    pro 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plyny:</a:t>
            </a:r>
            <a:endParaRPr lang="cs-CZ" sz="36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 některé těleso v atmosférickém vzduchu působí  veliká  síla.</a:t>
            </a:r>
          </a:p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= V . </a:t>
            </a:r>
            <a:r>
              <a:rPr lang="el-GR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Franklin Gothic Medium"/>
                <a:cs typeface="Times New Roman" pitchFamily="18" charset="0"/>
              </a:rPr>
              <a:t>ρ</a:t>
            </a:r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Franklin Gothic Medium"/>
                <a:cs typeface="Times New Roman" pitchFamily="18" charset="0"/>
              </a:rPr>
              <a:t> . g</a:t>
            </a:r>
          </a:p>
          <a:p>
            <a:r>
              <a:rPr lang="cs-CZ" sz="40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Franklin Gothic Medium"/>
                <a:cs typeface="Times New Roman" pitchFamily="18" charset="0"/>
              </a:rPr>
              <a:t>V  - objem tělesa</a:t>
            </a:r>
          </a:p>
          <a:p>
            <a:r>
              <a:rPr lang="el-GR" sz="4000" b="1" dirty="0" smtClean="0">
                <a:solidFill>
                  <a:schemeClr val="tx1">
                    <a:lumMod val="85000"/>
                  </a:schemeClr>
                </a:solidFill>
                <a:latin typeface="Franklin Gothic Medium"/>
                <a:cs typeface="Times New Roman" pitchFamily="18" charset="0"/>
              </a:rPr>
              <a:t>ρ</a:t>
            </a:r>
            <a:r>
              <a:rPr lang="cs-CZ" sz="4000" b="1" dirty="0" smtClean="0">
                <a:solidFill>
                  <a:schemeClr val="tx1">
                    <a:lumMod val="85000"/>
                  </a:schemeClr>
                </a:solidFill>
                <a:latin typeface="Franklin Gothic Medium"/>
                <a:cs typeface="Times New Roman" pitchFamily="18" charset="0"/>
              </a:rPr>
              <a:t>  - hustota vzduchu</a:t>
            </a:r>
            <a:endParaRPr lang="cs-CZ" sz="4000" b="1" dirty="0">
              <a:solidFill>
                <a:schemeClr val="tx1">
                  <a:lumMod val="8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47664" y="1628800"/>
            <a:ext cx="1728192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každé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3968" y="2348880"/>
            <a:ext cx="1656184" cy="64807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vztlaková</a:t>
            </a:r>
          </a:p>
        </p:txBody>
      </p:sp>
      <p:pic>
        <p:nvPicPr>
          <p:cNvPr id="6" name="Obrázek 5" descr="MB90036525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429000"/>
            <a:ext cx="2476872" cy="24768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Rozděl do sloupců příklady, kdy jde 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         o 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podtlak, přetlak.</a:t>
            </a:r>
            <a:endParaRPr lang="cs-CZ" sz="36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600" b="1" u="sng" dirty="0" smtClean="0">
                <a:solidFill>
                  <a:schemeClr val="accent6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podtlak</a:t>
            </a:r>
            <a:r>
              <a:rPr lang="cs-CZ" dirty="0" smtClean="0"/>
              <a:t>                          </a:t>
            </a:r>
            <a:r>
              <a:rPr lang="cs-CZ" sz="3600" b="1" u="sng" dirty="0" smtClean="0">
                <a:solidFill>
                  <a:schemeClr val="accent6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přetlak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84168" y="5373216"/>
            <a:ext cx="2736304" cy="115212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gumový zvon používaný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k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uvolnění odpadu</a:t>
            </a:r>
          </a:p>
        </p:txBody>
      </p:sp>
      <p:sp>
        <p:nvSpPr>
          <p:cNvPr id="5" name="Obdélník 4"/>
          <p:cNvSpPr/>
          <p:nvPr/>
        </p:nvSpPr>
        <p:spPr>
          <a:xfrm>
            <a:off x="6300192" y="4005064"/>
            <a:ext cx="2520280" cy="115212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uvnitř skleničky se zavařeninami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Obrázek 9" descr="MB9002871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740" y="1412776"/>
            <a:ext cx="1036712" cy="10367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3563888" y="5373216"/>
            <a:ext cx="2376264" cy="115212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duše u kola,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u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automobilu</a:t>
            </a:r>
          </a:p>
        </p:txBody>
      </p:sp>
      <p:pic>
        <p:nvPicPr>
          <p:cNvPr id="11" name="Obrázek 10" descr="MB90042303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1196752"/>
            <a:ext cx="1828800" cy="18288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1043608" y="5445224"/>
            <a:ext cx="2376264" cy="115212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bombičky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na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výrobu domácí šlehačky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47 -0.01711 C -0.07447 -0.01688 -0.35816 -0.09783 -0.64167 -0.178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00" y="-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43 -0.05713 C 0.25226 -0.20421 0.39809 -0.35107 0.45573 -0.4091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00" y="-17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374 -0.02452 C -0.30869 -0.08465 -0.52362 -0.14477 -0.61025 -0.1676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00" y="-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89547E-6 C 0.10642 -0.04533 0.21302 -0.09066 0.25521 -0.10754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Podtlak nastává, když:</a:t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Přetlak nastává, když:</a:t>
            </a: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1547664" y="2204864"/>
            <a:ext cx="6552728" cy="1008112"/>
          </a:xfrm>
          <a:prstGeom prst="snip2Diag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uvnitř nádoby je menší tlak 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než 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tlak atmosférický.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1259632" y="4797152"/>
            <a:ext cx="7272808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uvnitř uzavřené nádoby je větší tlak než tlak atmosférický</a:t>
            </a:r>
          </a:p>
        </p:txBody>
      </p:sp>
      <p:pic>
        <p:nvPicPr>
          <p:cNvPr id="6" name="Obrázek 5" descr="MB9004361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332656"/>
            <a:ext cx="1828800" cy="1828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Čím se měří tlak například 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                       v </a:t>
            </a:r>
            <a:r>
              <a:rPr lang="cs-CZ" sz="3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pneumatikách u auta?</a:t>
            </a:r>
            <a:endParaRPr lang="cs-CZ" sz="36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Otevřeným kapalinovým MANOMETREM</a:t>
            </a:r>
            <a:b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Deformačním MANOMETREM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2505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1628800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 descr="MB90034998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4509120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První horkovzdušný balon měl objem 1 440m³. Jak velká vztlaková síla působila na balon?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Zápis:  V = 1 440m³</a:t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el-GR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1,3 kg/m³</a:t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g = 10 N/kg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Řešení: F</a:t>
            </a:r>
            <a:r>
              <a:rPr lang="cs-CZ" sz="1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V.</a:t>
            </a:r>
            <a:r>
              <a:rPr lang="el-GR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.g</a:t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F</a:t>
            </a:r>
            <a:r>
              <a:rPr lang="cs-CZ" sz="1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1 440.1,3.10</a:t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8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18 720 N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horkovzdušný balon působila vztlaková síla 18 720 N.</a:t>
            </a:r>
          </a:p>
          <a:p>
            <a:endParaRPr lang="cs-CZ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23428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285293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Balon má objem 30m³, koš má hmotnost 12 kg. Vypočítej síly na obrázku.</a:t>
            </a:r>
          </a:p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Zápis: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V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= 30m³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8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 = 12 kg</a:t>
            </a:r>
          </a:p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Řešení: </a:t>
            </a:r>
            <a:r>
              <a:rPr lang="cs-CZ" sz="28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m.g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8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12.10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8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120N</a:t>
            </a:r>
          </a:p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F</a:t>
            </a:r>
            <a:r>
              <a:rPr lang="cs-CZ" sz="1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V.</a:t>
            </a:r>
            <a:r>
              <a:rPr lang="el-GR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.g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F</a:t>
            </a:r>
            <a:r>
              <a:rPr lang="cs-CZ" sz="1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30.1,3.10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F</a:t>
            </a:r>
            <a:r>
              <a:rPr lang="cs-CZ" sz="1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390N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 = F</a:t>
            </a:r>
            <a:r>
              <a:rPr lang="cs-CZ" sz="1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_     </a:t>
            </a:r>
            <a:r>
              <a:rPr lang="cs-CZ" sz="28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390 – 120 = 270N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Výsledná síla je 270 N, působí vzhůru.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03465.JPG"/>
          <p:cNvPicPr>
            <a:picLocks noChangeAspect="1"/>
          </p:cNvPicPr>
          <p:nvPr/>
        </p:nvPicPr>
        <p:blipFill>
          <a:blip r:embed="rId2" cstate="print"/>
          <a:srcRect l="31500" t="23625" r="17313" b="9439"/>
          <a:stretch>
            <a:fillRect/>
          </a:stretch>
        </p:blipFill>
        <p:spPr>
          <a:xfrm>
            <a:off x="6300192" y="2492896"/>
            <a:ext cx="2160240" cy="2824929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flipV="1">
            <a:off x="7452320" y="3356992"/>
            <a:ext cx="0" cy="1440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7380312" y="2708920"/>
            <a:ext cx="0" cy="208823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7380312" y="4869160"/>
            <a:ext cx="0" cy="72008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ový popisek 15"/>
          <p:cNvSpPr/>
          <p:nvPr/>
        </p:nvSpPr>
        <p:spPr>
          <a:xfrm>
            <a:off x="7668344" y="3068960"/>
            <a:ext cx="914400" cy="612648"/>
          </a:xfrm>
          <a:prstGeom prst="wedgeRectCallout">
            <a:avLst>
              <a:gd name="adj1" fmla="val -70087"/>
              <a:gd name="adj2" fmla="val 10259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</a:p>
        </p:txBody>
      </p:sp>
      <p:sp>
        <p:nvSpPr>
          <p:cNvPr id="17" name="Obdélníkový popisek 16"/>
          <p:cNvSpPr/>
          <p:nvPr/>
        </p:nvSpPr>
        <p:spPr>
          <a:xfrm>
            <a:off x="5508104" y="2276872"/>
            <a:ext cx="914400" cy="612648"/>
          </a:xfrm>
          <a:prstGeom prst="wedgeRectCallout">
            <a:avLst>
              <a:gd name="adj1" fmla="val 149316"/>
              <a:gd name="adj2" fmla="val 8477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endParaRPr lang="cs-CZ" sz="28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7956376" y="5517232"/>
            <a:ext cx="914400" cy="612648"/>
          </a:xfrm>
          <a:prstGeom prst="wedgeRectCallout">
            <a:avLst>
              <a:gd name="adj1" fmla="val -107400"/>
              <a:gd name="adj2" fmla="val -97892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Najdi v tabulkách:</a:t>
            </a:r>
            <a:endParaRPr lang="cs-CZ" sz="40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Atmosférický tlak v následujících nadmořských výškách: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 hladiny moře: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 nadmořské výšce 1,5km: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 nadmořské </a:t>
            </a:r>
            <a:r>
              <a:rPr lang="cs-CZ" dirty="0" smtClean="0"/>
              <a:t>výšce    3km: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 nadmořské </a:t>
            </a:r>
            <a:r>
              <a:rPr lang="cs-CZ" dirty="0" smtClean="0"/>
              <a:t>výšce    7km: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 nadmořské výšce </a:t>
            </a:r>
            <a:r>
              <a:rPr lang="cs-CZ" dirty="0" smtClean="0"/>
              <a:t> 10km</a:t>
            </a:r>
            <a:r>
              <a:rPr lang="cs-CZ" dirty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5366539" y="4649385"/>
            <a:ext cx="2211796" cy="504056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26,4kPa</a:t>
            </a:r>
          </a:p>
        </p:txBody>
      </p:sp>
      <p:sp>
        <p:nvSpPr>
          <p:cNvPr id="5" name="Krychle 4"/>
          <p:cNvSpPr/>
          <p:nvPr/>
        </p:nvSpPr>
        <p:spPr>
          <a:xfrm>
            <a:off x="5336586" y="4145329"/>
            <a:ext cx="2326805" cy="504056"/>
          </a:xfrm>
          <a:prstGeom prst="cub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41kPa</a:t>
            </a:r>
          </a:p>
        </p:txBody>
      </p:sp>
      <p:sp>
        <p:nvSpPr>
          <p:cNvPr id="6" name="Krychle 5"/>
          <p:cNvSpPr/>
          <p:nvPr/>
        </p:nvSpPr>
        <p:spPr>
          <a:xfrm>
            <a:off x="5269649" y="3588094"/>
            <a:ext cx="2374405" cy="504056"/>
          </a:xfrm>
          <a:prstGeom prst="cub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70,1kPa</a:t>
            </a:r>
          </a:p>
        </p:txBody>
      </p:sp>
      <p:sp>
        <p:nvSpPr>
          <p:cNvPr id="7" name="Krychle 6"/>
          <p:cNvSpPr/>
          <p:nvPr/>
        </p:nvSpPr>
        <p:spPr>
          <a:xfrm>
            <a:off x="5240524" y="3091611"/>
            <a:ext cx="2520280" cy="504056"/>
          </a:xfrm>
          <a:prstGeom prst="cub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84,6kPa</a:t>
            </a:r>
          </a:p>
        </p:txBody>
      </p:sp>
      <p:sp>
        <p:nvSpPr>
          <p:cNvPr id="8" name="Krychle 7"/>
          <p:cNvSpPr/>
          <p:nvPr/>
        </p:nvSpPr>
        <p:spPr>
          <a:xfrm>
            <a:off x="3541338" y="2587555"/>
            <a:ext cx="1656184" cy="504056"/>
          </a:xfrm>
          <a:prstGeom prst="cub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101kPa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Zjisti, kteří živočichové vytvářejí podtlak.</a:t>
            </a:r>
          </a:p>
          <a:p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Před výbuchem sopky je uvnitř sopky 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přetlak 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nebo podtlak? Najdi v literatuře.</a:t>
            </a:r>
          </a:p>
          <a:p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Jaký vliv má Archimédův zákon pro plyny na vývoj počasí?</a:t>
            </a:r>
          </a:p>
          <a:p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Kdy poprvé se člověk pokusil o balonové jednání?</a:t>
            </a:r>
            <a:endParaRPr lang="cs-CZ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152</TotalTime>
  <Words>530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Snímek 1</vt:lpstr>
      <vt:lpstr>Vztlaková síla v plynech</vt:lpstr>
      <vt:lpstr>Dokresli do obrázku síly, které působí                   na těleso.</vt:lpstr>
      <vt:lpstr>Čím mohou být naplněny balonky? Odpověď zdůvodni.</vt:lpstr>
      <vt:lpstr>Oprav chyby v Archimédově zákoně               pro plyny:</vt:lpstr>
      <vt:lpstr>Rozděl do sloupců příklady, kdy jde                    o podtlak, přetlak.</vt:lpstr>
      <vt:lpstr>Doplň věty:</vt:lpstr>
      <vt:lpstr>Čím se měří tlak například                                  v pneumatikách u auta?</vt:lpstr>
      <vt:lpstr>Vyřeš úlohu:</vt:lpstr>
      <vt:lpstr>Vyřeš úlohu:</vt:lpstr>
      <vt:lpstr>Najdi v tabulkách:</vt:lpstr>
      <vt:lpstr>Domácí úkol: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Dum</cp:lastModifiedBy>
  <cp:revision>18</cp:revision>
  <dcterms:created xsi:type="dcterms:W3CDTF">2012-05-28T06:50:01Z</dcterms:created>
  <dcterms:modified xsi:type="dcterms:W3CDTF">2012-07-04T12:05:02Z</dcterms:modified>
</cp:coreProperties>
</file>