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fyzikálních pojmů a zákonitostí, fyzika v praxi.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vhodné na konci školního roku, opakování je možné využít pro 7. 8.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Lze využít  jako samostatnou práci v hodině, nebo pro společné opakování 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712E5733-967C-4842-B31B-6E26E2C50B53}" type="presOf" srcId="{3895EC79-AA20-455E-9F69-DE3BD08E691E}" destId="{867F9FBB-DA2B-45E8-A45C-7C53C4121152}" srcOrd="1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E0FCCD6E-081E-4B7D-919C-F19178B74C4B}" type="presOf" srcId="{21CD1CFD-9C1D-4CCD-9C1F-96D7FEC97AFE}" destId="{E849BD94-F756-4A2B-878A-8B8D1301ACCA}" srcOrd="0" destOrd="0" presId="urn:microsoft.com/office/officeart/2005/8/layout/list1"/>
    <dgm:cxn modelId="{21748F0D-B66D-47A7-885B-7CBD5EEE70AC}" type="presOf" srcId="{C23FB3AD-ADCB-439B-91E3-CCAC5D95039A}" destId="{D8A736F1-6882-4EE8-B8CF-94E99995BBC4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D023C760-1941-4C3C-A230-435466A54B9A}" type="presOf" srcId="{5D5106FA-2091-4491-8130-81C8257822BF}" destId="{7434E60B-9D92-4C96-BC05-49E506135518}" srcOrd="0" destOrd="0" presId="urn:microsoft.com/office/officeart/2005/8/layout/list1"/>
    <dgm:cxn modelId="{5D812568-B734-45C9-830C-FA084EE80586}" type="presOf" srcId="{51801BC8-D6DC-4669-A849-3FE3157A21FE}" destId="{F2F6B223-CEF1-4552-AA17-F64BAF562805}" srcOrd="0" destOrd="0" presId="urn:microsoft.com/office/officeart/2005/8/layout/list1"/>
    <dgm:cxn modelId="{CA7D0389-BD78-4FF3-BC82-C5F90873FFD1}" type="presOf" srcId="{3895EC79-AA20-455E-9F69-DE3BD08E691E}" destId="{EB0ECFC4-C995-40AD-A8E9-595ABAA26A22}" srcOrd="0" destOrd="0" presId="urn:microsoft.com/office/officeart/2005/8/layout/list1"/>
    <dgm:cxn modelId="{25B67F04-60E0-45F8-97E3-9A3D6C31B23C}" type="presOf" srcId="{30796B16-12F9-40D6-9015-EB89BB5F506A}" destId="{CBC03896-5359-44E0-8915-FCD9B030F579}" srcOrd="0" destOrd="0" presId="urn:microsoft.com/office/officeart/2005/8/layout/list1"/>
    <dgm:cxn modelId="{F306E27F-B067-46E1-9A25-C625E0D8A297}" type="presOf" srcId="{C23FB3AD-ADCB-439B-91E3-CCAC5D95039A}" destId="{0DE7C07F-6E89-49E7-849E-19E901F4E55C}" srcOrd="1" destOrd="0" presId="urn:microsoft.com/office/officeart/2005/8/layout/list1"/>
    <dgm:cxn modelId="{A1BDF92D-B4B1-4B4A-9D79-01BBB8BA356E}" type="presOf" srcId="{21CD1CFD-9C1D-4CCD-9C1F-96D7FEC97AFE}" destId="{B303A152-D5F1-4A18-813F-E2E35B67E925}" srcOrd="1" destOrd="0" presId="urn:microsoft.com/office/officeart/2005/8/layout/list1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47F3038C-DC49-4E9F-B363-462F7E8275D8}" type="presOf" srcId="{FCA51B5C-9664-4F83-804A-4F17952C1B77}" destId="{357F34FD-9159-4421-ADFD-8E14EBA959DF}" srcOrd="0" destOrd="0" presId="urn:microsoft.com/office/officeart/2005/8/layout/list1"/>
    <dgm:cxn modelId="{C2406F7B-5996-4B42-AD8F-78C063D5426B}" type="presParOf" srcId="{357F34FD-9159-4421-ADFD-8E14EBA959DF}" destId="{786576EC-D75C-4DB0-B314-C85D4862E4CA}" srcOrd="0" destOrd="0" presId="urn:microsoft.com/office/officeart/2005/8/layout/list1"/>
    <dgm:cxn modelId="{093B5B0E-CDAA-4174-BB13-E0828365180F}" type="presParOf" srcId="{786576EC-D75C-4DB0-B314-C85D4862E4CA}" destId="{EB0ECFC4-C995-40AD-A8E9-595ABAA26A22}" srcOrd="0" destOrd="0" presId="urn:microsoft.com/office/officeart/2005/8/layout/list1"/>
    <dgm:cxn modelId="{ACC81DC8-CF64-4F79-B86B-6C28873740DA}" type="presParOf" srcId="{786576EC-D75C-4DB0-B314-C85D4862E4CA}" destId="{867F9FBB-DA2B-45E8-A45C-7C53C4121152}" srcOrd="1" destOrd="0" presId="urn:microsoft.com/office/officeart/2005/8/layout/list1"/>
    <dgm:cxn modelId="{A5445811-41B0-448D-A85A-C3DD983EB029}" type="presParOf" srcId="{357F34FD-9159-4421-ADFD-8E14EBA959DF}" destId="{53BD7F68-B256-41A2-AF8D-7FF61038E16B}" srcOrd="1" destOrd="0" presId="urn:microsoft.com/office/officeart/2005/8/layout/list1"/>
    <dgm:cxn modelId="{935B7FA1-4872-42F4-931E-0876EC291108}" type="presParOf" srcId="{357F34FD-9159-4421-ADFD-8E14EBA959DF}" destId="{CBC03896-5359-44E0-8915-FCD9B030F579}" srcOrd="2" destOrd="0" presId="urn:microsoft.com/office/officeart/2005/8/layout/list1"/>
    <dgm:cxn modelId="{A1734F18-CE6C-4E6F-80B2-0DF159E8E83F}" type="presParOf" srcId="{357F34FD-9159-4421-ADFD-8E14EBA959DF}" destId="{D23B6F7A-3280-4B61-8C5A-157F38DB805D}" srcOrd="3" destOrd="0" presId="urn:microsoft.com/office/officeart/2005/8/layout/list1"/>
    <dgm:cxn modelId="{DD8EB534-6D24-44D4-A872-1A88009CAE38}" type="presParOf" srcId="{357F34FD-9159-4421-ADFD-8E14EBA959DF}" destId="{24B7CFB4-FF55-4562-A794-0EB5393671C4}" srcOrd="4" destOrd="0" presId="urn:microsoft.com/office/officeart/2005/8/layout/list1"/>
    <dgm:cxn modelId="{CAFC48D2-41F5-44F8-9111-29DC614A21DB}" type="presParOf" srcId="{24B7CFB4-FF55-4562-A794-0EB5393671C4}" destId="{D8A736F1-6882-4EE8-B8CF-94E99995BBC4}" srcOrd="0" destOrd="0" presId="urn:microsoft.com/office/officeart/2005/8/layout/list1"/>
    <dgm:cxn modelId="{1C28A8DB-8142-4418-8A56-A6F94C38BDDF}" type="presParOf" srcId="{24B7CFB4-FF55-4562-A794-0EB5393671C4}" destId="{0DE7C07F-6E89-49E7-849E-19E901F4E55C}" srcOrd="1" destOrd="0" presId="urn:microsoft.com/office/officeart/2005/8/layout/list1"/>
    <dgm:cxn modelId="{7239EC05-4276-44C5-8368-CD93641872AB}" type="presParOf" srcId="{357F34FD-9159-4421-ADFD-8E14EBA959DF}" destId="{BA0DF4E2-C357-494D-8797-8B5E841504F2}" srcOrd="5" destOrd="0" presId="urn:microsoft.com/office/officeart/2005/8/layout/list1"/>
    <dgm:cxn modelId="{0B6BD3EC-A8CC-4C62-9213-B1307390F70D}" type="presParOf" srcId="{357F34FD-9159-4421-ADFD-8E14EBA959DF}" destId="{7434E60B-9D92-4C96-BC05-49E506135518}" srcOrd="6" destOrd="0" presId="urn:microsoft.com/office/officeart/2005/8/layout/list1"/>
    <dgm:cxn modelId="{DA1D1991-5B7D-454D-8097-36F5CB01C5E0}" type="presParOf" srcId="{357F34FD-9159-4421-ADFD-8E14EBA959DF}" destId="{9B5427D5-06B1-41D5-84C6-F7C7B8DCA45D}" srcOrd="7" destOrd="0" presId="urn:microsoft.com/office/officeart/2005/8/layout/list1"/>
    <dgm:cxn modelId="{394EC347-A43B-40BF-81E2-E5C556D8922D}" type="presParOf" srcId="{357F34FD-9159-4421-ADFD-8E14EBA959DF}" destId="{350B5CD4-14C5-4C8F-AD3E-3204822691E7}" srcOrd="8" destOrd="0" presId="urn:microsoft.com/office/officeart/2005/8/layout/list1"/>
    <dgm:cxn modelId="{1F121339-A843-44D1-8CDB-A783EBF3EFE2}" type="presParOf" srcId="{350B5CD4-14C5-4C8F-AD3E-3204822691E7}" destId="{E849BD94-F756-4A2B-878A-8B8D1301ACCA}" srcOrd="0" destOrd="0" presId="urn:microsoft.com/office/officeart/2005/8/layout/list1"/>
    <dgm:cxn modelId="{461F991E-E44F-4F76-A14C-12CEA274BF1C}" type="presParOf" srcId="{350B5CD4-14C5-4C8F-AD3E-3204822691E7}" destId="{B303A152-D5F1-4A18-813F-E2E35B67E925}" srcOrd="1" destOrd="0" presId="urn:microsoft.com/office/officeart/2005/8/layout/list1"/>
    <dgm:cxn modelId="{AFFA7E14-2045-44E1-8E84-D61FFE68F9D8}" type="presParOf" srcId="{357F34FD-9159-4421-ADFD-8E14EBA959DF}" destId="{5FDAF200-F332-4E4A-80AF-DCEE715F35A5}" srcOrd="9" destOrd="0" presId="urn:microsoft.com/office/officeart/2005/8/layout/list1"/>
    <dgm:cxn modelId="{72A7CE6D-901D-4279-B41F-5FEA2CFD87D8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E1294-61D4-4D1C-80B9-E96F41266E7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0C5F2-6C70-4608-9622-8731242038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E1294-61D4-4D1C-80B9-E96F41266E7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020C5F2-6C70-4608-9622-8731242038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E1294-61D4-4D1C-80B9-E96F41266E7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0C5F2-6C70-4608-9622-8731242038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7CE1294-61D4-4D1C-80B9-E96F41266E7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0C5F2-6C70-4608-9622-8731242038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E1294-61D4-4D1C-80B9-E96F41266E7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020C5F2-6C70-4608-9622-8731242038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E1294-61D4-4D1C-80B9-E96F41266E7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020C5F2-6C70-4608-9622-8731242038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E1294-61D4-4D1C-80B9-E96F41266E7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0C5F2-6C70-4608-9622-8731242038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0C5F2-6C70-4608-9622-8731242038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E1294-61D4-4D1C-80B9-E96F41266E7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020C5F2-6C70-4608-9622-8731242038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7CE1294-61D4-4D1C-80B9-E96F41266E7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E1294-61D4-4D1C-80B9-E96F41266E7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0C5F2-6C70-4608-9622-8731242038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020C5F2-6C70-4608-9622-8731242038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E1294-61D4-4D1C-80B9-E96F41266E7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7CE1294-61D4-4D1C-80B9-E96F41266E74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0C5F2-6C70-4608-9622-8731242038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9574472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10.5.2012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VY_52_INOVACE_29_FYZIKA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fyziky-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Fyzika kolem nás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B900233724.JPG"/>
          <p:cNvPicPr>
            <a:picLocks noChangeAspect="1"/>
          </p:cNvPicPr>
          <p:nvPr/>
        </p:nvPicPr>
        <p:blipFill>
          <a:blip r:embed="rId2" cstate="print"/>
          <a:srcRect t="23625" r="1564" b="21251"/>
          <a:stretch>
            <a:fillRect/>
          </a:stretch>
        </p:blipFill>
        <p:spPr>
          <a:xfrm>
            <a:off x="3419872" y="332656"/>
            <a:ext cx="5452034" cy="305313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perspectiveContrastingLeftFacing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Obrázek 5" descr="MB90037906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4005064"/>
            <a:ext cx="2313137" cy="2313137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riblet"/>
            <a:extrusionClr>
              <a:srgbClr val="FFFFFF"/>
            </a:extrusionClr>
          </a:sp3d>
        </p:spPr>
      </p:pic>
      <p:pic>
        <p:nvPicPr>
          <p:cNvPr id="4" name="Obrázek 3" descr="MB9004157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4077072"/>
            <a:ext cx="2620888" cy="26208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717032"/>
            <a:ext cx="6400800" cy="1752600"/>
          </a:xfrm>
        </p:spPr>
        <p:txBody>
          <a:bodyPr>
            <a:normAutofit/>
          </a:bodyPr>
          <a:lstStyle/>
          <a:p>
            <a:pPr algn="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Opakování zákonitosti fyziky v úlohách z praxe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Fyzika kolem nás</a:t>
            </a:r>
            <a:endParaRPr lang="cs-CZ" sz="5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Archimedes_naples_statu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1556792"/>
            <a:ext cx="3721100" cy="41402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Doplň, která měřidla používáme běžně v praxi.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délky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hmotnosti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času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teploty</a:t>
            </a:r>
            <a:br>
              <a:rPr lang="cs-CZ" sz="32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/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objem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34015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668344" y="1556792"/>
            <a:ext cx="1108720" cy="1108720"/>
          </a:xfrm>
          <a:prstGeom prst="rect">
            <a:avLst/>
          </a:prstGeom>
        </p:spPr>
      </p:pic>
      <p:pic>
        <p:nvPicPr>
          <p:cNvPr id="5" name="Obrázek 4" descr="MB90028972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956376" y="2708920"/>
            <a:ext cx="770384" cy="770384"/>
          </a:xfrm>
          <a:prstGeom prst="rect">
            <a:avLst/>
          </a:prstGeom>
        </p:spPr>
      </p:pic>
      <p:pic>
        <p:nvPicPr>
          <p:cNvPr id="6" name="Obrázek 5" descr="MB90010084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956376" y="3573016"/>
            <a:ext cx="770384" cy="770384"/>
          </a:xfrm>
          <a:prstGeom prst="rect">
            <a:avLst/>
          </a:prstGeom>
        </p:spPr>
      </p:pic>
      <p:pic>
        <p:nvPicPr>
          <p:cNvPr id="7" name="Obrázek 6" descr="MB90041262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884368" y="5445224"/>
            <a:ext cx="986408" cy="986408"/>
          </a:xfrm>
          <a:prstGeom prst="rect">
            <a:avLst/>
          </a:prstGeom>
        </p:spPr>
      </p:pic>
      <p:pic>
        <p:nvPicPr>
          <p:cNvPr id="8" name="Obrázek 7" descr="MB900444815.JPG"/>
          <p:cNvPicPr>
            <a:picLocks noChangeAspect="1"/>
          </p:cNvPicPr>
          <p:nvPr/>
        </p:nvPicPr>
        <p:blipFill>
          <a:blip r:embed="rId7" cstate="print"/>
          <a:srcRect l="10626" t="6688" r="14563"/>
          <a:stretch>
            <a:fillRect/>
          </a:stretch>
        </p:blipFill>
        <p:spPr>
          <a:xfrm>
            <a:off x="7884368" y="4365104"/>
            <a:ext cx="864096" cy="10777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07407E-6 C -0.08594 -0.16204 -0.17187 -0.32408 -0.28437 -0.42292 C -0.39687 -0.52176 -0.53594 -0.55787 -0.675 -0.59375 " pathEditMode="relative" ptsTypes="a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19 -0.00556 C -0.23594 -0.13658 -0.48906 -0.26736 -0.59063 -0.3201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400" y="-15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09 -0.00371 C 0.02309 -0.00347 -0.34027 0.03889 -0.70347 0.0817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300" y="4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75 0.01736 C -0.26267 0.05579 -0.54409 0.09422 -0.65625 0.10903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750" y="4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44444E-6 L -0.66163 0.50394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090" y="2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Galileo_by_leon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1052736"/>
            <a:ext cx="3278561" cy="369068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Kde se  v praxi využívají následující poznatky z fyziky?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 světla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teplotní roztažnost látek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odraz světla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2699792" y="1268760"/>
            <a:ext cx="4176464" cy="1512168"/>
          </a:xfrm>
          <a:prstGeom prst="horizontalScroll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brýle, dalekohled, …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2555776" y="3933056"/>
            <a:ext cx="4176464" cy="1512168"/>
          </a:xfrm>
          <a:prstGeom prst="horizontalScroll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zrcadla, periskop,…</a:t>
            </a:r>
          </a:p>
        </p:txBody>
      </p:sp>
      <p:sp>
        <p:nvSpPr>
          <p:cNvPr id="6" name="Vodorovný svitek 5"/>
          <p:cNvSpPr/>
          <p:nvPr/>
        </p:nvSpPr>
        <p:spPr>
          <a:xfrm>
            <a:off x="4572000" y="2636912"/>
            <a:ext cx="4176464" cy="1512168"/>
          </a:xfrm>
          <a:prstGeom prst="horizontalScroll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teploměr,…</a:t>
            </a:r>
          </a:p>
        </p:txBody>
      </p:sp>
      <p:sp>
        <p:nvSpPr>
          <p:cNvPr id="7" name="Vodorovný svitek 6"/>
          <p:cNvSpPr/>
          <p:nvPr/>
        </p:nvSpPr>
        <p:spPr>
          <a:xfrm>
            <a:off x="4067944" y="5445224"/>
            <a:ext cx="4392488" cy="836712"/>
          </a:xfrm>
          <a:prstGeom prst="horizontalScroll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Najdi další příklady.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Obrázek 46" descr="MB900441736.JPG"/>
          <p:cNvPicPr>
            <a:picLocks noChangeAspect="1"/>
          </p:cNvPicPr>
          <p:nvPr/>
        </p:nvPicPr>
        <p:blipFill>
          <a:blip r:embed="rId2" cstate="print"/>
          <a:srcRect l="-3937" t="19687" r="1564" b="13376"/>
          <a:stretch>
            <a:fillRect/>
          </a:stretch>
        </p:blipFill>
        <p:spPr>
          <a:xfrm>
            <a:off x="5444568" y="3861048"/>
            <a:ext cx="3303896" cy="216024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Který zákon je využíván v brzdách automobilů?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Pascalův zákon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brzdném systému je brzdová kapalina- 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malý píst působí malá síla,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protože tlak je ve všech místech stejný,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působí na větší píst větší síla.</a:t>
            </a:r>
            <a:endParaRPr lang="cs-CZ" sz="24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092280" y="2564904"/>
            <a:ext cx="936104" cy="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7092280" y="2132856"/>
            <a:ext cx="0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H="1">
            <a:off x="5940152" y="3140968"/>
            <a:ext cx="11521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940152" y="2132856"/>
            <a:ext cx="0" cy="10081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580112" y="2132856"/>
            <a:ext cx="0" cy="13681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580112" y="3501008"/>
            <a:ext cx="244827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028384" y="2132856"/>
            <a:ext cx="0" cy="13681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5580112" y="2564904"/>
            <a:ext cx="360040" cy="0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V="1">
            <a:off x="7668344" y="2564904"/>
            <a:ext cx="0" cy="144016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5724128" y="1700808"/>
            <a:ext cx="0" cy="8640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Čárový popisek 2 (bez ohraničení) 40"/>
          <p:cNvSpPr/>
          <p:nvPr/>
        </p:nvSpPr>
        <p:spPr>
          <a:xfrm>
            <a:off x="3203848" y="2852936"/>
            <a:ext cx="1800200" cy="720080"/>
          </a:xfrm>
          <a:prstGeom prst="callout2">
            <a:avLst>
              <a:gd name="adj1" fmla="val 12136"/>
              <a:gd name="adj2" fmla="val 110716"/>
              <a:gd name="adj3" fmla="val 18750"/>
              <a:gd name="adj4" fmla="val 107343"/>
              <a:gd name="adj5" fmla="val -31682"/>
              <a:gd name="adj6" fmla="val 151748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Plocha menšího píst</a:t>
            </a:r>
          </a:p>
        </p:txBody>
      </p:sp>
      <p:sp>
        <p:nvSpPr>
          <p:cNvPr id="42" name="Čárový popisek 2 (bez ohraničení) 41"/>
          <p:cNvSpPr/>
          <p:nvPr/>
        </p:nvSpPr>
        <p:spPr>
          <a:xfrm>
            <a:off x="3203848" y="1700808"/>
            <a:ext cx="2016224" cy="720080"/>
          </a:xfrm>
          <a:prstGeom prst="callout2">
            <a:avLst>
              <a:gd name="adj1" fmla="val 74968"/>
              <a:gd name="adj2" fmla="val 103276"/>
              <a:gd name="adj3" fmla="val 68354"/>
              <a:gd name="adj4" fmla="val 107343"/>
              <a:gd name="adj5" fmla="val 24536"/>
              <a:gd name="adj6" fmla="val 133259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Síla působící na první píst.</a:t>
            </a:r>
          </a:p>
        </p:txBody>
      </p:sp>
      <p:sp>
        <p:nvSpPr>
          <p:cNvPr id="43" name="Čárový popisek 2 (bez ohraničení) 42"/>
          <p:cNvSpPr/>
          <p:nvPr/>
        </p:nvSpPr>
        <p:spPr>
          <a:xfrm>
            <a:off x="6516216" y="4581128"/>
            <a:ext cx="2016224" cy="720080"/>
          </a:xfrm>
          <a:prstGeom prst="callout2">
            <a:avLst>
              <a:gd name="adj1" fmla="val -4399"/>
              <a:gd name="adj2" fmla="val 35602"/>
              <a:gd name="adj3" fmla="val -14319"/>
              <a:gd name="adj4" fmla="val 33646"/>
              <a:gd name="adj5" fmla="val -221500"/>
              <a:gd name="adj6" fmla="val 5502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Síla působící na druhý píst.</a:t>
            </a:r>
          </a:p>
        </p:txBody>
      </p:sp>
      <p:sp>
        <p:nvSpPr>
          <p:cNvPr id="44" name="Čárový popisek 2 (bez ohraničení) 43"/>
          <p:cNvSpPr/>
          <p:nvPr/>
        </p:nvSpPr>
        <p:spPr>
          <a:xfrm>
            <a:off x="7596336" y="1340768"/>
            <a:ext cx="1296144" cy="1008112"/>
          </a:xfrm>
          <a:prstGeom prst="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121476"/>
              <a:gd name="adj6" fmla="val -24896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Plocha většího pístu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" name="Obrázek 45" descr="Blaise_pasca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2132856"/>
            <a:ext cx="2009800" cy="210359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42" grpId="0" animBg="1"/>
      <p:bldP spid="43" grpId="0" animBg="1"/>
      <p:bldP spid="4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MB9004157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1268760"/>
            <a:ext cx="3024336" cy="302433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34400" cy="758952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Vyjmenuj jednoduché stroje, připiš, kde se běžně používají.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Páka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Kladka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Kolo na hřídeli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Šroub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Nakloněná rovina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63688" y="1484784"/>
            <a:ext cx="3600400" cy="72008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váhy, houpačka, nůžky,…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3728" y="2420888"/>
            <a:ext cx="3600400" cy="72008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zvedání těžkých pytlů s cementem,…</a:t>
            </a:r>
          </a:p>
        </p:txBody>
      </p:sp>
      <p:sp>
        <p:nvSpPr>
          <p:cNvPr id="6" name="Obdélník 5"/>
          <p:cNvSpPr/>
          <p:nvPr/>
        </p:nvSpPr>
        <p:spPr>
          <a:xfrm>
            <a:off x="3059832" y="3356992"/>
            <a:ext cx="3600400" cy="72008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jízdní kolo,…</a:t>
            </a:r>
          </a:p>
        </p:txBody>
      </p:sp>
      <p:sp>
        <p:nvSpPr>
          <p:cNvPr id="7" name="Obdélník 6"/>
          <p:cNvSpPr/>
          <p:nvPr/>
        </p:nvSpPr>
        <p:spPr>
          <a:xfrm>
            <a:off x="1619672" y="4293096"/>
            <a:ext cx="4536504" cy="72008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pohybový šroub u lodí, spojování materiálů,… </a:t>
            </a:r>
          </a:p>
        </p:txBody>
      </p:sp>
      <p:sp>
        <p:nvSpPr>
          <p:cNvPr id="8" name="Obdélník 7"/>
          <p:cNvSpPr/>
          <p:nvPr/>
        </p:nvSpPr>
        <p:spPr>
          <a:xfrm>
            <a:off x="3347864" y="5229200"/>
            <a:ext cx="4032448" cy="72008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nájezdní plošina pro vozíčkáře,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Jaké fyzikální jevy a zákonitosti můžeme pozorovat na obrázku?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P8170043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20769" t="41597" r="31982" b="23753"/>
          <a:stretch>
            <a:fillRect/>
          </a:stretch>
        </p:blipFill>
        <p:spPr>
          <a:xfrm>
            <a:off x="467544" y="1484784"/>
            <a:ext cx="8117265" cy="4464496"/>
          </a:xfrm>
        </p:spPr>
      </p:pic>
      <p:cxnSp>
        <p:nvCxnSpPr>
          <p:cNvPr id="6" name="Přímá spojovací šipka 5"/>
          <p:cNvCxnSpPr/>
          <p:nvPr/>
        </p:nvCxnSpPr>
        <p:spPr>
          <a:xfrm flipH="1">
            <a:off x="2051720" y="4221088"/>
            <a:ext cx="1800200" cy="11521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6372200" y="4149080"/>
            <a:ext cx="72008" cy="165618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4716016" y="5517232"/>
            <a:ext cx="1008112" cy="50405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7092280" y="5301208"/>
            <a:ext cx="504056" cy="7200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3923928" y="4437112"/>
            <a:ext cx="360040" cy="11521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323528" y="4221088"/>
            <a:ext cx="1944216" cy="100811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změna směru pohybu vozíku působením síly koně.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771800" y="5157192"/>
            <a:ext cx="1944216" cy="5040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otáčení kol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3131840" y="5849888"/>
            <a:ext cx="1944216" cy="6754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tření kol o silnici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6516216" y="3645024"/>
            <a:ext cx="1944216" cy="79208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gravitační síla působící na vozík 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6876256" y="5864291"/>
            <a:ext cx="1944216" cy="60344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atmosférický tlak v pneumatikách</a:t>
            </a:r>
          </a:p>
        </p:txBody>
      </p:sp>
      <p:sp>
        <p:nvSpPr>
          <p:cNvPr id="33" name="Vodorovný svitek 32"/>
          <p:cNvSpPr/>
          <p:nvPr/>
        </p:nvSpPr>
        <p:spPr>
          <a:xfrm>
            <a:off x="755576" y="1412776"/>
            <a:ext cx="1872208" cy="1008112"/>
          </a:xfrm>
          <a:prstGeom prst="horizontalScrol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Najdi další.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Jaké fyzikální jevy a zákonitosti můžeme pozorovat na obrázku?</a:t>
            </a:r>
            <a:endParaRPr lang="cs-CZ" sz="2800" dirty="0"/>
          </a:p>
        </p:txBody>
      </p:sp>
      <p:pic>
        <p:nvPicPr>
          <p:cNvPr id="8" name="Zástupný symbol pro obsah 7" descr="MB900398513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1408" t="14084" b="16901"/>
          <a:stretch>
            <a:fillRect/>
          </a:stretch>
        </p:blipFill>
        <p:spPr>
          <a:xfrm>
            <a:off x="1259632" y="1916832"/>
            <a:ext cx="5040560" cy="3528392"/>
          </a:xfrm>
        </p:spPr>
      </p:pic>
      <p:cxnSp>
        <p:nvCxnSpPr>
          <p:cNvPr id="10" name="Přímá spojovací šipka 9"/>
          <p:cNvCxnSpPr/>
          <p:nvPr/>
        </p:nvCxnSpPr>
        <p:spPr>
          <a:xfrm>
            <a:off x="3995936" y="4653136"/>
            <a:ext cx="2160240" cy="93610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endCxn id="29" idx="1"/>
          </p:cNvCxnSpPr>
          <p:nvPr/>
        </p:nvCxnSpPr>
        <p:spPr>
          <a:xfrm flipV="1">
            <a:off x="4427984" y="2204864"/>
            <a:ext cx="2520280" cy="93610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635896" y="4509120"/>
            <a:ext cx="0" cy="108012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endCxn id="25" idx="2"/>
          </p:cNvCxnSpPr>
          <p:nvPr/>
        </p:nvCxnSpPr>
        <p:spPr>
          <a:xfrm flipH="1" flipV="1">
            <a:off x="1439652" y="2420888"/>
            <a:ext cx="2412268" cy="151216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012160" y="4509120"/>
            <a:ext cx="1368152" cy="28803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395536" y="1412776"/>
            <a:ext cx="2088232" cy="100811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odraz světla v parabole světla - zrcadlo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331640" y="5157192"/>
            <a:ext cx="2088232" cy="10081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gravitační síla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6228184" y="5229200"/>
            <a:ext cx="2088232" cy="100811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hydraulické zařízení v brzdách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6695728" y="3429000"/>
            <a:ext cx="2448272" cy="100811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atmosférický tlak v pneumatikách, tření pneumatik o silnici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6948264" y="1628800"/>
            <a:ext cx="2195736" cy="11521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pokud auto prudce zastaví, řidič pocítí zákon setrvačnosti</a:t>
            </a:r>
          </a:p>
        </p:txBody>
      </p:sp>
      <p:sp>
        <p:nvSpPr>
          <p:cNvPr id="35" name="Vodorovný svitek 34"/>
          <p:cNvSpPr/>
          <p:nvPr/>
        </p:nvSpPr>
        <p:spPr>
          <a:xfrm>
            <a:off x="3563888" y="1268760"/>
            <a:ext cx="1872208" cy="1008112"/>
          </a:xfrm>
          <a:prstGeom prst="horizontalScrol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Najdi další.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  <p:bldP spid="35" grpId="0" animBg="1"/>
      <p:bldP spid="35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Jaké fyzikální jevy a zákonitosti můžeme pozorovat na obrázku?</a:t>
            </a:r>
            <a:endParaRPr lang="cs-CZ" sz="2800" dirty="0"/>
          </a:p>
        </p:txBody>
      </p:sp>
      <p:pic>
        <p:nvPicPr>
          <p:cNvPr id="4" name="Zástupný symbol pro obsah 3" descr="MB900182518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-189" t="17181" r="1752" b="19820"/>
          <a:stretch>
            <a:fillRect/>
          </a:stretch>
        </p:blipFill>
        <p:spPr>
          <a:xfrm>
            <a:off x="2195736" y="2420888"/>
            <a:ext cx="4554506" cy="2914884"/>
          </a:xfrm>
        </p:spPr>
      </p:pic>
      <p:cxnSp>
        <p:nvCxnSpPr>
          <p:cNvPr id="6" name="Přímá spojovací šipka 5"/>
          <p:cNvCxnSpPr/>
          <p:nvPr/>
        </p:nvCxnSpPr>
        <p:spPr>
          <a:xfrm flipH="1">
            <a:off x="5868144" y="3501008"/>
            <a:ext cx="1800200" cy="504056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4644008" y="4221088"/>
            <a:ext cx="0" cy="151216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4572000" y="1700808"/>
            <a:ext cx="0" cy="187220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4788024" y="5157192"/>
            <a:ext cx="1944216" cy="936104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gravitační síla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339752" y="1772816"/>
            <a:ext cx="1944216" cy="936104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vztlaková síla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88224" y="2492896"/>
            <a:ext cx="2232248" cy="936104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třecí síla působící proti pohybu ryby</a:t>
            </a:r>
          </a:p>
        </p:txBody>
      </p:sp>
      <p:sp>
        <p:nvSpPr>
          <p:cNvPr id="19" name="Vodorovný svitek 18"/>
          <p:cNvSpPr/>
          <p:nvPr/>
        </p:nvSpPr>
        <p:spPr>
          <a:xfrm>
            <a:off x="395536" y="3717032"/>
            <a:ext cx="2808312" cy="1656184"/>
          </a:xfrm>
          <a:prstGeom prst="horizontalScrol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Najdi další.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2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Spoj správné dvojice: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I. Newton                                kontaktní čočky</a:t>
            </a:r>
          </a:p>
          <a:p>
            <a:r>
              <a:rPr lang="cs-CZ" dirty="0" smtClean="0"/>
              <a:t>B. Pascal                                 vztlaková síla</a:t>
            </a:r>
          </a:p>
          <a:p>
            <a:r>
              <a:rPr lang="cs-CZ" dirty="0" smtClean="0"/>
              <a:t>O. </a:t>
            </a:r>
            <a:r>
              <a:rPr lang="cs-CZ" dirty="0" err="1" smtClean="0"/>
              <a:t>Wichterle</a:t>
            </a:r>
            <a:r>
              <a:rPr lang="cs-CZ" dirty="0" smtClean="0"/>
              <a:t>                          gravitační síla</a:t>
            </a:r>
          </a:p>
          <a:p>
            <a:r>
              <a:rPr lang="cs-CZ" dirty="0" err="1" smtClean="0"/>
              <a:t>J.E.Torricelli</a:t>
            </a:r>
            <a:r>
              <a:rPr lang="cs-CZ" dirty="0" smtClean="0"/>
              <a:t>                          tlak působící na podložku</a:t>
            </a:r>
          </a:p>
          <a:p>
            <a:r>
              <a:rPr lang="cs-CZ" dirty="0" smtClean="0"/>
              <a:t>F. </a:t>
            </a:r>
            <a:r>
              <a:rPr lang="cs-CZ" dirty="0" err="1" smtClean="0"/>
              <a:t>Mohs</a:t>
            </a:r>
            <a:r>
              <a:rPr lang="cs-CZ" dirty="0" smtClean="0"/>
              <a:t>                                   atmosférický tlak</a:t>
            </a:r>
          </a:p>
          <a:p>
            <a:r>
              <a:rPr lang="cs-CZ" dirty="0" smtClean="0"/>
              <a:t>Archimédes                            stupnice tvrdosti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2627784" y="1772816"/>
            <a:ext cx="2160240" cy="1080120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1979712" y="3789040"/>
            <a:ext cx="2808312" cy="576064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771800" y="3356992"/>
            <a:ext cx="1944216" cy="432048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051720" y="2348880"/>
            <a:ext cx="2664296" cy="936104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195736" y="1844824"/>
            <a:ext cx="2520280" cy="100811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2555776" y="2348880"/>
            <a:ext cx="2232248" cy="1944216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Obrázek 19" descr="MB90037906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76256" y="4581128"/>
            <a:ext cx="1828800" cy="1828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21" name="Obrázek 20" descr="Blaise_pasca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4653136"/>
            <a:ext cx="1433736" cy="1500643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22" name="Obrázek 21" descr="Archimedes_naples_statu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0" y="4725144"/>
            <a:ext cx="1284486" cy="14291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Které pojmy z fyziky slyšíme každý den ve zprávách o počasí?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teplota vzduchu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tlak vzduchu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směr a síla větru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množství srážek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Najdeš i další? Pozorně si poslechni večerní předpověď počasí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 descr="MB900438467.JPG"/>
          <p:cNvPicPr>
            <a:picLocks noChangeAspect="1"/>
          </p:cNvPicPr>
          <p:nvPr/>
        </p:nvPicPr>
        <p:blipFill>
          <a:blip r:embed="rId2" cstate="print"/>
          <a:srcRect t="11812" r="1564" b="17314"/>
          <a:stretch>
            <a:fillRect/>
          </a:stretch>
        </p:blipFill>
        <p:spPr>
          <a:xfrm>
            <a:off x="4932040" y="1484784"/>
            <a:ext cx="1800200" cy="12961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" name="Obrázek 4" descr="MB900163753.JPG"/>
          <p:cNvPicPr>
            <a:picLocks noChangeAspect="1"/>
          </p:cNvPicPr>
          <p:nvPr/>
        </p:nvPicPr>
        <p:blipFill>
          <a:blip r:embed="rId3" cstate="print"/>
          <a:srcRect t="19687" r="1564" b="17314"/>
          <a:stretch>
            <a:fillRect/>
          </a:stretch>
        </p:blipFill>
        <p:spPr>
          <a:xfrm>
            <a:off x="3347864" y="4725144"/>
            <a:ext cx="1800200" cy="11521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6" name="Obrázek 5" descr="MB900182550.JPG"/>
          <p:cNvPicPr>
            <a:picLocks noChangeAspect="1"/>
          </p:cNvPicPr>
          <p:nvPr/>
        </p:nvPicPr>
        <p:blipFill>
          <a:blip r:embed="rId4" cstate="print"/>
          <a:srcRect l="19687" r="21251"/>
          <a:stretch>
            <a:fillRect/>
          </a:stretch>
        </p:blipFill>
        <p:spPr>
          <a:xfrm>
            <a:off x="7596336" y="1628800"/>
            <a:ext cx="1080120" cy="1828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7" name="Obrázek 6" descr="MB900401286.JPG"/>
          <p:cNvPicPr>
            <a:picLocks noChangeAspect="1"/>
          </p:cNvPicPr>
          <p:nvPr/>
        </p:nvPicPr>
        <p:blipFill>
          <a:blip r:embed="rId5" cstate="print"/>
          <a:srcRect l="19687" t="3937" r="17314"/>
          <a:stretch>
            <a:fillRect/>
          </a:stretch>
        </p:blipFill>
        <p:spPr>
          <a:xfrm>
            <a:off x="7452320" y="4221088"/>
            <a:ext cx="1152128" cy="17567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9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, 1992.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/>
              <a:t>BOHUNĚK, Jiří; KOLÁŘOVÁ, Růžena. </a:t>
            </a:r>
            <a:r>
              <a:rPr lang="cs-CZ" sz="2900" i="1" dirty="0" smtClean="0"/>
              <a:t>Fyzika pro 7. ročník základní školy</a:t>
            </a:r>
            <a:r>
              <a:rPr lang="cs-CZ" sz="2900" dirty="0" smtClean="0"/>
              <a:t>. Olomouc: </a:t>
            </a:r>
            <a:r>
              <a:rPr lang="cs-CZ" sz="2900" dirty="0" err="1" smtClean="0"/>
              <a:t>Prometheus</a:t>
            </a:r>
            <a:r>
              <a:rPr lang="cs-CZ" sz="2900" dirty="0" smtClean="0"/>
              <a:t>, 2000, ISBN 80-7196-119-1.</a:t>
            </a:r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124</TotalTime>
  <Words>507</Words>
  <Application>Microsoft Office PowerPoint</Application>
  <PresentationFormat>Předvádění na obrazovce (4:3)</PresentationFormat>
  <Paragraphs>88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Prezentace aplikace PowerPoint</vt:lpstr>
      <vt:lpstr>Fyzika kolem nás</vt:lpstr>
      <vt:lpstr>Doplň, která měřidla používáme běžně v praxi.</vt:lpstr>
      <vt:lpstr>Kde se  v praxi využívají následující poznatky z fyziky?</vt:lpstr>
      <vt:lpstr>Který zákon je využíván v brzdách automobilů?</vt:lpstr>
      <vt:lpstr>Vyjmenuj jednoduché stroje, připiš, kde se běžně používají.</vt:lpstr>
      <vt:lpstr>Jaké fyzikální jevy a zákonitosti můžeme pozorovat na obrázku?</vt:lpstr>
      <vt:lpstr>Jaké fyzikální jevy a zákonitosti můžeme pozorovat na obrázku?</vt:lpstr>
      <vt:lpstr>Jaké fyzikální jevy a zákonitosti můžeme pozorovat na obrázku?</vt:lpstr>
      <vt:lpstr>Spoj správné dvojice:</vt:lpstr>
      <vt:lpstr>Které pojmy z fyziky slyšíme každý den ve zprávách o počasí?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Fyzika kolem nás</dc:title>
  <dc:creator>ZŠ a MŠ při dětské léčebně</dc:creator>
  <cp:lastModifiedBy>NB</cp:lastModifiedBy>
  <cp:revision>16</cp:revision>
  <dcterms:created xsi:type="dcterms:W3CDTF">2012-05-28T06:51:26Z</dcterms:created>
  <dcterms:modified xsi:type="dcterms:W3CDTF">2012-06-17T15:08:25Z</dcterms:modified>
</cp:coreProperties>
</file>