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09B47-004B-4DC4-BCC9-7C5474EEE75E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30D020-6DF8-41B4-BB55-84DED5E2A2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09B47-004B-4DC4-BCC9-7C5474EEE75E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0D020-6DF8-41B4-BB55-84DED5E2A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09B47-004B-4DC4-BCC9-7C5474EEE75E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0D020-6DF8-41B4-BB55-84DED5E2A28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09B47-004B-4DC4-BCC9-7C5474EEE75E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0D020-6DF8-41B4-BB55-84DED5E2A2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09B47-004B-4DC4-BCC9-7C5474EEE75E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0D020-6DF8-41B4-BB55-84DED5E2A28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09B47-004B-4DC4-BCC9-7C5474EEE75E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0D020-6DF8-41B4-BB55-84DED5E2A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09B47-004B-4DC4-BCC9-7C5474EEE75E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0D020-6DF8-41B4-BB55-84DED5E2A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09B47-004B-4DC4-BCC9-7C5474EEE75E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0D020-6DF8-41B4-BB55-84DED5E2A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09B47-004B-4DC4-BCC9-7C5474EEE75E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0D020-6DF8-41B4-BB55-84DED5E2A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09B47-004B-4DC4-BCC9-7C5474EEE75E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0D020-6DF8-41B4-BB55-84DED5E2A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09B47-004B-4DC4-BCC9-7C5474EEE75E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0D020-6DF8-41B4-BB55-84DED5E2A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EC09B47-004B-4DC4-BCC9-7C5474EEE75E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130D020-6DF8-41B4-BB55-84DED5E2A28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2088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2. stupeň </a:t>
            </a:r>
            <a:endParaRPr lang="cs-CZ" sz="2600" dirty="0"/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VY_32_INOVACE_02_násobení a dělení desetinných čísel  10, 100, 1000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8780" y="4834460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/>
              <a:t>                         Jméno autora:	Mgr. Hana Vaňková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828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6048672"/>
          </a:xfrm>
        </p:spPr>
        <p:txBody>
          <a:bodyPr>
            <a:normAutofit/>
          </a:bodyPr>
          <a:lstStyle/>
          <a:p>
            <a:pPr marL="0" indent="0" algn="l"/>
            <a:r>
              <a:rPr lang="cs-CZ" sz="1600" dirty="0" smtClean="0"/>
              <a:t>Anotace:     </a:t>
            </a:r>
            <a:br>
              <a:rPr lang="cs-CZ" sz="1600" dirty="0" smtClean="0"/>
            </a:br>
            <a:r>
              <a:rPr lang="cs-CZ" sz="1600" dirty="0" smtClean="0"/>
              <a:t>Prezentace slouží k procvičení násobení a dělení desetinných čísel  číslem 10, 100  a 1000.  </a:t>
            </a:r>
            <a:br>
              <a:rPr lang="cs-CZ" sz="1600" dirty="0" smtClean="0"/>
            </a:br>
            <a:r>
              <a:rPr lang="cs-CZ" sz="1600" dirty="0" smtClean="0"/>
              <a:t>Žáci zapisují výsledky perem nebo fixem na tabuli (mohou i ve dvou skupinách ). </a:t>
            </a:r>
            <a:br>
              <a:rPr lang="cs-CZ" sz="1600" dirty="0" smtClean="0"/>
            </a:br>
            <a:r>
              <a:rPr lang="cs-CZ" sz="1600" dirty="0" smtClean="0"/>
              <a:t>Po vyplnění si zkontrolují své výsledky při promítnutí řešení příkladů na tabuli.</a:t>
            </a:r>
            <a:br>
              <a:rPr lang="cs-CZ" sz="1600" dirty="0" smtClean="0"/>
            </a:br>
            <a:r>
              <a:rPr lang="cs-CZ" sz="1600" dirty="0" smtClean="0"/>
              <a:t>Určeno </a:t>
            </a:r>
            <a:r>
              <a:rPr lang="cs-CZ" sz="1600" dirty="0"/>
              <a:t>pro 9. ročník.</a:t>
            </a:r>
            <a:br>
              <a:rPr lang="cs-CZ" sz="1600" dirty="0"/>
            </a:br>
            <a:r>
              <a:rPr lang="cs-CZ" sz="1600" dirty="0" smtClean="0"/>
              <a:t>Vytvořeno </a:t>
            </a:r>
            <a:r>
              <a:rPr lang="cs-CZ" sz="1600" dirty="0"/>
              <a:t>v období září 2011.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284132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7"/>
            <a:ext cx="7772400" cy="2952329"/>
          </a:xfrm>
        </p:spPr>
        <p:txBody>
          <a:bodyPr/>
          <a:lstStyle/>
          <a:p>
            <a:r>
              <a:rPr lang="cs-CZ" sz="4000" dirty="0" smtClean="0"/>
              <a:t>Matematika</a:t>
            </a:r>
            <a:r>
              <a:rPr lang="cs-CZ" dirty="0" smtClean="0"/>
              <a:t> 9.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Násobení a dělení desetinných čísel 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číslem 10, 100, 1000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25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91264" cy="648072"/>
          </a:xfrm>
        </p:spPr>
        <p:txBody>
          <a:bodyPr/>
          <a:lstStyle/>
          <a:p>
            <a:r>
              <a:rPr lang="cs-CZ" sz="2000" dirty="0" smtClean="0"/>
              <a:t>Procvičování násobení a dělení desetinných čísel číslem 10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0734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8596,2         : 10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565,8         : 10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     </a:t>
            </a:r>
            <a:r>
              <a:rPr lang="cs-CZ" sz="2000" dirty="0" smtClean="0"/>
              <a:t> 0,11       : </a:t>
            </a:r>
            <a:r>
              <a:rPr lang="cs-CZ" sz="2000" dirty="0"/>
              <a:t>10 =</a:t>
            </a:r>
          </a:p>
          <a:p>
            <a:pPr marL="0" indent="0">
              <a:buNone/>
            </a:pPr>
            <a:r>
              <a:rPr lang="cs-CZ" sz="2000" dirty="0"/>
              <a:t>   </a:t>
            </a:r>
            <a:r>
              <a:rPr lang="cs-CZ" sz="2000" dirty="0" smtClean="0"/>
              <a:t>  20,3         : 10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dirty="0"/>
              <a:t>  </a:t>
            </a:r>
            <a:r>
              <a:rPr lang="cs-CZ" sz="2000" dirty="0" smtClean="0"/>
              <a:t>6,29        : </a:t>
            </a:r>
            <a:r>
              <a:rPr lang="cs-CZ" sz="2000" dirty="0"/>
              <a:t>10 =</a:t>
            </a:r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155,8          : </a:t>
            </a:r>
            <a:r>
              <a:rPr lang="cs-CZ" sz="2000" dirty="0"/>
              <a:t>10 =</a:t>
            </a:r>
          </a:p>
          <a:p>
            <a:pPr marL="0" indent="0">
              <a:buNone/>
            </a:pPr>
            <a:r>
              <a:rPr lang="cs-CZ" sz="2000" dirty="0"/>
              <a:t>    </a:t>
            </a:r>
            <a:r>
              <a:rPr lang="cs-CZ" sz="2000" dirty="0" smtClean="0"/>
              <a:t>20,1          : </a:t>
            </a:r>
            <a:r>
              <a:rPr lang="cs-CZ" sz="2000" dirty="0"/>
              <a:t>10 =</a:t>
            </a:r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123,3          </a:t>
            </a:r>
            <a:r>
              <a:rPr lang="cs-CZ" sz="2000" dirty="0"/>
              <a:t>: 10 =</a:t>
            </a:r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296,21        </a:t>
            </a:r>
            <a:r>
              <a:rPr lang="cs-CZ" sz="2000" dirty="0"/>
              <a:t>: 10 =</a:t>
            </a:r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654,08        : </a:t>
            </a:r>
            <a:r>
              <a:rPr lang="cs-CZ" sz="2000" dirty="0"/>
              <a:t>10 =</a:t>
            </a:r>
          </a:p>
          <a:p>
            <a:pPr marL="0" indent="0">
              <a:buNone/>
            </a:pPr>
            <a:r>
              <a:rPr lang="cs-CZ" sz="2000" dirty="0" smtClean="0"/>
              <a:t>1780,11        </a:t>
            </a:r>
            <a:r>
              <a:rPr lang="cs-CZ" sz="2000" dirty="0"/>
              <a:t>: 10 =</a:t>
            </a:r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320,39        : </a:t>
            </a:r>
            <a:r>
              <a:rPr lang="cs-CZ" sz="2000" dirty="0"/>
              <a:t>10 </a:t>
            </a:r>
            <a:r>
              <a:rPr lang="cs-CZ" sz="2000" dirty="0" smtClean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23,06        : 10 =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0,99        : 10 =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052736"/>
            <a:ext cx="4041648" cy="50737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  150,23    . 10 =</a:t>
            </a:r>
          </a:p>
          <a:p>
            <a:pPr marL="0" indent="0">
              <a:buNone/>
            </a:pPr>
            <a:r>
              <a:rPr lang="cs-CZ" sz="2000" dirty="0" smtClean="0"/>
              <a:t>1251,58    . </a:t>
            </a:r>
            <a:r>
              <a:rPr lang="cs-CZ" sz="2000" dirty="0"/>
              <a:t>10 =</a:t>
            </a:r>
          </a:p>
          <a:p>
            <a:pPr marL="0" indent="0">
              <a:buNone/>
            </a:pPr>
            <a:r>
              <a:rPr lang="cs-CZ" sz="2000" dirty="0" smtClean="0"/>
              <a:t>      0,13    </a:t>
            </a:r>
            <a:r>
              <a:rPr lang="cs-CZ" sz="2000" dirty="0"/>
              <a:t>. 10 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100,2      . </a:t>
            </a:r>
            <a:r>
              <a:rPr lang="cs-CZ" sz="2000" dirty="0"/>
              <a:t>10 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62,125  . </a:t>
            </a:r>
            <a:r>
              <a:rPr lang="cs-CZ" sz="2000" dirty="0"/>
              <a:t>10 =</a:t>
            </a:r>
          </a:p>
          <a:p>
            <a:pPr marL="0" indent="0">
              <a:buNone/>
            </a:pPr>
            <a:r>
              <a:rPr lang="cs-CZ" sz="2000" dirty="0" smtClean="0"/>
              <a:t>    25,09    . </a:t>
            </a:r>
            <a:r>
              <a:rPr lang="cs-CZ" sz="2000" dirty="0"/>
              <a:t>10 =</a:t>
            </a:r>
          </a:p>
          <a:p>
            <a:pPr marL="0" indent="0">
              <a:buNone/>
            </a:pPr>
            <a:r>
              <a:rPr lang="cs-CZ" sz="2000" dirty="0" smtClean="0"/>
              <a:t>  454,96    . </a:t>
            </a:r>
            <a:r>
              <a:rPr lang="cs-CZ" sz="2000" dirty="0"/>
              <a:t>10 =</a:t>
            </a:r>
          </a:p>
          <a:p>
            <a:pPr marL="0" indent="0">
              <a:buNone/>
            </a:pPr>
            <a:r>
              <a:rPr lang="cs-CZ" sz="2000" dirty="0" smtClean="0"/>
              <a:t>    92,03    . </a:t>
            </a:r>
            <a:r>
              <a:rPr lang="cs-CZ" sz="2000" dirty="0"/>
              <a:t>10 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0,11	    . 10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612,001  </a:t>
            </a:r>
            <a:r>
              <a:rPr lang="cs-CZ" sz="2000" dirty="0"/>
              <a:t>. 10 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1,78    . </a:t>
            </a:r>
            <a:r>
              <a:rPr lang="cs-CZ" sz="2000" dirty="0"/>
              <a:t>10 =</a:t>
            </a:r>
          </a:p>
          <a:p>
            <a:pPr marL="0" indent="0">
              <a:buNone/>
            </a:pPr>
            <a:r>
              <a:rPr lang="cs-CZ" sz="2000" dirty="0" smtClean="0"/>
              <a:t>  269,3      </a:t>
            </a:r>
            <a:r>
              <a:rPr lang="cs-CZ" sz="2000" dirty="0"/>
              <a:t>. 10 =</a:t>
            </a:r>
          </a:p>
          <a:p>
            <a:pPr marL="0" indent="0">
              <a:buNone/>
            </a:pPr>
            <a:r>
              <a:rPr lang="cs-CZ" sz="2000" dirty="0" smtClean="0"/>
              <a:t>4581,09    </a:t>
            </a:r>
            <a:r>
              <a:rPr lang="cs-CZ" sz="2000" dirty="0"/>
              <a:t>. 10 =</a:t>
            </a:r>
          </a:p>
          <a:p>
            <a:pPr marL="0" indent="0">
              <a:buNone/>
            </a:pPr>
            <a:r>
              <a:rPr lang="cs-CZ" sz="2000" dirty="0" smtClean="0"/>
              <a:t>  500,83    . </a:t>
            </a:r>
            <a:r>
              <a:rPr lang="cs-CZ" sz="2000" dirty="0"/>
              <a:t>10 </a:t>
            </a:r>
            <a:r>
              <a:rPr lang="cs-CZ" sz="2000" dirty="0" smtClean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  3,231  </a:t>
            </a:r>
            <a:r>
              <a:rPr lang="cs-CZ" sz="2000" dirty="0"/>
              <a:t>. 10 =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6" name="Picture 2" descr="C:\Users\PC-1KN1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56" y="260648"/>
            <a:ext cx="684469" cy="77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1KN1\AppData\Local\Microsoft\Windows\Temporary Internet Files\Content.IE5\K0O7W0UI\MC900437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397902"/>
            <a:ext cx="1224136" cy="123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482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91264" cy="792088"/>
          </a:xfrm>
        </p:spPr>
        <p:txBody>
          <a:bodyPr/>
          <a:lstStyle/>
          <a:p>
            <a:pPr algn="l"/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</a:t>
            </a:r>
            <a:r>
              <a:rPr lang="cs-CZ" sz="1800" dirty="0" smtClean="0"/>
              <a:t>Procvičování násobení a dělení desetinných čísel číslem 10   -   řešení úlohy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716016" y="1052736"/>
            <a:ext cx="4038600" cy="50734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8596,2         : 10 =         859,62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565,8         : 10 =	  56,58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  </a:t>
            </a:r>
            <a:r>
              <a:rPr lang="cs-CZ" sz="2000" dirty="0" smtClean="0"/>
              <a:t> 0,11       : </a:t>
            </a:r>
            <a:r>
              <a:rPr lang="cs-CZ" sz="2000" dirty="0"/>
              <a:t>10 </a:t>
            </a:r>
            <a:r>
              <a:rPr lang="cs-CZ" sz="2000" dirty="0" smtClean="0"/>
              <a:t>=	    0,011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</a:t>
            </a:r>
            <a:r>
              <a:rPr lang="cs-CZ" sz="2000" dirty="0" smtClean="0"/>
              <a:t>  20,3         : 10 =	    2,03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dirty="0"/>
              <a:t>  </a:t>
            </a:r>
            <a:r>
              <a:rPr lang="cs-CZ" sz="2000" dirty="0" smtClean="0"/>
              <a:t>6,29        : </a:t>
            </a:r>
            <a:r>
              <a:rPr lang="cs-CZ" sz="2000" dirty="0"/>
              <a:t>10 </a:t>
            </a:r>
            <a:r>
              <a:rPr lang="cs-CZ" sz="2000" dirty="0" smtClean="0"/>
              <a:t>=	    0,629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155,8          : </a:t>
            </a:r>
            <a:r>
              <a:rPr lang="cs-CZ" sz="2000" dirty="0"/>
              <a:t>10 </a:t>
            </a:r>
            <a:r>
              <a:rPr lang="cs-CZ" sz="2000" dirty="0" smtClean="0"/>
              <a:t>=	  15,58	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</a:t>
            </a:r>
            <a:r>
              <a:rPr lang="cs-CZ" sz="2000" dirty="0" smtClean="0"/>
              <a:t>20,1          : </a:t>
            </a:r>
            <a:r>
              <a:rPr lang="cs-CZ" sz="2000" dirty="0"/>
              <a:t>10 </a:t>
            </a:r>
            <a:r>
              <a:rPr lang="cs-CZ" sz="2000" dirty="0" smtClean="0"/>
              <a:t>=	    2,01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123,3          </a:t>
            </a:r>
            <a:r>
              <a:rPr lang="cs-CZ" sz="2000" dirty="0"/>
              <a:t>: 10 </a:t>
            </a:r>
            <a:r>
              <a:rPr lang="cs-CZ" sz="2000" dirty="0" smtClean="0"/>
              <a:t>=           12,33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296,21        </a:t>
            </a:r>
            <a:r>
              <a:rPr lang="cs-CZ" sz="2000" dirty="0"/>
              <a:t>: 10 </a:t>
            </a:r>
            <a:r>
              <a:rPr lang="cs-CZ" sz="2000" dirty="0" smtClean="0"/>
              <a:t>=	  29,621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654,08        : </a:t>
            </a:r>
            <a:r>
              <a:rPr lang="cs-CZ" sz="2000" dirty="0"/>
              <a:t>10 </a:t>
            </a:r>
            <a:r>
              <a:rPr lang="cs-CZ" sz="2000" dirty="0" smtClean="0"/>
              <a:t>=	  65,408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1780,11        </a:t>
            </a:r>
            <a:r>
              <a:rPr lang="cs-CZ" sz="2000" dirty="0"/>
              <a:t>: 10 </a:t>
            </a:r>
            <a:r>
              <a:rPr lang="cs-CZ" sz="2000" dirty="0" smtClean="0"/>
              <a:t>=	178,011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320,39        : </a:t>
            </a:r>
            <a:r>
              <a:rPr lang="cs-CZ" sz="2000" dirty="0"/>
              <a:t>10 </a:t>
            </a:r>
            <a:r>
              <a:rPr lang="cs-CZ" sz="2000" dirty="0" smtClean="0"/>
              <a:t>=	  32,039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23,06        : 10 =	    2,306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0,99        : 10 = 	    0,099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052736"/>
            <a:ext cx="4041648" cy="50737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  150,23    . 10 =            1502,3</a:t>
            </a:r>
          </a:p>
          <a:p>
            <a:pPr marL="0" indent="0">
              <a:buNone/>
            </a:pPr>
            <a:r>
              <a:rPr lang="cs-CZ" sz="2000" dirty="0" smtClean="0"/>
              <a:t>1251,58    . </a:t>
            </a:r>
            <a:r>
              <a:rPr lang="cs-CZ" sz="2000" dirty="0"/>
              <a:t>10 </a:t>
            </a:r>
            <a:r>
              <a:rPr lang="cs-CZ" sz="2000" dirty="0" smtClean="0"/>
              <a:t>=          12515,8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0,13    </a:t>
            </a:r>
            <a:r>
              <a:rPr lang="cs-CZ" sz="2000" dirty="0"/>
              <a:t>. 10 </a:t>
            </a:r>
            <a:r>
              <a:rPr lang="cs-CZ" sz="2000" dirty="0" smtClean="0"/>
              <a:t>=	     1,3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100,2      . </a:t>
            </a:r>
            <a:r>
              <a:rPr lang="cs-CZ" sz="2000" dirty="0"/>
              <a:t>10 </a:t>
            </a:r>
            <a:r>
              <a:rPr lang="cs-CZ" sz="2000" dirty="0" smtClean="0"/>
              <a:t>=            1002,0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62,125  . </a:t>
            </a:r>
            <a:r>
              <a:rPr lang="cs-CZ" sz="2000" dirty="0"/>
              <a:t>10 </a:t>
            </a:r>
            <a:r>
              <a:rPr lang="cs-CZ" sz="2000" dirty="0" smtClean="0"/>
              <a:t>=	 621,25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25,09    . </a:t>
            </a:r>
            <a:r>
              <a:rPr lang="cs-CZ" sz="2000" dirty="0"/>
              <a:t>10 </a:t>
            </a:r>
            <a:r>
              <a:rPr lang="cs-CZ" sz="2000" dirty="0" smtClean="0"/>
              <a:t>=	 250,9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454,96    . </a:t>
            </a:r>
            <a:r>
              <a:rPr lang="cs-CZ" sz="2000" dirty="0"/>
              <a:t>10 </a:t>
            </a:r>
            <a:r>
              <a:rPr lang="cs-CZ" sz="2000" dirty="0" smtClean="0"/>
              <a:t>=            4549,6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92,03    . </a:t>
            </a:r>
            <a:r>
              <a:rPr lang="cs-CZ" sz="2000" dirty="0"/>
              <a:t>10 </a:t>
            </a:r>
            <a:r>
              <a:rPr lang="cs-CZ" sz="2000" dirty="0" smtClean="0"/>
              <a:t>=	 920,3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0,11	    . </a:t>
            </a:r>
            <a:r>
              <a:rPr lang="cs-CZ" sz="2000" dirty="0"/>
              <a:t>10 </a:t>
            </a:r>
            <a:r>
              <a:rPr lang="cs-CZ" sz="2000" dirty="0" smtClean="0"/>
              <a:t>=	     1,1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612,001  </a:t>
            </a:r>
            <a:r>
              <a:rPr lang="cs-CZ" sz="2000" dirty="0"/>
              <a:t>. 10 </a:t>
            </a:r>
            <a:r>
              <a:rPr lang="cs-CZ" sz="2000" dirty="0" smtClean="0"/>
              <a:t>=	6120,01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1,78    . </a:t>
            </a:r>
            <a:r>
              <a:rPr lang="cs-CZ" sz="2000" dirty="0"/>
              <a:t>10 </a:t>
            </a:r>
            <a:r>
              <a:rPr lang="cs-CZ" sz="2000" dirty="0" smtClean="0"/>
              <a:t>=	    17,8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269,3      </a:t>
            </a:r>
            <a:r>
              <a:rPr lang="cs-CZ" sz="2000" dirty="0"/>
              <a:t>. 10 </a:t>
            </a:r>
            <a:r>
              <a:rPr lang="cs-CZ" sz="2000" dirty="0" smtClean="0"/>
              <a:t>=             2693,0	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4581,09    </a:t>
            </a:r>
            <a:r>
              <a:rPr lang="cs-CZ" sz="2000" dirty="0"/>
              <a:t>. 10 </a:t>
            </a:r>
            <a:r>
              <a:rPr lang="cs-CZ" sz="2000" dirty="0" smtClean="0"/>
              <a:t>=           45810,9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500,83    . </a:t>
            </a:r>
            <a:r>
              <a:rPr lang="cs-CZ" sz="2000" dirty="0"/>
              <a:t>10 </a:t>
            </a:r>
            <a:r>
              <a:rPr lang="cs-CZ" sz="2000" dirty="0" smtClean="0"/>
              <a:t>=	5008,3</a:t>
            </a:r>
          </a:p>
          <a:p>
            <a:pPr marL="0" indent="0">
              <a:buNone/>
            </a:pPr>
            <a:r>
              <a:rPr lang="cs-CZ" sz="2000" dirty="0" smtClean="0"/>
              <a:t>      3,231  </a:t>
            </a:r>
            <a:r>
              <a:rPr lang="cs-CZ" sz="2000" dirty="0"/>
              <a:t>. 10 </a:t>
            </a:r>
            <a:r>
              <a:rPr lang="cs-CZ" sz="2000" dirty="0" smtClean="0"/>
              <a:t>=	    32,31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3074" name="Picture 2" descr="C:\Users\PC-1KN1\AppData\Local\Microsoft\Windows\Temporary Internet Files\Content.IE5\K0O7W0UI\MC9004375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89164"/>
            <a:ext cx="4458667" cy="4496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-1KN1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684469" cy="77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9383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91264" cy="648072"/>
          </a:xfrm>
        </p:spPr>
        <p:txBody>
          <a:bodyPr/>
          <a:lstStyle/>
          <a:p>
            <a:r>
              <a:rPr lang="cs-CZ" sz="2000" dirty="0" smtClean="0"/>
              <a:t>Procvičování násobení a dělení desetinných čísel číslem 100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030676"/>
            <a:ext cx="4038600" cy="51346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8596,2         :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565,8         : 100 =</a:t>
            </a:r>
          </a:p>
          <a:p>
            <a:pPr marL="0" indent="0">
              <a:buNone/>
            </a:pPr>
            <a:r>
              <a:rPr lang="cs-CZ" sz="2000" dirty="0" smtClean="0"/>
              <a:t>     60,1         :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  </a:t>
            </a:r>
            <a:r>
              <a:rPr lang="cs-CZ" sz="2000" dirty="0" smtClean="0"/>
              <a:t>  20,3         :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dirty="0"/>
              <a:t>  </a:t>
            </a:r>
            <a:r>
              <a:rPr lang="cs-CZ" sz="2000" dirty="0" smtClean="0"/>
              <a:t> 6,2         :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 155,8         :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   </a:t>
            </a:r>
            <a:r>
              <a:rPr lang="cs-CZ" sz="2000" dirty="0" smtClean="0"/>
              <a:t> 20,1         :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9123,3         </a:t>
            </a:r>
            <a:r>
              <a:rPr lang="cs-CZ" sz="2000" dirty="0"/>
              <a:t>: </a:t>
            </a:r>
            <a:r>
              <a:rPr lang="cs-CZ" sz="2000" dirty="0" smtClean="0"/>
              <a:t>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 296,21       :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 654,8         :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1780,1         :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 320,39       : 100=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323,6         : 100 =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10,9         : 100 =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299,7         : 100 =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1030676"/>
            <a:ext cx="4041648" cy="51678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  150,232    . 100 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251,58      . 100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  0,13      . 100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100,2        . 100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62,125    . 100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25,092    . 100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454,966    . 100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92,03      . 100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0,119    . 100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612,001    </a:t>
            </a:r>
            <a:r>
              <a:rPr lang="cs-CZ" sz="2000" dirty="0"/>
              <a:t>. </a:t>
            </a:r>
            <a:r>
              <a:rPr lang="cs-CZ" sz="2000" dirty="0" smtClean="0"/>
              <a:t>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1,789    . 100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269,308    . 100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81,096    </a:t>
            </a:r>
            <a:r>
              <a:rPr lang="cs-CZ" sz="2000" dirty="0"/>
              <a:t>. </a:t>
            </a:r>
            <a:r>
              <a:rPr lang="cs-CZ" sz="2000" dirty="0" smtClean="0"/>
              <a:t>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  0,839    . 100 =</a:t>
            </a:r>
          </a:p>
          <a:p>
            <a:pPr marL="0" indent="0">
              <a:buNone/>
            </a:pPr>
            <a:r>
              <a:rPr lang="cs-CZ" sz="2000" dirty="0" smtClean="0"/>
              <a:t>      3,231    . 100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6" name="Picture 2" descr="C:\Users\PC-1KN1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684469" cy="77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1KN1\AppData\Local\Microsoft\Windows\Temporary Internet Files\Content.IE5\K0O7W0UI\MC900437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397902"/>
            <a:ext cx="1224136" cy="123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5957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91264" cy="648072"/>
          </a:xfrm>
        </p:spPr>
        <p:txBody>
          <a:bodyPr/>
          <a:lstStyle/>
          <a:p>
            <a:r>
              <a:rPr lang="cs-CZ" sz="1600" dirty="0" smtClean="0"/>
              <a:t>Procvičování násobení a dělení desetinných čísel číslem 100   –  řešení úlohy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21679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8596,2         : 100 =	85,962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565,8         : 100 =	  5,658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 </a:t>
            </a:r>
            <a:r>
              <a:rPr lang="cs-CZ" sz="2000" dirty="0" smtClean="0"/>
              <a:t>60,1         : 100 =	  0,601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</a:t>
            </a:r>
            <a:r>
              <a:rPr lang="cs-CZ" sz="2000" dirty="0" smtClean="0"/>
              <a:t>  20,3         : 100 =	  0,203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dirty="0"/>
              <a:t>  </a:t>
            </a:r>
            <a:r>
              <a:rPr lang="cs-CZ" sz="2000" dirty="0" smtClean="0"/>
              <a:t> 6,2         : 100 =	  0,062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 155,8         : 100 =	  1,558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</a:t>
            </a:r>
            <a:r>
              <a:rPr lang="cs-CZ" sz="2000" dirty="0" smtClean="0"/>
              <a:t> 20,1         : 100 =         0,201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9123,3         </a:t>
            </a:r>
            <a:r>
              <a:rPr lang="cs-CZ" sz="2000" dirty="0"/>
              <a:t>: </a:t>
            </a:r>
            <a:r>
              <a:rPr lang="cs-CZ" sz="2000" dirty="0" smtClean="0"/>
              <a:t>100 =       91,233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 296,2         : 100 =         2,962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 654,8         : 100 =	  6,548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1780,1         : 100 =	 17,801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 320,3         : 100=	  3,203</a:t>
            </a:r>
          </a:p>
          <a:p>
            <a:pPr marL="0" indent="0">
              <a:buNone/>
            </a:pPr>
            <a:r>
              <a:rPr lang="cs-CZ" sz="2000" dirty="0" smtClean="0"/>
              <a:t>  8923,6        : 100 =	 89,236</a:t>
            </a:r>
          </a:p>
          <a:p>
            <a:pPr marL="0" indent="0">
              <a:buNone/>
            </a:pPr>
            <a:r>
              <a:rPr lang="cs-CZ" sz="2000" dirty="0" smtClean="0"/>
              <a:t>      10,9        : 100 =	   0,109</a:t>
            </a:r>
          </a:p>
          <a:p>
            <a:pPr marL="0" indent="0">
              <a:buNone/>
            </a:pPr>
            <a:r>
              <a:rPr lang="cs-CZ" sz="2000" dirty="0" smtClean="0"/>
              <a:t>     299,7       : </a:t>
            </a:r>
            <a:r>
              <a:rPr lang="cs-CZ" sz="2000" dirty="0"/>
              <a:t>100 </a:t>
            </a:r>
            <a:r>
              <a:rPr lang="cs-CZ" sz="2000" dirty="0" smtClean="0"/>
              <a:t>=          2,997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052736"/>
            <a:ext cx="4041648" cy="50737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  150,232    . 100 =	15023,2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251,58      . 100 =	25158,0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0,13      . 100 =	      13,0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100,2        . 100 =         10020,0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62,125    . 100 =	  6212,5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25,092    . 100 =	  2509,2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454,966    . 100 =	45496,6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92,03      . 100 =	  9203,0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0,119    . 100 =	      11,9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612,001    </a:t>
            </a:r>
            <a:r>
              <a:rPr lang="cs-CZ" sz="2000" dirty="0"/>
              <a:t>. </a:t>
            </a:r>
            <a:r>
              <a:rPr lang="cs-CZ" sz="2000" dirty="0" smtClean="0"/>
              <a:t>100 =	61200,1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1,789    . 100 =	    178,9</a:t>
            </a:r>
          </a:p>
          <a:p>
            <a:pPr marL="0" indent="0">
              <a:buNone/>
            </a:pPr>
            <a:r>
              <a:rPr lang="cs-CZ" sz="2000" dirty="0" smtClean="0"/>
              <a:t>  269,308    . 100 =	26930,8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81,096    </a:t>
            </a:r>
            <a:r>
              <a:rPr lang="cs-CZ" sz="2000" dirty="0"/>
              <a:t>. </a:t>
            </a:r>
            <a:r>
              <a:rPr lang="cs-CZ" sz="2000" dirty="0" smtClean="0"/>
              <a:t>100 =	  8109,6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0,839    . 100 =	      83,9</a:t>
            </a:r>
          </a:p>
          <a:p>
            <a:pPr marL="0" indent="0">
              <a:buNone/>
            </a:pPr>
            <a:r>
              <a:rPr lang="cs-CZ" sz="2000" dirty="0" smtClean="0"/>
              <a:t>      3,231    . 100 =	    323,1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6" name="Picture 2" descr="C:\Users\PC-1KN1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684469" cy="77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-1KN1\AppData\Local\Microsoft\Windows\Temporary Internet Files\Content.IE5\K0O7W0UI\MC90043758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890852"/>
            <a:ext cx="4824537" cy="4878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411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91264" cy="648072"/>
          </a:xfrm>
        </p:spPr>
        <p:txBody>
          <a:bodyPr/>
          <a:lstStyle/>
          <a:p>
            <a:r>
              <a:rPr lang="cs-CZ" sz="2000" dirty="0" smtClean="0"/>
              <a:t>Procvičování násobení a dělení desetinných čísel číslem 1000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030676"/>
            <a:ext cx="4038600" cy="51346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96,2     :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265,8     : 1000 =</a:t>
            </a:r>
          </a:p>
          <a:p>
            <a:pPr marL="0" indent="0">
              <a:buNone/>
            </a:pPr>
            <a:r>
              <a:rPr lang="cs-CZ" sz="2000" dirty="0" smtClean="0"/>
              <a:t>  1760,1     :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  </a:t>
            </a:r>
            <a:r>
              <a:rPr lang="cs-CZ" sz="2000" dirty="0" smtClean="0"/>
              <a:t>     2,3     :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976,2     : 1000 =</a:t>
            </a:r>
          </a:p>
          <a:p>
            <a:pPr marL="0" indent="0">
              <a:buNone/>
            </a:pPr>
            <a:r>
              <a:rPr lang="cs-CZ" sz="2000" dirty="0" smtClean="0"/>
              <a:t>23155,8     :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   </a:t>
            </a:r>
            <a:r>
              <a:rPr lang="cs-CZ" sz="2000" dirty="0" smtClean="0"/>
              <a:t>  20,1     :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39123,3    :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   296,21  :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8654,8    :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14780,1    :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3720,3    : 1000=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23,06  : 1000 =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50,9    : 1000 =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199,7    : 1000 =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1030676"/>
            <a:ext cx="4041648" cy="51678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   50,232   . 1000 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251,589   . 1000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 0,13     . 1000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100,2       . 1000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2,125   . 1000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25,09    . 1000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454,966  . 1000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12,03    . 1000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0,119   . 1000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612,001   . 1000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1,789   . 1000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 0,08     . 1000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0,096   . 1000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r>
              <a:rPr lang="cs-CZ" sz="2000" dirty="0" smtClean="0"/>
              <a:t>     0,839   . 1000 =</a:t>
            </a:r>
          </a:p>
          <a:p>
            <a:pPr marL="0" indent="0">
              <a:buNone/>
            </a:pPr>
            <a:r>
              <a:rPr lang="cs-CZ" sz="2000" dirty="0" smtClean="0"/>
              <a:t>   93,231   . 1000 </a:t>
            </a:r>
            <a:r>
              <a:rPr lang="cs-CZ" sz="2000" dirty="0"/>
              <a:t>=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6" name="Picture 2" descr="C:\Users\PC-1KN1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684469" cy="77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1KN1\AppData\Local\Microsoft\Windows\Temporary Internet Files\Content.IE5\K0O7W0UI\MC900437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397902"/>
            <a:ext cx="1224136" cy="123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069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91264" cy="648072"/>
          </a:xfrm>
        </p:spPr>
        <p:txBody>
          <a:bodyPr/>
          <a:lstStyle/>
          <a:p>
            <a:r>
              <a:rPr lang="cs-CZ" sz="1600" dirty="0" smtClean="0"/>
              <a:t>Procvičování násobení a dělení desetinných čísel číslem 1000   -  řešení úlohy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030676"/>
            <a:ext cx="4038600" cy="51346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96,2     : 1000 =	0,0962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265,8     : 1000 =	0,2658</a:t>
            </a:r>
          </a:p>
          <a:p>
            <a:pPr marL="0" indent="0">
              <a:buNone/>
            </a:pPr>
            <a:r>
              <a:rPr lang="cs-CZ" sz="2000" dirty="0" smtClean="0"/>
              <a:t>  1760,1     : 1000 =	1,7601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</a:t>
            </a:r>
            <a:r>
              <a:rPr lang="cs-CZ" sz="2000" dirty="0" smtClean="0"/>
              <a:t>     2,3     : 1000 =	0,0023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976,2     : 1000 =	0,9762</a:t>
            </a:r>
          </a:p>
          <a:p>
            <a:pPr marL="0" indent="0">
              <a:buNone/>
            </a:pPr>
            <a:r>
              <a:rPr lang="cs-CZ" sz="2000" dirty="0" smtClean="0"/>
              <a:t>23155,8     : 1000 =     23,1558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</a:t>
            </a:r>
            <a:r>
              <a:rPr lang="cs-CZ" sz="2000" dirty="0" smtClean="0"/>
              <a:t>  20,1     : 1000 =   	0,0201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39123,3    : 1000 =      39,1233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</a:t>
            </a:r>
            <a:r>
              <a:rPr lang="cs-CZ" sz="2000" dirty="0" smtClean="0"/>
              <a:t>296,21     : 1000 =	0,29621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8654,8      : 1000 =	8,6548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14780,1     : 1000 =      14,7801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3720,3     : 1000=	3,7203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23,06   : 1000 =	0,02306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50,9     : 1000 =  	0,0509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199,7     : 1000 =	0,1997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1030676"/>
            <a:ext cx="4041648" cy="51678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   </a:t>
            </a:r>
            <a:r>
              <a:rPr lang="cs-CZ" sz="2200" dirty="0" smtClean="0"/>
              <a:t>50,232   . 1000 =</a:t>
            </a:r>
            <a:r>
              <a:rPr lang="cs-CZ" sz="2200" dirty="0"/>
              <a:t> </a:t>
            </a:r>
            <a:r>
              <a:rPr lang="cs-CZ" sz="2200" dirty="0" smtClean="0"/>
              <a:t>        50232,0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251,589   . 1000 =       251589,0</a:t>
            </a:r>
            <a:endParaRPr lang="cs-CZ" sz="2200" dirty="0"/>
          </a:p>
          <a:p>
            <a:pPr marL="0" indent="0">
              <a:buNone/>
            </a:pPr>
            <a:r>
              <a:rPr lang="cs-CZ" sz="2200" dirty="0" smtClean="0"/>
              <a:t>     0,13     . 1000 =	    130,0</a:t>
            </a:r>
            <a:endParaRPr lang="cs-CZ" sz="2200" dirty="0"/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100,2       . 1000 =       100200,0</a:t>
            </a:r>
            <a:endParaRPr lang="cs-CZ" sz="2200" dirty="0"/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2,125   . 1000 =	  2125,0</a:t>
            </a:r>
            <a:endParaRPr lang="cs-CZ" sz="2200" dirty="0"/>
          </a:p>
          <a:p>
            <a:pPr marL="0" indent="0">
              <a:buNone/>
            </a:pPr>
            <a:r>
              <a:rPr lang="cs-CZ" sz="2200" dirty="0" smtClean="0"/>
              <a:t>    25,09    . 1000 =</a:t>
            </a:r>
            <a:r>
              <a:rPr lang="cs-CZ" sz="2200" dirty="0"/>
              <a:t> </a:t>
            </a:r>
            <a:r>
              <a:rPr lang="cs-CZ" sz="2200" dirty="0" smtClean="0"/>
              <a:t>        25090,0</a:t>
            </a:r>
            <a:endParaRPr lang="cs-CZ" sz="2200" dirty="0"/>
          </a:p>
          <a:p>
            <a:pPr marL="0" indent="0">
              <a:buNone/>
            </a:pPr>
            <a:r>
              <a:rPr lang="cs-CZ" sz="2200" dirty="0" smtClean="0"/>
              <a:t>  454,966  . 1000 =       454966,0</a:t>
            </a:r>
            <a:endParaRPr lang="cs-CZ" sz="2200" dirty="0"/>
          </a:p>
          <a:p>
            <a:pPr marL="0" indent="0">
              <a:buNone/>
            </a:pPr>
            <a:r>
              <a:rPr lang="cs-CZ" sz="2200" dirty="0" smtClean="0"/>
              <a:t>     12,03   . 1000 =</a:t>
            </a:r>
            <a:r>
              <a:rPr lang="cs-CZ" sz="2200" dirty="0"/>
              <a:t> </a:t>
            </a:r>
            <a:r>
              <a:rPr lang="cs-CZ" sz="2200" dirty="0" smtClean="0"/>
              <a:t>        12030,0</a:t>
            </a:r>
            <a:endParaRPr lang="cs-CZ" sz="2200" dirty="0"/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0,119  . 1000 =	    119,0</a:t>
            </a:r>
            <a:endParaRPr lang="cs-CZ" sz="2200" dirty="0"/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612,001  . 1000 =       612001,0</a:t>
            </a:r>
          </a:p>
          <a:p>
            <a:pPr marL="0" indent="0">
              <a:buNone/>
            </a:pPr>
            <a:r>
              <a:rPr lang="cs-CZ" sz="2200" dirty="0" smtClean="0"/>
              <a:t>      1,789  . 1000 =	  1789,0</a:t>
            </a:r>
            <a:endParaRPr lang="cs-CZ" sz="2200" dirty="0"/>
          </a:p>
          <a:p>
            <a:pPr marL="0" indent="0">
              <a:buNone/>
            </a:pPr>
            <a:r>
              <a:rPr lang="cs-CZ" sz="2200" dirty="0" smtClean="0"/>
              <a:t>      0,08    . 1000 =	      80,0</a:t>
            </a:r>
            <a:endParaRPr lang="cs-CZ" sz="2200" dirty="0"/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0,096  . 1000 =	      96,0</a:t>
            </a:r>
            <a:endParaRPr lang="cs-CZ" sz="2200" dirty="0"/>
          </a:p>
          <a:p>
            <a:pPr marL="0" indent="0">
              <a:buNone/>
            </a:pPr>
            <a:r>
              <a:rPr lang="cs-CZ" sz="2200" dirty="0" smtClean="0"/>
              <a:t>      0,839  . 1000 =	    839,0</a:t>
            </a:r>
          </a:p>
          <a:p>
            <a:pPr marL="0" indent="0">
              <a:buNone/>
            </a:pPr>
            <a:r>
              <a:rPr lang="cs-CZ" sz="2200" dirty="0" smtClean="0"/>
              <a:t>    93,231  . 1000 =	93231,0</a:t>
            </a:r>
            <a:endParaRPr lang="cs-CZ" sz="2200" dirty="0"/>
          </a:p>
          <a:p>
            <a:pPr marL="0" indent="0">
              <a:buNone/>
            </a:pPr>
            <a:endParaRPr lang="cs-CZ" sz="2200" dirty="0"/>
          </a:p>
        </p:txBody>
      </p:sp>
      <p:pic>
        <p:nvPicPr>
          <p:cNvPr id="1026" name="Picture 2" descr="C:\Users\PC-1KN1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684469" cy="77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-1KN1\AppData\Local\Microsoft\Windows\Temporary Internet Files\Content.IE5\K0O7W0UI\MC90043758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836712"/>
            <a:ext cx="4824537" cy="4878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954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r>
              <a:rPr lang="en-US" sz="1800" dirty="0"/>
              <a:t>[</a:t>
            </a:r>
            <a:r>
              <a:rPr lang="cs-CZ" sz="1800" smtClean="0"/>
              <a:t>cit.2011-09-19</a:t>
            </a:r>
            <a:r>
              <a:rPr lang="en-US" sz="1800" smtClean="0"/>
              <a:t>]</a:t>
            </a:r>
            <a:r>
              <a:rPr lang="cs-CZ" sz="1800" dirty="0"/>
              <a:t>.Dostupné na www:&lt;http://office.microsoft.com&gt;</a:t>
            </a:r>
          </a:p>
        </p:txBody>
      </p:sp>
    </p:spTree>
    <p:extLst>
      <p:ext uri="{BB962C8B-B14F-4D97-AF65-F5344CB8AC3E}">
        <p14:creationId xmlns:p14="http://schemas.microsoft.com/office/powerpoint/2010/main" val="203564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</TotalTime>
  <Words>577</Words>
  <Application>Microsoft Office PowerPoint</Application>
  <PresentationFormat>Předvádění na obrazovce (4:3)</PresentationFormat>
  <Paragraphs>199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Anotace:      Prezentace slouží k procvičení násobení a dělení desetinných čísel  číslem 10, 100  a 1000.   Žáci zapisují výsledky perem nebo fixem na tabuli (mohou i ve dvou skupinách ).  Po vyplnění si zkontrolují své výsledky při promítnutí řešení příkladů na tabuli. Určeno pro 9. ročník. Vytvořeno v období září 2011.  </vt:lpstr>
      <vt:lpstr>Matematika 9. ročník</vt:lpstr>
      <vt:lpstr>Procvičování násobení a dělení desetinných čísel číslem 10</vt:lpstr>
      <vt:lpstr>             Procvičování násobení a dělení desetinných čísel číslem 10   -   řešení úlohy</vt:lpstr>
      <vt:lpstr>Procvičování násobení a dělení desetinných čísel číslem 100</vt:lpstr>
      <vt:lpstr>Procvičování násobení a dělení desetinných čísel číslem 100   –  řešení úlohy</vt:lpstr>
      <vt:lpstr>Procvičování násobení a dělení desetinných čísel číslem 1000</vt:lpstr>
      <vt:lpstr>Procvičování násobení a dělení desetinných čísel číslem 1000   -  řešení úlohy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SEF</cp:lastModifiedBy>
  <cp:revision>30</cp:revision>
  <dcterms:created xsi:type="dcterms:W3CDTF">2011-05-15T16:21:47Z</dcterms:created>
  <dcterms:modified xsi:type="dcterms:W3CDTF">2012-07-04T08:21:48Z</dcterms:modified>
</cp:coreProperties>
</file>