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0"/>
  </p:notesMasterIdLst>
  <p:sldIdLst>
    <p:sldId id="257" r:id="rId2"/>
    <p:sldId id="258" r:id="rId3"/>
    <p:sldId id="259" r:id="rId4"/>
    <p:sldId id="260" r:id="rId5"/>
    <p:sldId id="261" r:id="rId6"/>
    <p:sldId id="262" r:id="rId7"/>
    <p:sldId id="263" r:id="rId8"/>
    <p:sldId id="265" r:id="rId9"/>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588" autoAdjust="0"/>
    <p:restoredTop sz="94671" autoAdjust="0"/>
  </p:normalViewPr>
  <p:slideViewPr>
    <p:cSldViewPr>
      <p:cViewPr varScale="1">
        <p:scale>
          <a:sx n="70" d="100"/>
          <a:sy n="70" d="100"/>
        </p:scale>
        <p:origin x="-1386" y="-90"/>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7004B8B-9945-45DB-9494-31FDE1D80EDD}" type="datetimeFigureOut">
              <a:rPr lang="cs-CZ" smtClean="0"/>
              <a:t>2.4.2012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6F6569A-34EC-41BA-B544-4B8ABF91590A}" type="slidenum">
              <a:rPr lang="cs-CZ" smtClean="0"/>
              <a:t>‹#›</a:t>
            </a:fld>
            <a:endParaRPr lang="cs-CZ"/>
          </a:p>
        </p:txBody>
      </p:sp>
    </p:spTree>
    <p:extLst>
      <p:ext uri="{BB962C8B-B14F-4D97-AF65-F5344CB8AC3E}">
        <p14:creationId xmlns:p14="http://schemas.microsoft.com/office/powerpoint/2010/main" val="489991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46F6569A-34EC-41BA-B544-4B8ABF91590A}" type="slidenum">
              <a:rPr lang="cs-CZ" smtClean="0"/>
              <a:t>2</a:t>
            </a:fld>
            <a:endParaRPr lang="cs-CZ"/>
          </a:p>
        </p:txBody>
      </p:sp>
    </p:spTree>
    <p:extLst>
      <p:ext uri="{BB962C8B-B14F-4D97-AF65-F5344CB8AC3E}">
        <p14:creationId xmlns:p14="http://schemas.microsoft.com/office/powerpoint/2010/main" val="3193060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endParaRPr lang="cs-CZ" dirty="0"/>
          </a:p>
        </p:txBody>
      </p:sp>
      <p:sp>
        <p:nvSpPr>
          <p:cNvPr id="4" name="Zástupný symbol pro číslo snímku 3"/>
          <p:cNvSpPr>
            <a:spLocks noGrp="1"/>
          </p:cNvSpPr>
          <p:nvPr>
            <p:ph type="sldNum" sz="quarter" idx="10"/>
          </p:nvPr>
        </p:nvSpPr>
        <p:spPr/>
        <p:txBody>
          <a:bodyPr/>
          <a:lstStyle/>
          <a:p>
            <a:fld id="{46F6569A-34EC-41BA-B544-4B8ABF91590A}" type="slidenum">
              <a:rPr lang="cs-CZ" smtClean="0"/>
              <a:t>5</a:t>
            </a:fld>
            <a:endParaRPr lang="cs-CZ"/>
          </a:p>
        </p:txBody>
      </p:sp>
    </p:spTree>
    <p:extLst>
      <p:ext uri="{BB962C8B-B14F-4D97-AF65-F5344CB8AC3E}">
        <p14:creationId xmlns:p14="http://schemas.microsoft.com/office/powerpoint/2010/main" val="20458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Kliknutím lze upravit styl.</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cs-CZ"/>
          </a:p>
        </p:txBody>
      </p:sp>
      <p:sp>
        <p:nvSpPr>
          <p:cNvPr id="4" name="Zástupný symbol pro datum 3"/>
          <p:cNvSpPr>
            <a:spLocks noGrp="1"/>
          </p:cNvSpPr>
          <p:nvPr>
            <p:ph type="dt" sz="half" idx="10"/>
          </p:nvPr>
        </p:nvSpPr>
        <p:spPr/>
        <p:txBody>
          <a:bodyPr/>
          <a:lstStyle/>
          <a:p>
            <a:fld id="{9F09EB6B-AF67-46BE-B5F1-09645210219B}" type="datetimeFigureOut">
              <a:rPr lang="cs-CZ" smtClean="0"/>
              <a:t>2.4.2012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402157201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F09EB6B-AF67-46BE-B5F1-09645210219B}" type="datetimeFigureOut">
              <a:rPr lang="cs-CZ" smtClean="0"/>
              <a:t>2.4.2012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7144993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Kliknutím lze upravit styl.</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Zástupný symbol pro datum 3"/>
          <p:cNvSpPr>
            <a:spLocks noGrp="1"/>
          </p:cNvSpPr>
          <p:nvPr>
            <p:ph type="dt" sz="half" idx="10"/>
          </p:nvPr>
        </p:nvSpPr>
        <p:spPr/>
        <p:txBody>
          <a:bodyPr/>
          <a:lstStyle/>
          <a:p>
            <a:fld id="{9F09EB6B-AF67-46BE-B5F1-09645210219B}" type="datetimeFigureOut">
              <a:rPr lang="cs-CZ" smtClean="0"/>
              <a:t>2.4.2012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9328277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4"/>
          <p:cNvSpPr>
            <a:spLocks noGrp="1"/>
          </p:cNvSpPr>
          <p:nvPr>
            <p:ph type="dt" sz="half" idx="10"/>
          </p:nvPr>
        </p:nvSpPr>
        <p:spPr/>
        <p:txBody>
          <a:bodyPr/>
          <a:lstStyle/>
          <a:p>
            <a:fld id="{9F09EB6B-AF67-46BE-B5F1-09645210219B}" type="datetimeFigureOut">
              <a:rPr lang="cs-CZ" smtClean="0"/>
              <a:t>2.4.2012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42442771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Kliknutím lze upravit styl.</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6"/>
          <p:cNvSpPr>
            <a:spLocks noGrp="1"/>
          </p:cNvSpPr>
          <p:nvPr>
            <p:ph type="dt" sz="half" idx="10"/>
          </p:nvPr>
        </p:nvSpPr>
        <p:spPr/>
        <p:txBody>
          <a:bodyPr/>
          <a:lstStyle/>
          <a:p>
            <a:fld id="{9F09EB6B-AF67-46BE-B5F1-09645210219B}" type="datetimeFigureOut">
              <a:rPr lang="cs-CZ" smtClean="0"/>
              <a:t>2.4.2012</a:t>
            </a:fld>
            <a:endParaRPr lang="cs-CZ"/>
          </a:p>
        </p:txBody>
      </p:sp>
      <p:sp>
        <p:nvSpPr>
          <p:cNvPr id="8" name="Zástupný symbol pro zápatí 7"/>
          <p:cNvSpPr>
            <a:spLocks noGrp="1"/>
          </p:cNvSpPr>
          <p:nvPr>
            <p:ph type="ftr" sz="quarter" idx="11"/>
          </p:nvPr>
        </p:nvSpPr>
        <p:spPr/>
        <p:txBody>
          <a:bodyPr/>
          <a:lstStyle/>
          <a:p>
            <a:endParaRPr lang="cs-CZ"/>
          </a:p>
        </p:txBody>
      </p:sp>
      <p:sp>
        <p:nvSpPr>
          <p:cNvPr id="9" name="Zástupný symbol pro číslo snímku 8"/>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407974553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datum 2"/>
          <p:cNvSpPr>
            <a:spLocks noGrp="1"/>
          </p:cNvSpPr>
          <p:nvPr>
            <p:ph type="dt" sz="half" idx="10"/>
          </p:nvPr>
        </p:nvSpPr>
        <p:spPr/>
        <p:txBody>
          <a:bodyPr/>
          <a:lstStyle/>
          <a:p>
            <a:fld id="{9F09EB6B-AF67-46BE-B5F1-09645210219B}" type="datetimeFigureOut">
              <a:rPr lang="cs-CZ" smtClean="0"/>
              <a:t>2.4.2012</a:t>
            </a:fld>
            <a:endParaRPr lang="cs-CZ"/>
          </a:p>
        </p:txBody>
      </p:sp>
      <p:sp>
        <p:nvSpPr>
          <p:cNvPr id="4" name="Zástupný symbol pro zápatí 3"/>
          <p:cNvSpPr>
            <a:spLocks noGrp="1"/>
          </p:cNvSpPr>
          <p:nvPr>
            <p:ph type="ftr" sz="quarter" idx="11"/>
          </p:nvPr>
        </p:nvSpPr>
        <p:spPr/>
        <p:txBody>
          <a:bodyPr/>
          <a:lstStyle/>
          <a:p>
            <a:endParaRPr lang="cs-CZ"/>
          </a:p>
        </p:txBody>
      </p:sp>
      <p:sp>
        <p:nvSpPr>
          <p:cNvPr id="5" name="Zástupný symbol pro číslo snímku 4"/>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17430668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p:cNvSpPr>
            <a:spLocks noGrp="1"/>
          </p:cNvSpPr>
          <p:nvPr>
            <p:ph type="dt" sz="half" idx="10"/>
          </p:nvPr>
        </p:nvSpPr>
        <p:spPr/>
        <p:txBody>
          <a:bodyPr/>
          <a:lstStyle/>
          <a:p>
            <a:fld id="{9F09EB6B-AF67-46BE-B5F1-09645210219B}" type="datetimeFigureOut">
              <a:rPr lang="cs-CZ" smtClean="0"/>
              <a:t>2.4.2012</a:t>
            </a:fld>
            <a:endParaRPr lang="cs-CZ"/>
          </a:p>
        </p:txBody>
      </p:sp>
      <p:sp>
        <p:nvSpPr>
          <p:cNvPr id="3" name="Zástupný symbol pro zápatí 2"/>
          <p:cNvSpPr>
            <a:spLocks noGrp="1"/>
          </p:cNvSpPr>
          <p:nvPr>
            <p:ph type="ftr" sz="quarter" idx="11"/>
          </p:nvPr>
        </p:nvSpPr>
        <p:spPr/>
        <p:txBody>
          <a:bodyPr/>
          <a:lstStyle/>
          <a:p>
            <a:endParaRPr lang="cs-CZ"/>
          </a:p>
        </p:txBody>
      </p:sp>
      <p:sp>
        <p:nvSpPr>
          <p:cNvPr id="4" name="Zástupný symbol pro číslo snímku 3"/>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11255073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Kliknutím lze upravit styl.</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9F09EB6B-AF67-46BE-B5F1-09645210219B}" type="datetimeFigureOut">
              <a:rPr lang="cs-CZ" smtClean="0"/>
              <a:t>2.4.2012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1601691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Kliknutím lze upravit styl.</a:t>
            </a:r>
            <a:endParaRPr lang="cs-CZ"/>
          </a:p>
        </p:txBody>
      </p:sp>
      <p:sp>
        <p:nvSpPr>
          <p:cNvPr id="3" name="Zástupný symbol pro obrázek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Zástupný symbol pro datum 4"/>
          <p:cNvSpPr>
            <a:spLocks noGrp="1"/>
          </p:cNvSpPr>
          <p:nvPr>
            <p:ph type="dt" sz="half" idx="10"/>
          </p:nvPr>
        </p:nvSpPr>
        <p:spPr/>
        <p:txBody>
          <a:bodyPr/>
          <a:lstStyle/>
          <a:p>
            <a:fld id="{9F09EB6B-AF67-46BE-B5F1-09645210219B}" type="datetimeFigureOut">
              <a:rPr lang="cs-CZ" smtClean="0"/>
              <a:t>2.4.2012</a:t>
            </a:fld>
            <a:endParaRPr lang="cs-CZ"/>
          </a:p>
        </p:txBody>
      </p:sp>
      <p:sp>
        <p:nvSpPr>
          <p:cNvPr id="6" name="Zástupný symbol pro zápatí 5"/>
          <p:cNvSpPr>
            <a:spLocks noGrp="1"/>
          </p:cNvSpPr>
          <p:nvPr>
            <p:ph type="ftr" sz="quarter" idx="11"/>
          </p:nvPr>
        </p:nvSpPr>
        <p:spPr/>
        <p:txBody>
          <a:bodyPr/>
          <a:lstStyle/>
          <a:p>
            <a:endParaRPr lang="cs-CZ"/>
          </a:p>
        </p:txBody>
      </p:sp>
      <p:sp>
        <p:nvSpPr>
          <p:cNvPr id="7" name="Zástupný symbol pro číslo snímku 6"/>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13292394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Kliknutím lze upravit styl.</a:t>
            </a:r>
            <a:endParaRPr lang="cs-CZ"/>
          </a:p>
        </p:txBody>
      </p:sp>
      <p:sp>
        <p:nvSpPr>
          <p:cNvPr id="3" name="Zástupný symbol pro svislý text 2"/>
          <p:cNvSpPr>
            <a:spLocks noGrp="1"/>
          </p:cNvSpPr>
          <p:nvPr>
            <p:ph type="body" orient="vert" idx="1"/>
          </p:nvPr>
        </p:nvSpPr>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F09EB6B-AF67-46BE-B5F1-09645210219B}" type="datetimeFigureOut">
              <a:rPr lang="cs-CZ" smtClean="0"/>
              <a:t>2.4.2012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38452575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Kliknutím lze upravit styl.</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p>
            <a:fld id="{9F09EB6B-AF67-46BE-B5F1-09645210219B}" type="datetimeFigureOut">
              <a:rPr lang="cs-CZ" smtClean="0"/>
              <a:t>2.4.2012</a:t>
            </a:fld>
            <a:endParaRPr lang="cs-CZ"/>
          </a:p>
        </p:txBody>
      </p:sp>
      <p:sp>
        <p:nvSpPr>
          <p:cNvPr id="5" name="Zástupný symbol pro zápatí 4"/>
          <p:cNvSpPr>
            <a:spLocks noGrp="1"/>
          </p:cNvSpPr>
          <p:nvPr>
            <p:ph type="ftr" sz="quarter" idx="11"/>
          </p:nvPr>
        </p:nvSpPr>
        <p:spPr/>
        <p:txBody>
          <a:bodyPr/>
          <a:lstStyle/>
          <a:p>
            <a:endParaRPr lang="cs-CZ"/>
          </a:p>
        </p:txBody>
      </p:sp>
      <p:sp>
        <p:nvSpPr>
          <p:cNvPr id="6" name="Zástupný symbol pro číslo snímku 5"/>
          <p:cNvSpPr>
            <a:spLocks noGrp="1"/>
          </p:cNvSpPr>
          <p:nvPr>
            <p:ph type="sldNum" sz="quarter" idx="12"/>
          </p:nvPr>
        </p:nvSpPr>
        <p:spPr/>
        <p:txBody>
          <a:bodyPr/>
          <a:lstStyle/>
          <a:p>
            <a:fld id="{E7B6A2A6-139B-4046-97BB-08052259213E}" type="slidenum">
              <a:rPr lang="cs-CZ" smtClean="0"/>
              <a:t>‹#›</a:t>
            </a:fld>
            <a:endParaRPr lang="cs-CZ"/>
          </a:p>
        </p:txBody>
      </p:sp>
    </p:spTree>
    <p:extLst>
      <p:ext uri="{BB962C8B-B14F-4D97-AF65-F5344CB8AC3E}">
        <p14:creationId xmlns:p14="http://schemas.microsoft.com/office/powerpoint/2010/main" val="29113325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nadpis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cs-CZ" smtClean="0"/>
              <a:t>Kliknutím lze upravit styl.</a:t>
            </a:r>
            <a:endParaRPr lang="cs-CZ"/>
          </a:p>
        </p:txBody>
      </p:sp>
      <p:sp>
        <p:nvSpPr>
          <p:cNvPr id="3" name="Zástupný symbol pro text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F09EB6B-AF67-46BE-B5F1-09645210219B}" type="datetimeFigureOut">
              <a:rPr lang="cs-CZ" smtClean="0"/>
              <a:t>2.4.2012</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B6A2A6-139B-4046-97BB-08052259213E}" type="slidenum">
              <a:rPr lang="cs-CZ" smtClean="0"/>
              <a:t>‹#›</a:t>
            </a:fld>
            <a:endParaRPr lang="cs-CZ"/>
          </a:p>
        </p:txBody>
      </p:sp>
    </p:spTree>
    <p:extLst>
      <p:ext uri="{BB962C8B-B14F-4D97-AF65-F5344CB8AC3E}">
        <p14:creationId xmlns:p14="http://schemas.microsoft.com/office/powerpoint/2010/main" val="80788879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dnadpis 2"/>
          <p:cNvSpPr>
            <a:spLocks noGrp="1"/>
          </p:cNvSpPr>
          <p:nvPr>
            <p:ph idx="4294967295"/>
          </p:nvPr>
        </p:nvSpPr>
        <p:spPr>
          <a:xfrm>
            <a:off x="755576" y="1600200"/>
            <a:ext cx="7704856" cy="4525963"/>
          </a:xfrm>
        </p:spPr>
        <p:txBody>
          <a:bodyPr>
            <a:normAutofit/>
          </a:bodyPr>
          <a:lstStyle/>
          <a:p>
            <a:endParaRPr lang="cs-CZ" sz="2600" dirty="0" smtClean="0"/>
          </a:p>
          <a:p>
            <a:pPr marL="0" indent="0" algn="ctr">
              <a:buNone/>
            </a:pPr>
            <a:r>
              <a:rPr lang="cs-CZ" sz="2600" dirty="0" smtClean="0"/>
              <a:t>ZŠP a ZŠS Uherský Brod</a:t>
            </a:r>
          </a:p>
          <a:p>
            <a:pPr marL="0" indent="0" algn="ctr">
              <a:buNone/>
            </a:pPr>
            <a:r>
              <a:rPr lang="cs-CZ" sz="2600" dirty="0" smtClean="0"/>
              <a:t>projekt </a:t>
            </a:r>
            <a:r>
              <a:rPr lang="cs-CZ" sz="2600" dirty="0"/>
              <a:t>č. CZ.1.07/1.4.00/21.0961</a:t>
            </a:r>
            <a:endParaRPr lang="cs-CZ" sz="2600" dirty="0" smtClean="0"/>
          </a:p>
          <a:p>
            <a:pPr algn="ctr"/>
            <a:endParaRPr lang="cs-CZ" sz="2600" dirty="0" smtClean="0"/>
          </a:p>
          <a:p>
            <a:pPr marL="0" indent="0" algn="ctr">
              <a:buNone/>
            </a:pPr>
            <a:r>
              <a:rPr lang="cs-CZ" sz="2600" dirty="0" smtClean="0"/>
              <a:t>Matematika pro 2. stupeň </a:t>
            </a:r>
          </a:p>
          <a:p>
            <a:pPr marL="0" indent="0" algn="ctr">
              <a:buNone/>
            </a:pPr>
            <a:r>
              <a:rPr lang="cs-CZ" sz="2000" dirty="0" smtClean="0"/>
              <a:t>Č. </a:t>
            </a:r>
            <a:r>
              <a:rPr lang="cs-CZ" sz="2000" dirty="0" err="1" smtClean="0"/>
              <a:t>DUMu</a:t>
            </a:r>
            <a:r>
              <a:rPr lang="cs-CZ" sz="2000" dirty="0" smtClean="0"/>
              <a:t>:  VY_32_INOVACE_04_násobení desetinných čísel</a:t>
            </a:r>
          </a:p>
          <a:p>
            <a:pPr marL="0" indent="0" algn="ctr">
              <a:buNone/>
            </a:pPr>
            <a:endParaRPr lang="cs-CZ" sz="2000" dirty="0" smtClean="0"/>
          </a:p>
          <a:p>
            <a:pPr marL="0" indent="0" algn="ctr">
              <a:buNone/>
            </a:pPr>
            <a:endParaRPr lang="cs-CZ" dirty="0"/>
          </a:p>
        </p:txBody>
      </p:sp>
      <p:pic>
        <p:nvPicPr>
          <p:cNvPr id="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9672" y="404664"/>
            <a:ext cx="5715000" cy="1247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ovéPole 5"/>
          <p:cNvSpPr txBox="1"/>
          <p:nvPr/>
        </p:nvSpPr>
        <p:spPr>
          <a:xfrm>
            <a:off x="979806" y="4834460"/>
            <a:ext cx="7056784" cy="923330"/>
          </a:xfrm>
          <a:prstGeom prst="rect">
            <a:avLst/>
          </a:prstGeom>
          <a:noFill/>
        </p:spPr>
        <p:txBody>
          <a:bodyPr wrap="square" rtlCol="0">
            <a:spAutoFit/>
          </a:bodyPr>
          <a:lstStyle/>
          <a:p>
            <a:pPr algn="ctr"/>
            <a:endParaRPr lang="cs-CZ" dirty="0" smtClean="0"/>
          </a:p>
          <a:p>
            <a:pPr algn="ctr"/>
            <a:endParaRPr lang="cs-CZ" dirty="0" smtClean="0"/>
          </a:p>
          <a:p>
            <a:pPr algn="ctr"/>
            <a:r>
              <a:rPr lang="cs-CZ" dirty="0" smtClean="0"/>
              <a:t>                           Jméno autora:	Mgr. Hana Vaňková   	</a:t>
            </a:r>
            <a:endParaRPr lang="cs-CZ" dirty="0"/>
          </a:p>
        </p:txBody>
      </p:sp>
    </p:spTree>
    <p:extLst>
      <p:ext uri="{BB962C8B-B14F-4D97-AF65-F5344CB8AC3E}">
        <p14:creationId xmlns:p14="http://schemas.microsoft.com/office/powerpoint/2010/main" val="244956938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457200" y="274638"/>
            <a:ext cx="8229600" cy="5674642"/>
          </a:xfrm>
        </p:spPr>
        <p:txBody>
          <a:bodyPr>
            <a:normAutofit/>
          </a:bodyPr>
          <a:lstStyle/>
          <a:p>
            <a:pPr algn="l"/>
            <a:r>
              <a:rPr lang="cs-CZ" sz="2000" dirty="0" smtClean="0"/>
              <a:t>Anotace: Prezentace slouží k procvičování násobení desetinných čísel</a:t>
            </a:r>
            <a:r>
              <a:rPr lang="cs-CZ" sz="2000" dirty="0"/>
              <a:t> </a:t>
            </a:r>
            <a:r>
              <a:rPr lang="cs-CZ" sz="2000" dirty="0" smtClean="0"/>
              <a:t>zpaměti   	 a k procvičení písemného násobení desetinných  čísel.</a:t>
            </a:r>
            <a:br>
              <a:rPr lang="cs-CZ" sz="2000" dirty="0" smtClean="0"/>
            </a:br>
            <a:r>
              <a:rPr lang="cs-CZ" sz="2000" dirty="0"/>
              <a:t> </a:t>
            </a:r>
            <a:r>
              <a:rPr lang="cs-CZ" sz="2000" dirty="0" smtClean="0"/>
              <a:t>                Možnost využít k doplňování u tabule i jako pracovní list.</a:t>
            </a:r>
            <a:br>
              <a:rPr lang="cs-CZ" sz="2000" dirty="0" smtClean="0"/>
            </a:br>
            <a:r>
              <a:rPr lang="cs-CZ" sz="2000" dirty="0"/>
              <a:t>	</a:t>
            </a:r>
            <a:r>
              <a:rPr lang="cs-CZ" sz="2000" dirty="0" smtClean="0"/>
              <a:t> Určeno pro 9. ročník.</a:t>
            </a:r>
            <a:br>
              <a:rPr lang="cs-CZ" sz="2000" dirty="0" smtClean="0"/>
            </a:br>
            <a:r>
              <a:rPr lang="cs-CZ" sz="2000" dirty="0" smtClean="0"/>
              <a:t>                 Vytvořeno v listopadu 2011.</a:t>
            </a:r>
            <a:br>
              <a:rPr lang="cs-CZ" sz="2000" dirty="0" smtClean="0"/>
            </a:br>
            <a:r>
              <a:rPr lang="cs-CZ" sz="2000" dirty="0"/>
              <a:t/>
            </a:r>
            <a:br>
              <a:rPr lang="cs-CZ" sz="2000" dirty="0"/>
            </a:br>
            <a:r>
              <a:rPr lang="cs-CZ" sz="2000" dirty="0" smtClean="0"/>
              <a:t/>
            </a:r>
            <a:br>
              <a:rPr lang="cs-CZ" sz="2000" dirty="0" smtClean="0"/>
            </a:br>
            <a:r>
              <a:rPr lang="cs-CZ" sz="2000" dirty="0"/>
              <a:t/>
            </a:r>
            <a:br>
              <a:rPr lang="cs-CZ" sz="2000" dirty="0"/>
            </a:br>
            <a:r>
              <a:rPr lang="cs-CZ" sz="2000" dirty="0" smtClean="0"/>
              <a:t/>
            </a:r>
            <a:br>
              <a:rPr lang="cs-CZ" sz="2000" dirty="0" smtClean="0"/>
            </a:br>
            <a:r>
              <a:rPr lang="cs-CZ" sz="2000" dirty="0"/>
              <a:t/>
            </a:r>
            <a:br>
              <a:rPr lang="cs-CZ" sz="2000" dirty="0"/>
            </a:br>
            <a:r>
              <a:rPr lang="cs-CZ" sz="2000" dirty="0" smtClean="0"/>
              <a:t/>
            </a:r>
            <a:br>
              <a:rPr lang="cs-CZ" sz="2000" dirty="0" smtClean="0"/>
            </a:br>
            <a:r>
              <a:rPr lang="cs-CZ" sz="2000" dirty="0"/>
              <a:t/>
            </a:r>
            <a:br>
              <a:rPr lang="cs-CZ" sz="2000" dirty="0"/>
            </a:br>
            <a:r>
              <a:rPr lang="cs-CZ" sz="2000" dirty="0" smtClean="0"/>
              <a:t/>
            </a:r>
            <a:br>
              <a:rPr lang="cs-CZ" sz="2000" dirty="0" smtClean="0"/>
            </a:br>
            <a:r>
              <a:rPr lang="cs-CZ" sz="2000" dirty="0" smtClean="0"/>
              <a:t/>
            </a:r>
            <a:br>
              <a:rPr lang="cs-CZ" sz="2000" dirty="0" smtClean="0"/>
            </a:br>
            <a:endParaRPr lang="cs-CZ" sz="2000" dirty="0"/>
          </a:p>
        </p:txBody>
      </p:sp>
    </p:spTree>
    <p:extLst>
      <p:ext uri="{BB962C8B-B14F-4D97-AF65-F5344CB8AC3E}">
        <p14:creationId xmlns:p14="http://schemas.microsoft.com/office/powerpoint/2010/main" val="163884381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p:cNvSpPr>
            <a:spLocks noGrp="1"/>
          </p:cNvSpPr>
          <p:nvPr>
            <p:ph type="title"/>
          </p:nvPr>
        </p:nvSpPr>
        <p:spPr>
          <a:xfrm>
            <a:off x="457200" y="274638"/>
            <a:ext cx="8229600" cy="5530626"/>
          </a:xfrm>
        </p:spPr>
        <p:txBody>
          <a:bodyPr>
            <a:normAutofit/>
          </a:bodyPr>
          <a:lstStyle/>
          <a:p>
            <a:pPr algn="l"/>
            <a:r>
              <a:rPr lang="cs-CZ" sz="1800" dirty="0" smtClean="0"/>
              <a:t>Násobení desetinných čísel zpaměti (nejprve čísla přečteme, potom násobíme daným číslem)</a:t>
            </a:r>
            <a:br>
              <a:rPr lang="cs-CZ" sz="1800" dirty="0" smtClean="0"/>
            </a:br>
            <a:r>
              <a:rPr lang="cs-CZ" sz="2000" dirty="0"/>
              <a:t/>
            </a:r>
            <a:br>
              <a:rPr lang="cs-CZ" sz="2000" dirty="0"/>
            </a:br>
            <a:r>
              <a:rPr lang="cs-CZ" sz="2000" dirty="0" smtClean="0"/>
              <a:t/>
            </a:r>
            <a:br>
              <a:rPr lang="cs-CZ" sz="2000" dirty="0" smtClean="0"/>
            </a:br>
            <a:r>
              <a:rPr lang="cs-CZ" sz="2000" dirty="0" smtClean="0"/>
              <a:t>      </a:t>
            </a:r>
            <a:r>
              <a:rPr lang="cs-CZ" sz="2000" dirty="0"/>
              <a:t/>
            </a:r>
            <a:br>
              <a:rPr lang="cs-CZ" sz="2000" dirty="0"/>
            </a:br>
            <a:r>
              <a:rPr lang="cs-CZ" sz="2000" dirty="0" smtClean="0"/>
              <a:t>               3,1                    11,1                 30,3	               10,1                    22,4</a:t>
            </a:r>
            <a:br>
              <a:rPr lang="cs-CZ" sz="2000" dirty="0" smtClean="0"/>
            </a:br>
            <a:r>
              <a:rPr lang="cs-CZ" sz="2000" dirty="0" smtClean="0"/>
              <a:t>               7,1                      8,2	    7,3	                 8,1                    45,4</a:t>
            </a:r>
            <a:r>
              <a:rPr lang="cs-CZ" sz="2000" dirty="0"/>
              <a:t/>
            </a:r>
            <a:br>
              <a:rPr lang="cs-CZ" sz="2000" dirty="0"/>
            </a:br>
            <a:r>
              <a:rPr lang="cs-CZ" sz="2000" dirty="0"/>
              <a:t> </a:t>
            </a:r>
            <a:r>
              <a:rPr lang="cs-CZ" sz="2000" dirty="0" smtClean="0"/>
              <a:t>              4,1                      7,1                  12,2                       6,1                      9,3</a:t>
            </a:r>
            <a:br>
              <a:rPr lang="cs-CZ" sz="2000" dirty="0" smtClean="0"/>
            </a:br>
            <a:r>
              <a:rPr lang="cs-CZ" sz="2000" dirty="0" smtClean="0"/>
              <a:t>               5,1	        12,1                  15,3	               20,1	           15,2</a:t>
            </a:r>
            <a:br>
              <a:rPr lang="cs-CZ" sz="2000" dirty="0" smtClean="0"/>
            </a:br>
            <a:r>
              <a:rPr lang="cs-CZ" sz="2000" dirty="0" smtClean="0"/>
              <a:t>               9,1	        10,1		    9,2		 7,1                       9,4</a:t>
            </a:r>
            <a:br>
              <a:rPr lang="cs-CZ" sz="2000" dirty="0" smtClean="0"/>
            </a:br>
            <a:r>
              <a:rPr lang="cs-CZ" sz="2000" dirty="0" smtClean="0"/>
              <a:t>             20,1	        50,1	                100,3	               30,1	         300,4</a:t>
            </a:r>
            <a:br>
              <a:rPr lang="cs-CZ" sz="2000" dirty="0" smtClean="0"/>
            </a:br>
            <a:r>
              <a:rPr lang="cs-CZ" sz="2000" dirty="0" smtClean="0"/>
              <a:t>               6,1  	        20,1		  25,2	               11,1	            25,3</a:t>
            </a:r>
            <a:r>
              <a:rPr lang="cs-CZ" sz="2000" dirty="0"/>
              <a:t/>
            </a:r>
            <a:br>
              <a:rPr lang="cs-CZ" sz="2000" dirty="0"/>
            </a:br>
            <a:r>
              <a:rPr lang="cs-CZ" sz="2000" dirty="0" smtClean="0"/>
              <a:t>               2,1	          4,1		    2,3		 5,1	              6,4</a:t>
            </a:r>
            <a:br>
              <a:rPr lang="cs-CZ" sz="2000" dirty="0" smtClean="0"/>
            </a:br>
            <a:r>
              <a:rPr lang="cs-CZ" sz="2000" dirty="0"/>
              <a:t> </a:t>
            </a:r>
            <a:r>
              <a:rPr lang="cs-CZ" sz="2000" dirty="0" smtClean="0"/>
              <a:t>            10,1	          9,1		  30,2 	                 9,1	            50,3</a:t>
            </a:r>
            <a:r>
              <a:rPr lang="cs-CZ" sz="2000" dirty="0"/>
              <a:t/>
            </a:r>
            <a:br>
              <a:rPr lang="cs-CZ" sz="2000" dirty="0"/>
            </a:br>
            <a:r>
              <a:rPr lang="cs-CZ" sz="2000" dirty="0" smtClean="0"/>
              <a:t>               3,1	     100,1	                    7,3		 5,2                     80,4</a:t>
            </a:r>
            <a:br>
              <a:rPr lang="cs-CZ" sz="2000" dirty="0" smtClean="0"/>
            </a:br>
            <a:r>
              <a:rPr lang="cs-CZ" sz="2000" dirty="0" smtClean="0"/>
              <a:t>               0,1	          0,5	      	    0,4		 0,6	              0,2</a:t>
            </a:r>
            <a:r>
              <a:rPr lang="cs-CZ" sz="2000" dirty="0"/>
              <a:t/>
            </a:r>
            <a:br>
              <a:rPr lang="cs-CZ" sz="2000" dirty="0"/>
            </a:br>
            <a:r>
              <a:rPr lang="cs-CZ" sz="2000" dirty="0" smtClean="0"/>
              <a:t>               0,9	          0,7	  	    0,8	                 0,3	              0,9</a:t>
            </a:r>
            <a:endParaRPr lang="cs-CZ" sz="2000" dirty="0"/>
          </a:p>
        </p:txBody>
      </p:sp>
      <p:sp>
        <p:nvSpPr>
          <p:cNvPr id="16" name="Osmicípá hvězda 15"/>
          <p:cNvSpPr/>
          <p:nvPr/>
        </p:nvSpPr>
        <p:spPr>
          <a:xfrm>
            <a:off x="1115616"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8 x</a:t>
            </a:r>
            <a:endParaRPr lang="cs-CZ" dirty="0"/>
          </a:p>
        </p:txBody>
      </p:sp>
      <p:sp>
        <p:nvSpPr>
          <p:cNvPr id="19" name="Osmicípá hvězda 18"/>
          <p:cNvSpPr/>
          <p:nvPr/>
        </p:nvSpPr>
        <p:spPr>
          <a:xfrm>
            <a:off x="2699792"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5 x</a:t>
            </a:r>
            <a:endParaRPr lang="cs-CZ" dirty="0"/>
          </a:p>
        </p:txBody>
      </p:sp>
      <p:sp>
        <p:nvSpPr>
          <p:cNvPr id="20" name="Osmicípá hvězda 19"/>
          <p:cNvSpPr/>
          <p:nvPr/>
        </p:nvSpPr>
        <p:spPr>
          <a:xfrm>
            <a:off x="4169588"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3</a:t>
            </a:r>
            <a:r>
              <a:rPr lang="cs-CZ" dirty="0" smtClean="0"/>
              <a:t> x</a:t>
            </a:r>
            <a:endParaRPr lang="cs-CZ" dirty="0"/>
          </a:p>
        </p:txBody>
      </p:sp>
      <p:sp>
        <p:nvSpPr>
          <p:cNvPr id="21" name="Osmicípá hvězda 20"/>
          <p:cNvSpPr/>
          <p:nvPr/>
        </p:nvSpPr>
        <p:spPr>
          <a:xfrm>
            <a:off x="7380312"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2 x</a:t>
            </a:r>
            <a:endParaRPr lang="cs-CZ" dirty="0"/>
          </a:p>
        </p:txBody>
      </p:sp>
      <p:sp>
        <p:nvSpPr>
          <p:cNvPr id="22" name="Osmicípá hvězda 21"/>
          <p:cNvSpPr/>
          <p:nvPr/>
        </p:nvSpPr>
        <p:spPr>
          <a:xfrm>
            <a:off x="5762338"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6 x</a:t>
            </a:r>
            <a:endParaRPr lang="cs-CZ" dirty="0"/>
          </a:p>
        </p:txBody>
      </p:sp>
    </p:spTree>
    <p:extLst>
      <p:ext uri="{BB962C8B-B14F-4D97-AF65-F5344CB8AC3E}">
        <p14:creationId xmlns:p14="http://schemas.microsoft.com/office/powerpoint/2010/main" val="13189336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circle(in)">
                                      <p:cBhvr>
                                        <p:cTn id="7" dur="2000"/>
                                        <p:tgtEl>
                                          <p:spTgt spid="16"/>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circle(in)">
                                      <p:cBhvr>
                                        <p:cTn id="12" dur="2000"/>
                                        <p:tgtEl>
                                          <p:spTgt spid="19"/>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circle(in)">
                                      <p:cBhvr>
                                        <p:cTn id="17" dur="2000"/>
                                        <p:tgtEl>
                                          <p:spTgt spid="20"/>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22"/>
                                        </p:tgtEl>
                                        <p:attrNameLst>
                                          <p:attrName>style.visibility</p:attrName>
                                        </p:attrNameLst>
                                      </p:cBhvr>
                                      <p:to>
                                        <p:strVal val="visible"/>
                                      </p:to>
                                    </p:set>
                                    <p:animEffect transition="in" filter="circle(in)">
                                      <p:cBhvr>
                                        <p:cTn id="22" dur="2000"/>
                                        <p:tgtEl>
                                          <p:spTgt spid="22"/>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circle(in)">
                                      <p:cBhvr>
                                        <p:cTn id="27" dur="20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animBg="1"/>
      <p:bldP spid="19" grpId="0" animBg="1"/>
      <p:bldP spid="20" grpId="0" animBg="1"/>
      <p:bldP spid="21" grpId="0" animBg="1"/>
      <p:bldP spid="22"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Nadpis 6"/>
          <p:cNvSpPr>
            <a:spLocks noGrp="1"/>
          </p:cNvSpPr>
          <p:nvPr>
            <p:ph type="title"/>
          </p:nvPr>
        </p:nvSpPr>
        <p:spPr>
          <a:xfrm>
            <a:off x="457200" y="274638"/>
            <a:ext cx="8229600" cy="5530626"/>
          </a:xfrm>
        </p:spPr>
        <p:txBody>
          <a:bodyPr>
            <a:normAutofit/>
          </a:bodyPr>
          <a:lstStyle/>
          <a:p>
            <a:pPr algn="l"/>
            <a:r>
              <a:rPr lang="cs-CZ" sz="2000" dirty="0" smtClean="0"/>
              <a:t>Řešení úlohy násobení desetinných čísel zpaměti </a:t>
            </a:r>
            <a:br>
              <a:rPr lang="cs-CZ" sz="2000" dirty="0" smtClean="0"/>
            </a:br>
            <a:r>
              <a:rPr lang="cs-CZ" sz="2000" dirty="0"/>
              <a:t/>
            </a:r>
            <a:br>
              <a:rPr lang="cs-CZ" sz="2000" dirty="0"/>
            </a:br>
            <a:r>
              <a:rPr lang="cs-CZ" sz="2000" dirty="0" smtClean="0"/>
              <a:t/>
            </a:r>
            <a:br>
              <a:rPr lang="cs-CZ" sz="2000" dirty="0" smtClean="0"/>
            </a:br>
            <a:r>
              <a:rPr lang="cs-CZ" sz="2000" dirty="0" smtClean="0"/>
              <a:t>      </a:t>
            </a:r>
            <a:r>
              <a:rPr lang="cs-CZ" sz="2000" dirty="0"/>
              <a:t/>
            </a:r>
            <a:br>
              <a:rPr lang="cs-CZ" sz="2000" dirty="0"/>
            </a:br>
            <a:r>
              <a:rPr lang="cs-CZ" sz="2000" dirty="0" smtClean="0"/>
              <a:t>               3,1 = 24,8      11,1 = 55,5       30,3 = 90,9      10,1 = 60,6       22,4 = 44,8</a:t>
            </a:r>
            <a:br>
              <a:rPr lang="cs-CZ" sz="2000" dirty="0" smtClean="0"/>
            </a:br>
            <a:r>
              <a:rPr lang="cs-CZ" sz="2000" dirty="0" smtClean="0"/>
              <a:t>               7,1 = 56,8        8,2 = 41,0	    7,3 =</a:t>
            </a:r>
            <a:r>
              <a:rPr lang="cs-CZ" sz="2000" dirty="0"/>
              <a:t> </a:t>
            </a:r>
            <a:r>
              <a:rPr lang="cs-CZ" sz="2000" dirty="0" smtClean="0"/>
              <a:t>21,9        8,1 = 48,6       45,4 = 90,8</a:t>
            </a:r>
            <a:r>
              <a:rPr lang="cs-CZ" sz="2000" dirty="0"/>
              <a:t/>
            </a:r>
            <a:br>
              <a:rPr lang="cs-CZ" sz="2000" dirty="0"/>
            </a:br>
            <a:r>
              <a:rPr lang="cs-CZ" sz="2000" dirty="0"/>
              <a:t> </a:t>
            </a:r>
            <a:r>
              <a:rPr lang="cs-CZ" sz="2000" dirty="0" smtClean="0"/>
              <a:t>              4,1 = 32,8        7,1 = 35,5       12,2 = 36,6        6,1 =  36,6         9,3 = 18,6</a:t>
            </a:r>
            <a:br>
              <a:rPr lang="cs-CZ" sz="2000" dirty="0" smtClean="0"/>
            </a:br>
            <a:r>
              <a:rPr lang="cs-CZ" sz="2000" dirty="0" smtClean="0"/>
              <a:t>               5,1 = 40,8      12,1 = 60,5       15,3 =</a:t>
            </a:r>
            <a:r>
              <a:rPr lang="cs-CZ" sz="2000" dirty="0"/>
              <a:t> </a:t>
            </a:r>
            <a:r>
              <a:rPr lang="cs-CZ" sz="2000" dirty="0" smtClean="0"/>
              <a:t>45,9     20,1 = 120,6      15,2 = 30,4</a:t>
            </a:r>
            <a:br>
              <a:rPr lang="cs-CZ" sz="2000" dirty="0" smtClean="0"/>
            </a:br>
            <a:r>
              <a:rPr lang="cs-CZ" sz="2000" dirty="0" smtClean="0"/>
              <a:t>               9,1 = 72,8      10,1	= 50,5	    9,2 = 27,6       7,1 = 42,6           9,4 = 18,8</a:t>
            </a:r>
            <a:br>
              <a:rPr lang="cs-CZ" sz="2000" dirty="0" smtClean="0"/>
            </a:br>
            <a:r>
              <a:rPr lang="cs-CZ" sz="2000" dirty="0" smtClean="0"/>
              <a:t>             20,1 = 160,8    50,1	= 250,5	100,3 =</a:t>
            </a:r>
            <a:r>
              <a:rPr lang="cs-CZ" sz="2000" dirty="0"/>
              <a:t> </a:t>
            </a:r>
            <a:r>
              <a:rPr lang="cs-CZ" sz="2000" dirty="0" smtClean="0"/>
              <a:t>300,9  30,1 = 180,6   300,4 = 600,8                 </a:t>
            </a:r>
            <a:br>
              <a:rPr lang="cs-CZ" sz="2000" dirty="0" smtClean="0"/>
            </a:br>
            <a:r>
              <a:rPr lang="cs-CZ" sz="2000" dirty="0"/>
              <a:t> </a:t>
            </a:r>
            <a:r>
              <a:rPr lang="cs-CZ" sz="2000" dirty="0" smtClean="0"/>
              <a:t>              6,1 = 48,8      20,1	= 100,5	  25,2 = 75,6     11,1 = 66,6	      25,3 = 50,6</a:t>
            </a:r>
            <a:r>
              <a:rPr lang="cs-CZ" sz="2000" dirty="0"/>
              <a:t/>
            </a:r>
            <a:br>
              <a:rPr lang="cs-CZ" sz="2000" dirty="0"/>
            </a:br>
            <a:r>
              <a:rPr lang="cs-CZ" sz="2000" dirty="0" smtClean="0"/>
              <a:t>               2,1 = 16,8         4,1	= 20,5	    2,3 =</a:t>
            </a:r>
            <a:r>
              <a:rPr lang="cs-CZ" sz="2000" dirty="0"/>
              <a:t> </a:t>
            </a:r>
            <a:r>
              <a:rPr lang="cs-CZ" sz="2000" dirty="0" smtClean="0"/>
              <a:t>6,9          5,1 = 30,6	        6,4 = 12,8</a:t>
            </a:r>
            <a:br>
              <a:rPr lang="cs-CZ" sz="2000" dirty="0" smtClean="0"/>
            </a:br>
            <a:r>
              <a:rPr lang="cs-CZ" sz="2000" dirty="0"/>
              <a:t> </a:t>
            </a:r>
            <a:r>
              <a:rPr lang="cs-CZ" sz="2000" dirty="0" smtClean="0"/>
              <a:t>            10,1 = 80,8         9,1	= 45,5	  30,2 = 90,6       9,1 = 54,6	      50,3 = 100,6</a:t>
            </a:r>
            <a:r>
              <a:rPr lang="cs-CZ" sz="2000" dirty="0"/>
              <a:t/>
            </a:r>
            <a:br>
              <a:rPr lang="cs-CZ" sz="2000" dirty="0"/>
            </a:br>
            <a:r>
              <a:rPr lang="cs-CZ" sz="2000" dirty="0" smtClean="0"/>
              <a:t>               3,1 = 24,8    100,1 = 500,5	    7,3 = 21,9       5,2 = 31,2       80,4 = 160,8</a:t>
            </a:r>
            <a:br>
              <a:rPr lang="cs-CZ" sz="2000" dirty="0" smtClean="0"/>
            </a:br>
            <a:r>
              <a:rPr lang="cs-CZ" sz="2000" dirty="0" smtClean="0"/>
              <a:t>               0,1 = 0,8	          0,5 = 2,5 	     0,4 =</a:t>
            </a:r>
            <a:r>
              <a:rPr lang="cs-CZ" sz="2000" dirty="0"/>
              <a:t> </a:t>
            </a:r>
            <a:r>
              <a:rPr lang="cs-CZ" sz="2000" dirty="0" smtClean="0"/>
              <a:t>1,2</a:t>
            </a:r>
            <a:r>
              <a:rPr lang="cs-CZ" sz="2000" dirty="0"/>
              <a:t> </a:t>
            </a:r>
            <a:r>
              <a:rPr lang="cs-CZ" sz="2000" dirty="0" smtClean="0"/>
              <a:t>       0,6 = 3,6	        0,2 = 0,4</a:t>
            </a:r>
            <a:r>
              <a:rPr lang="cs-CZ" sz="2000" dirty="0"/>
              <a:t/>
            </a:r>
            <a:br>
              <a:rPr lang="cs-CZ" sz="2000" dirty="0"/>
            </a:br>
            <a:r>
              <a:rPr lang="cs-CZ" sz="2000" dirty="0" smtClean="0"/>
              <a:t>               0,9 = 7,2	          0,7 = 3,5	     0,8 =</a:t>
            </a:r>
            <a:r>
              <a:rPr lang="cs-CZ" sz="2000" dirty="0"/>
              <a:t> </a:t>
            </a:r>
            <a:r>
              <a:rPr lang="cs-CZ" sz="2000" dirty="0" smtClean="0"/>
              <a:t>2,4        0,3 = 1,8	        0,9 = 1,8</a:t>
            </a:r>
            <a:endParaRPr lang="cs-CZ" sz="2000" dirty="0"/>
          </a:p>
        </p:txBody>
      </p:sp>
      <p:sp>
        <p:nvSpPr>
          <p:cNvPr id="16" name="Osmicípá hvězda 15"/>
          <p:cNvSpPr/>
          <p:nvPr/>
        </p:nvSpPr>
        <p:spPr>
          <a:xfrm>
            <a:off x="1115616"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8 x</a:t>
            </a:r>
            <a:endParaRPr lang="cs-CZ" dirty="0"/>
          </a:p>
        </p:txBody>
      </p:sp>
      <p:sp>
        <p:nvSpPr>
          <p:cNvPr id="19" name="Osmicípá hvězda 18"/>
          <p:cNvSpPr/>
          <p:nvPr/>
        </p:nvSpPr>
        <p:spPr>
          <a:xfrm>
            <a:off x="2699792"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5 x</a:t>
            </a:r>
            <a:endParaRPr lang="cs-CZ" dirty="0"/>
          </a:p>
        </p:txBody>
      </p:sp>
      <p:sp>
        <p:nvSpPr>
          <p:cNvPr id="20" name="Osmicípá hvězda 19"/>
          <p:cNvSpPr/>
          <p:nvPr/>
        </p:nvSpPr>
        <p:spPr>
          <a:xfrm>
            <a:off x="4169588"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a:t>3</a:t>
            </a:r>
            <a:r>
              <a:rPr lang="cs-CZ" dirty="0" smtClean="0"/>
              <a:t> x</a:t>
            </a:r>
            <a:endParaRPr lang="cs-CZ" dirty="0"/>
          </a:p>
        </p:txBody>
      </p:sp>
      <p:sp>
        <p:nvSpPr>
          <p:cNvPr id="21" name="Osmicípá hvězda 20"/>
          <p:cNvSpPr/>
          <p:nvPr/>
        </p:nvSpPr>
        <p:spPr>
          <a:xfrm>
            <a:off x="7380312"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2 x</a:t>
            </a:r>
            <a:endParaRPr lang="cs-CZ" dirty="0"/>
          </a:p>
        </p:txBody>
      </p:sp>
      <p:sp>
        <p:nvSpPr>
          <p:cNvPr id="22" name="Osmicípá hvězda 21"/>
          <p:cNvSpPr/>
          <p:nvPr/>
        </p:nvSpPr>
        <p:spPr>
          <a:xfrm>
            <a:off x="5762338" y="908720"/>
            <a:ext cx="914400" cy="914400"/>
          </a:xfrm>
          <a:prstGeom prst="star8">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cs-CZ" dirty="0" smtClean="0"/>
              <a:t>6 x</a:t>
            </a:r>
            <a:endParaRPr lang="cs-CZ" dirty="0"/>
          </a:p>
        </p:txBody>
      </p:sp>
    </p:spTree>
    <p:extLst>
      <p:ext uri="{BB962C8B-B14F-4D97-AF65-F5344CB8AC3E}">
        <p14:creationId xmlns:p14="http://schemas.microsoft.com/office/powerpoint/2010/main" val="334480633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ovéPole 1"/>
          <p:cNvSpPr txBox="1"/>
          <p:nvPr/>
        </p:nvSpPr>
        <p:spPr>
          <a:xfrm>
            <a:off x="320501" y="188640"/>
            <a:ext cx="8601144" cy="7078861"/>
          </a:xfrm>
          <a:prstGeom prst="rect">
            <a:avLst/>
          </a:prstGeom>
          <a:noFill/>
        </p:spPr>
        <p:txBody>
          <a:bodyPr wrap="square" rtlCol="0">
            <a:spAutoFit/>
          </a:bodyPr>
          <a:lstStyle/>
          <a:p>
            <a:r>
              <a:rPr lang="cs-CZ" dirty="0" smtClean="0"/>
              <a:t>Auta jedou po dálnici různou rychlostí. Vypočítej, kolik kilometrů  ujedou za daný čas. Nejprve si procvič převod jednotek času. Potom proveď písemné násobení.</a:t>
            </a:r>
          </a:p>
          <a:p>
            <a:endParaRPr lang="cs-CZ" dirty="0" smtClean="0"/>
          </a:p>
          <a:p>
            <a:r>
              <a:rPr lang="cs-CZ" dirty="0" smtClean="0"/>
              <a:t>       1. auto	   2. auto		3. auto		 4. auto		5. auto</a:t>
            </a:r>
          </a:p>
          <a:p>
            <a:endParaRPr lang="cs-CZ" dirty="0"/>
          </a:p>
          <a:p>
            <a:endParaRPr lang="cs-CZ" dirty="0" smtClean="0"/>
          </a:p>
          <a:p>
            <a:endParaRPr lang="cs-CZ" dirty="0"/>
          </a:p>
          <a:p>
            <a:endParaRPr lang="cs-CZ" dirty="0" smtClean="0"/>
          </a:p>
          <a:p>
            <a:endParaRPr lang="cs-CZ" dirty="0"/>
          </a:p>
          <a:p>
            <a:endParaRPr lang="cs-CZ" dirty="0" smtClean="0"/>
          </a:p>
          <a:p>
            <a:r>
              <a:rPr lang="cs-CZ" dirty="0" smtClean="0"/>
              <a:t>  2,3 hodiny	5,4 hodiny	6,5 hodiny	4,9 hodiny	7,2 hodiny</a:t>
            </a:r>
            <a:endParaRPr lang="cs-CZ" dirty="0"/>
          </a:p>
          <a:p>
            <a:endParaRPr lang="cs-CZ" dirty="0" smtClean="0"/>
          </a:p>
          <a:p>
            <a:endParaRPr lang="cs-CZ" dirty="0"/>
          </a:p>
          <a:p>
            <a:endParaRPr lang="cs-CZ" dirty="0" smtClean="0"/>
          </a:p>
          <a:p>
            <a:endParaRPr lang="cs-CZ" dirty="0" smtClean="0"/>
          </a:p>
          <a:p>
            <a:endParaRPr lang="cs-CZ" dirty="0" smtClean="0"/>
          </a:p>
          <a:p>
            <a:r>
              <a:rPr lang="cs-CZ" dirty="0" smtClean="0"/>
              <a:t>        hodin	        hodin	       hodin                        </a:t>
            </a:r>
            <a:r>
              <a:rPr lang="cs-CZ" dirty="0" err="1" smtClean="0"/>
              <a:t>hodin</a:t>
            </a:r>
            <a:r>
              <a:rPr lang="cs-CZ" dirty="0" smtClean="0"/>
              <a:t>                          hodin</a:t>
            </a:r>
          </a:p>
          <a:p>
            <a:r>
              <a:rPr lang="cs-CZ" dirty="0"/>
              <a:t> </a:t>
            </a:r>
            <a:r>
              <a:rPr lang="cs-CZ" dirty="0" smtClean="0"/>
              <a:t>       minut	        minut	       minut	      minut                          </a:t>
            </a:r>
            <a:r>
              <a:rPr lang="cs-CZ" dirty="0" err="1" smtClean="0"/>
              <a:t>minut</a:t>
            </a:r>
            <a:endParaRPr lang="cs-CZ" sz="2400" dirty="0" smtClean="0"/>
          </a:p>
          <a:p>
            <a:endParaRPr lang="cs-CZ" dirty="0" smtClean="0"/>
          </a:p>
          <a:p>
            <a:r>
              <a:rPr lang="cs-CZ" dirty="0">
                <a:solidFill>
                  <a:srgbClr val="C00000"/>
                </a:solidFill>
              </a:rPr>
              <a:t> </a:t>
            </a:r>
            <a:r>
              <a:rPr lang="cs-CZ" dirty="0" smtClean="0">
                <a:solidFill>
                  <a:srgbClr val="C00000"/>
                </a:solidFill>
              </a:rPr>
              <a:t> Pomůcka:     </a:t>
            </a:r>
            <a:r>
              <a:rPr lang="cs-CZ" dirty="0" smtClean="0"/>
              <a:t>			  	</a:t>
            </a:r>
            <a:r>
              <a:rPr lang="cs-CZ" dirty="0" smtClean="0">
                <a:solidFill>
                  <a:srgbClr val="C00000"/>
                </a:solidFill>
              </a:rPr>
              <a:t>  1</a:t>
            </a:r>
          </a:p>
          <a:p>
            <a:r>
              <a:rPr lang="cs-CZ" sz="2800" dirty="0" smtClean="0">
                <a:solidFill>
                  <a:srgbClr val="C00000"/>
                </a:solidFill>
              </a:rPr>
              <a:t> 60  :  10 =  6 		 	</a:t>
            </a:r>
            <a:r>
              <a:rPr lang="cs-CZ" sz="2800" baseline="30000" dirty="0" smtClean="0">
                <a:solidFill>
                  <a:srgbClr val="C00000"/>
                </a:solidFill>
              </a:rPr>
              <a:t>___  z  hodiny  je 6 minut </a:t>
            </a:r>
          </a:p>
          <a:p>
            <a:r>
              <a:rPr lang="cs-CZ" baseline="30000" dirty="0">
                <a:solidFill>
                  <a:srgbClr val="C00000"/>
                </a:solidFill>
              </a:rPr>
              <a:t> </a:t>
            </a:r>
            <a:r>
              <a:rPr lang="cs-CZ" dirty="0" smtClean="0">
                <a:solidFill>
                  <a:srgbClr val="C00000"/>
                </a:solidFill>
              </a:rPr>
              <a:t>     					 10</a:t>
            </a:r>
            <a:endParaRPr lang="cs-CZ" dirty="0">
              <a:solidFill>
                <a:srgbClr val="C00000"/>
              </a:solidFill>
            </a:endParaRPr>
          </a:p>
          <a:p>
            <a:r>
              <a:rPr lang="cs-CZ" sz="2400" dirty="0" smtClean="0"/>
              <a:t>  </a:t>
            </a:r>
          </a:p>
          <a:p>
            <a:r>
              <a:rPr lang="cs-CZ" sz="2400" dirty="0" smtClean="0"/>
              <a:t> </a:t>
            </a:r>
          </a:p>
        </p:txBody>
      </p:sp>
      <p:pic>
        <p:nvPicPr>
          <p:cNvPr id="1026" name="Picture 2" descr="C:\Users\PC-1KN1\AppData\Local\Microsoft\Windows\Temporary Internet Files\Content.IE5\EP6CEZZ5\MC900437097[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09836" y="1416027"/>
            <a:ext cx="1371600" cy="1371600"/>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C:\Users\PC-1KN1\AppData\Local\Microsoft\Windows\Temporary Internet Files\Content.IE5\1TTVV3GD\MC90043710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73170" y="1668736"/>
            <a:ext cx="1080120" cy="108012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PC-1KN1\AppData\Local\Microsoft\Windows\Temporary Internet Files\Content.IE5\B9AWQ00L\MC900437099[1].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874427" y="1501012"/>
            <a:ext cx="1201629" cy="1201629"/>
          </a:xfrm>
          <a:prstGeom prst="rect">
            <a:avLst/>
          </a:prstGeom>
          <a:noFill/>
          <a:extLst>
            <a:ext uri="{909E8E84-426E-40DD-AFC4-6F175D3DCCD1}">
              <a14:hiddenFill xmlns:a14="http://schemas.microsoft.com/office/drawing/2010/main">
                <a:solidFill>
                  <a:srgbClr val="FFFFFF"/>
                </a:solidFill>
              </a14:hiddenFill>
            </a:ext>
          </a:extLst>
        </p:spPr>
      </p:pic>
      <p:pic>
        <p:nvPicPr>
          <p:cNvPr id="1029" name="Picture 5" descr="C:\Users\PC-1KN1\AppData\Local\Microsoft\Windows\Temporary Internet Files\Content.IE5\YM2ONWTB\MC900437096[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754706" y="1444280"/>
            <a:ext cx="1119572" cy="111957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C:\Users\PC-1KN1\AppData\Local\Microsoft\Windows\Temporary Internet Files\Content.IE5\B9AWQ00L\MC900437098[1].png"/>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385603" y="1640632"/>
            <a:ext cx="1409705" cy="1409705"/>
          </a:xfrm>
          <a:prstGeom prst="rect">
            <a:avLst/>
          </a:prstGeom>
          <a:noFill/>
          <a:extLst>
            <a:ext uri="{909E8E84-426E-40DD-AFC4-6F175D3DCCD1}">
              <a14:hiddenFill xmlns:a14="http://schemas.microsoft.com/office/drawing/2010/main">
                <a:solidFill>
                  <a:srgbClr val="FFFFFF"/>
                </a:solidFill>
              </a14:hiddenFill>
            </a:ext>
          </a:extLst>
        </p:spPr>
      </p:pic>
      <p:sp>
        <p:nvSpPr>
          <p:cNvPr id="4" name="Obdélník 3"/>
          <p:cNvSpPr/>
          <p:nvPr/>
        </p:nvSpPr>
        <p:spPr>
          <a:xfrm>
            <a:off x="624136" y="1447484"/>
            <a:ext cx="1143000" cy="41313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cs-CZ" sz="1600" dirty="0" smtClean="0"/>
              <a:t>120,5 km/h</a:t>
            </a:r>
            <a:endParaRPr lang="cs-CZ" sz="1600" dirty="0"/>
          </a:p>
        </p:txBody>
      </p:sp>
      <p:sp>
        <p:nvSpPr>
          <p:cNvPr id="10" name="Obdélník 9"/>
          <p:cNvSpPr/>
          <p:nvPr/>
        </p:nvSpPr>
        <p:spPr>
          <a:xfrm>
            <a:off x="2206588" y="1450824"/>
            <a:ext cx="1213284" cy="41313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cs-CZ" sz="1600" dirty="0" smtClean="0"/>
              <a:t>119,8 km/h</a:t>
            </a:r>
            <a:endParaRPr lang="cs-CZ" sz="1600" dirty="0"/>
          </a:p>
        </p:txBody>
      </p:sp>
      <p:sp>
        <p:nvSpPr>
          <p:cNvPr id="12" name="Obdélník 11"/>
          <p:cNvSpPr/>
          <p:nvPr/>
        </p:nvSpPr>
        <p:spPr>
          <a:xfrm>
            <a:off x="5754706" y="1416027"/>
            <a:ext cx="1265566" cy="41313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cs-CZ" sz="1600" dirty="0" smtClean="0"/>
              <a:t>156,7 km/h</a:t>
            </a:r>
            <a:endParaRPr lang="cs-CZ" sz="1600" dirty="0"/>
          </a:p>
        </p:txBody>
      </p:sp>
      <p:sp>
        <p:nvSpPr>
          <p:cNvPr id="13" name="Obdélník 12"/>
          <p:cNvSpPr/>
          <p:nvPr/>
        </p:nvSpPr>
        <p:spPr>
          <a:xfrm>
            <a:off x="3851920" y="1434064"/>
            <a:ext cx="1224136" cy="41313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cs-CZ" sz="1600" dirty="0" smtClean="0"/>
              <a:t>99,4 km/h</a:t>
            </a:r>
            <a:endParaRPr lang="cs-CZ" sz="1600" dirty="0"/>
          </a:p>
        </p:txBody>
      </p:sp>
      <p:sp>
        <p:nvSpPr>
          <p:cNvPr id="14" name="Obdélník 13"/>
          <p:cNvSpPr/>
          <p:nvPr/>
        </p:nvSpPr>
        <p:spPr>
          <a:xfrm>
            <a:off x="7530768" y="1416027"/>
            <a:ext cx="1264540" cy="413136"/>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cs-CZ" sz="1600" dirty="0" smtClean="0"/>
              <a:t>113,2 </a:t>
            </a:r>
            <a:r>
              <a:rPr lang="cs-CZ" sz="1600" dirty="0"/>
              <a:t>km/h</a:t>
            </a:r>
          </a:p>
        </p:txBody>
      </p:sp>
      <p:sp>
        <p:nvSpPr>
          <p:cNvPr id="6" name="Šipka dolů 5"/>
          <p:cNvSpPr/>
          <p:nvPr/>
        </p:nvSpPr>
        <p:spPr>
          <a:xfrm>
            <a:off x="953320" y="3399007"/>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7" name="Šipka dolů 6"/>
          <p:cNvSpPr/>
          <p:nvPr/>
        </p:nvSpPr>
        <p:spPr>
          <a:xfrm>
            <a:off x="2570914" y="3360789"/>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8" name="Šipka dolů 7"/>
          <p:cNvSpPr/>
          <p:nvPr/>
        </p:nvSpPr>
        <p:spPr>
          <a:xfrm>
            <a:off x="4378757" y="330281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9" name="Šipka dolů 8"/>
          <p:cNvSpPr/>
          <p:nvPr/>
        </p:nvSpPr>
        <p:spPr>
          <a:xfrm>
            <a:off x="6270542" y="330281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
        <p:nvSpPr>
          <p:cNvPr id="11" name="Šipka dolů 10"/>
          <p:cNvSpPr/>
          <p:nvPr/>
        </p:nvSpPr>
        <p:spPr>
          <a:xfrm>
            <a:off x="8090455" y="3302816"/>
            <a:ext cx="484632" cy="978408"/>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cs-CZ"/>
          </a:p>
        </p:txBody>
      </p:sp>
    </p:spTree>
    <p:extLst>
      <p:ext uri="{BB962C8B-B14F-4D97-AF65-F5344CB8AC3E}">
        <p14:creationId xmlns:p14="http://schemas.microsoft.com/office/powerpoint/2010/main" val="34300986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2"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1+#ppt_w/2"/>
                                          </p:val>
                                        </p:tav>
                                        <p:tav tm="100000">
                                          <p:val>
                                            <p:strVal val="#ppt_x"/>
                                          </p:val>
                                        </p:tav>
                                      </p:tavLst>
                                    </p:anim>
                                    <p:anim calcmode="lin" valueType="num">
                                      <p:cBhvr additive="base">
                                        <p:cTn id="14"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1"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ppt_x"/>
                                          </p:val>
                                        </p:tav>
                                        <p:tav tm="100000">
                                          <p:val>
                                            <p:strVal val="#ppt_x"/>
                                          </p:val>
                                        </p:tav>
                                      </p:tavLst>
                                    </p:anim>
                                    <p:anim calcmode="lin" valueType="num">
                                      <p:cBhvr additive="base">
                                        <p:cTn id="20" dur="500" fill="hold"/>
                                        <p:tgtEl>
                                          <p:spTgt spid="13"/>
                                        </p:tgtEl>
                                        <p:attrNameLst>
                                          <p:attrName>ppt_y</p:attrName>
                                        </p:attrNameLst>
                                      </p:cBhvr>
                                      <p:tavLst>
                                        <p:tav tm="0">
                                          <p:val>
                                            <p:strVal val="0-#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500" fill="hold"/>
                                        <p:tgtEl>
                                          <p:spTgt spid="12"/>
                                        </p:tgtEl>
                                        <p:attrNameLst>
                                          <p:attrName>ppt_x</p:attrName>
                                        </p:attrNameLst>
                                      </p:cBhvr>
                                      <p:tavLst>
                                        <p:tav tm="0">
                                          <p:val>
                                            <p:strVal val="1+#ppt_w/2"/>
                                          </p:val>
                                        </p:tav>
                                        <p:tav tm="100000">
                                          <p:val>
                                            <p:strVal val="#ppt_x"/>
                                          </p:val>
                                        </p:tav>
                                      </p:tavLst>
                                    </p:anim>
                                    <p:anim calcmode="lin" valueType="num">
                                      <p:cBhvr additive="base">
                                        <p:cTn id="26"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3" fill="hold" grpId="0" nodeType="clickEffect">
                                  <p:stCondLst>
                                    <p:cond delay="0"/>
                                  </p:stCondLst>
                                  <p:childTnLst>
                                    <p:set>
                                      <p:cBhvr>
                                        <p:cTn id="30" dur="1" fill="hold">
                                          <p:stCondLst>
                                            <p:cond delay="0"/>
                                          </p:stCondLst>
                                        </p:cTn>
                                        <p:tgtEl>
                                          <p:spTgt spid="14"/>
                                        </p:tgtEl>
                                        <p:attrNameLst>
                                          <p:attrName>style.visibility</p:attrName>
                                        </p:attrNameLst>
                                      </p:cBhvr>
                                      <p:to>
                                        <p:strVal val="visible"/>
                                      </p:to>
                                    </p:set>
                                    <p:anim calcmode="lin" valueType="num">
                                      <p:cBhvr additive="base">
                                        <p:cTn id="31" dur="500" fill="hold"/>
                                        <p:tgtEl>
                                          <p:spTgt spid="14"/>
                                        </p:tgtEl>
                                        <p:attrNameLst>
                                          <p:attrName>ppt_x</p:attrName>
                                        </p:attrNameLst>
                                      </p:cBhvr>
                                      <p:tavLst>
                                        <p:tav tm="0">
                                          <p:val>
                                            <p:strVal val="1+#ppt_w/2"/>
                                          </p:val>
                                        </p:tav>
                                        <p:tav tm="100000">
                                          <p:val>
                                            <p:strVal val="#ppt_x"/>
                                          </p:val>
                                        </p:tav>
                                      </p:tavLst>
                                    </p:anim>
                                    <p:anim calcmode="lin" valueType="num">
                                      <p:cBhvr additive="base">
                                        <p:cTn id="32"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0" grpId="0" animBg="1"/>
      <p:bldP spid="12" grpId="0" animBg="1"/>
      <p:bldP spid="13" grpId="0" animBg="1"/>
      <p:bldP spid="1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519546" y="404664"/>
            <a:ext cx="8064896" cy="5078313"/>
          </a:xfrm>
          <a:prstGeom prst="rect">
            <a:avLst/>
          </a:prstGeom>
        </p:spPr>
        <p:txBody>
          <a:bodyPr wrap="square">
            <a:spAutoFit/>
          </a:bodyPr>
          <a:lstStyle/>
          <a:p>
            <a:r>
              <a:rPr lang="cs-CZ" dirty="0" smtClean="0"/>
              <a:t>Vypočítej:</a:t>
            </a:r>
          </a:p>
          <a:p>
            <a:endParaRPr lang="cs-CZ" dirty="0" smtClean="0"/>
          </a:p>
          <a:p>
            <a:r>
              <a:rPr lang="cs-CZ" dirty="0" smtClean="0"/>
              <a:t>120,5</a:t>
            </a:r>
            <a:r>
              <a:rPr lang="cs-CZ" dirty="0"/>
              <a:t>		119,8		99,4		156,7		</a:t>
            </a:r>
            <a:r>
              <a:rPr lang="cs-CZ" dirty="0" smtClean="0"/>
              <a:t>113,2</a:t>
            </a:r>
          </a:p>
          <a:p>
            <a:r>
              <a:rPr lang="cs-CZ" u="sng" dirty="0"/>
              <a:t> .  2,3</a:t>
            </a:r>
            <a:r>
              <a:rPr lang="cs-CZ" dirty="0"/>
              <a:t>		</a:t>
            </a:r>
            <a:r>
              <a:rPr lang="cs-CZ" u="sng" dirty="0"/>
              <a:t>  .  5,4 </a:t>
            </a:r>
            <a:r>
              <a:rPr lang="cs-CZ" dirty="0"/>
              <a:t>		</a:t>
            </a:r>
            <a:r>
              <a:rPr lang="cs-CZ" u="sng" dirty="0"/>
              <a:t> . 6,5  </a:t>
            </a:r>
            <a:r>
              <a:rPr lang="cs-CZ" dirty="0"/>
              <a:t>                          </a:t>
            </a:r>
            <a:r>
              <a:rPr lang="cs-CZ" u="sng" dirty="0"/>
              <a:t> . 4,9 </a:t>
            </a:r>
            <a:r>
              <a:rPr lang="cs-CZ" dirty="0"/>
              <a:t>                         </a:t>
            </a:r>
            <a:r>
              <a:rPr lang="cs-CZ" u="sng" dirty="0"/>
              <a:t> . 7,2 </a:t>
            </a:r>
            <a:endParaRPr lang="cs-CZ" u="sng" dirty="0" smtClean="0"/>
          </a:p>
          <a:p>
            <a:endParaRPr lang="cs-CZ" u="sng" dirty="0"/>
          </a:p>
          <a:p>
            <a:endParaRPr lang="cs-CZ" u="sng" dirty="0" smtClean="0"/>
          </a:p>
          <a:p>
            <a:endParaRPr lang="cs-CZ" u="sng" dirty="0"/>
          </a:p>
          <a:p>
            <a:endParaRPr lang="cs-CZ" u="sng" dirty="0" smtClean="0"/>
          </a:p>
          <a:p>
            <a:endParaRPr lang="cs-CZ" u="sng" dirty="0"/>
          </a:p>
          <a:p>
            <a:r>
              <a:rPr lang="cs-CZ" dirty="0" smtClean="0"/>
              <a:t>Nejvíce kilometrů najelo   ___   auto . Vzdálenost byla celkem _________ kilometrů.</a:t>
            </a:r>
          </a:p>
          <a:p>
            <a:endParaRPr lang="cs-CZ" dirty="0"/>
          </a:p>
          <a:p>
            <a:r>
              <a:rPr lang="cs-CZ" dirty="0" smtClean="0"/>
              <a:t>Nejméně kilometrů najelo  ___  auto. </a:t>
            </a:r>
            <a:r>
              <a:rPr lang="cs-CZ" dirty="0"/>
              <a:t> </a:t>
            </a:r>
            <a:r>
              <a:rPr lang="cs-CZ" dirty="0" smtClean="0"/>
              <a:t>Vzdálenost byla celkem _________ kilometrů.</a:t>
            </a:r>
          </a:p>
          <a:p>
            <a:endParaRPr lang="cs-CZ" dirty="0" smtClean="0"/>
          </a:p>
          <a:p>
            <a:endParaRPr lang="cs-CZ" dirty="0"/>
          </a:p>
          <a:p>
            <a:r>
              <a:rPr lang="cs-CZ" dirty="0" smtClean="0"/>
              <a:t>Doplňující otázka:</a:t>
            </a:r>
          </a:p>
          <a:p>
            <a:endParaRPr lang="cs-CZ" dirty="0"/>
          </a:p>
          <a:p>
            <a:r>
              <a:rPr lang="cs-CZ" dirty="0" smtClean="0"/>
              <a:t>Víš, který automobil nedodržel na dálnici povolenou rychlost?</a:t>
            </a:r>
          </a:p>
          <a:p>
            <a:endParaRPr lang="cs-CZ" dirty="0"/>
          </a:p>
        </p:txBody>
      </p:sp>
      <p:pic>
        <p:nvPicPr>
          <p:cNvPr id="2050" name="Picture 2" descr="C:\Users\PC-1KN1\AppData\Local\Microsoft\Windows\Temporary Internet Files\Content.IE5\YM2ONWTB\MP90038606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72200" y="4725144"/>
            <a:ext cx="2552328" cy="18848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736835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bdélník 3"/>
          <p:cNvSpPr/>
          <p:nvPr/>
        </p:nvSpPr>
        <p:spPr>
          <a:xfrm>
            <a:off x="323528" y="404664"/>
            <a:ext cx="8260914" cy="5632311"/>
          </a:xfrm>
          <a:prstGeom prst="rect">
            <a:avLst/>
          </a:prstGeom>
        </p:spPr>
        <p:txBody>
          <a:bodyPr wrap="square">
            <a:spAutoFit/>
          </a:bodyPr>
          <a:lstStyle/>
          <a:p>
            <a:r>
              <a:rPr lang="cs-CZ" dirty="0" smtClean="0"/>
              <a:t>Řešení úlohy:</a:t>
            </a:r>
          </a:p>
          <a:p>
            <a:r>
              <a:rPr lang="cs-CZ" dirty="0" smtClean="0"/>
              <a:t>      </a:t>
            </a:r>
            <a:endParaRPr lang="cs-CZ" dirty="0"/>
          </a:p>
          <a:p>
            <a:r>
              <a:rPr lang="cs-CZ" dirty="0" smtClean="0"/>
              <a:t> 120,5</a:t>
            </a:r>
            <a:r>
              <a:rPr lang="cs-CZ" dirty="0"/>
              <a:t>		119,8		99,4		156,7		</a:t>
            </a:r>
            <a:r>
              <a:rPr lang="cs-CZ" dirty="0" smtClean="0"/>
              <a:t>113,2</a:t>
            </a:r>
          </a:p>
          <a:p>
            <a:r>
              <a:rPr lang="cs-CZ" u="sng" dirty="0" smtClean="0"/>
              <a:t>  </a:t>
            </a:r>
            <a:r>
              <a:rPr lang="cs-CZ" u="sng" dirty="0"/>
              <a:t>.  2,3</a:t>
            </a:r>
            <a:r>
              <a:rPr lang="cs-CZ" dirty="0"/>
              <a:t>		</a:t>
            </a:r>
            <a:r>
              <a:rPr lang="cs-CZ" u="sng" dirty="0"/>
              <a:t>  .  5,4 </a:t>
            </a:r>
            <a:r>
              <a:rPr lang="cs-CZ" dirty="0"/>
              <a:t>		</a:t>
            </a:r>
            <a:r>
              <a:rPr lang="cs-CZ" u="sng" dirty="0"/>
              <a:t> . 6,5  </a:t>
            </a:r>
            <a:r>
              <a:rPr lang="cs-CZ" dirty="0"/>
              <a:t>                          </a:t>
            </a:r>
            <a:r>
              <a:rPr lang="cs-CZ" u="sng" dirty="0"/>
              <a:t> . 4,9 </a:t>
            </a:r>
            <a:r>
              <a:rPr lang="cs-CZ" dirty="0"/>
              <a:t>                         </a:t>
            </a:r>
            <a:r>
              <a:rPr lang="cs-CZ" u="sng" dirty="0"/>
              <a:t> . 7,2 </a:t>
            </a:r>
            <a:endParaRPr lang="cs-CZ" u="sng" dirty="0" smtClean="0"/>
          </a:p>
          <a:p>
            <a:r>
              <a:rPr lang="cs-CZ" dirty="0" smtClean="0"/>
              <a:t>  3615		  4792		4970	                 14103		 2264</a:t>
            </a:r>
            <a:endParaRPr lang="cs-CZ" dirty="0"/>
          </a:p>
          <a:p>
            <a:r>
              <a:rPr lang="cs-CZ" u="sng" dirty="0" smtClean="0"/>
              <a:t>2410     </a:t>
            </a:r>
            <a:r>
              <a:rPr lang="cs-CZ" dirty="0" smtClean="0"/>
              <a:t>                  </a:t>
            </a:r>
            <a:r>
              <a:rPr lang="cs-CZ" u="sng" dirty="0" smtClean="0"/>
              <a:t>   5990   </a:t>
            </a:r>
            <a:r>
              <a:rPr lang="cs-CZ" dirty="0" smtClean="0"/>
              <a:t>                  </a:t>
            </a:r>
            <a:r>
              <a:rPr lang="cs-CZ" u="sng" dirty="0" smtClean="0"/>
              <a:t>   5964</a:t>
            </a:r>
            <a:r>
              <a:rPr lang="cs-CZ" u="sng" dirty="0"/>
              <a:t> </a:t>
            </a:r>
            <a:r>
              <a:rPr lang="cs-CZ" u="sng" dirty="0" smtClean="0"/>
              <a:t>   </a:t>
            </a:r>
            <a:r>
              <a:rPr lang="cs-CZ" dirty="0" smtClean="0"/>
              <a:t>	              </a:t>
            </a:r>
            <a:r>
              <a:rPr lang="cs-CZ" u="sng" dirty="0" smtClean="0"/>
              <a:t>   6268	</a:t>
            </a:r>
            <a:r>
              <a:rPr lang="cs-CZ" dirty="0" smtClean="0"/>
              <a:t>             </a:t>
            </a:r>
            <a:r>
              <a:rPr lang="cs-CZ" u="sng" dirty="0" smtClean="0"/>
              <a:t>   7924</a:t>
            </a:r>
          </a:p>
          <a:p>
            <a:r>
              <a:rPr lang="cs-CZ" dirty="0" smtClean="0"/>
              <a:t>277,15                      646,92                     646,10                         767,83                      815,04</a:t>
            </a:r>
          </a:p>
          <a:p>
            <a:endParaRPr lang="cs-CZ" u="sng" dirty="0"/>
          </a:p>
          <a:p>
            <a:endParaRPr lang="cs-CZ" u="sng" dirty="0" smtClean="0"/>
          </a:p>
          <a:p>
            <a:endParaRPr lang="cs-CZ" u="sng" dirty="0"/>
          </a:p>
          <a:p>
            <a:r>
              <a:rPr lang="cs-CZ" dirty="0" smtClean="0"/>
              <a:t>Nejvíce kilometrů najelo   5. auto . Vzdálenost byla celkem  815,04 kilometru.</a:t>
            </a:r>
          </a:p>
          <a:p>
            <a:endParaRPr lang="cs-CZ" dirty="0"/>
          </a:p>
          <a:p>
            <a:r>
              <a:rPr lang="cs-CZ" dirty="0" smtClean="0"/>
              <a:t>Nejméně kilometrů najelo  1. auto. </a:t>
            </a:r>
            <a:r>
              <a:rPr lang="cs-CZ" dirty="0"/>
              <a:t> </a:t>
            </a:r>
            <a:r>
              <a:rPr lang="cs-CZ" dirty="0" smtClean="0"/>
              <a:t>Vzdálenost byla celkem 277,15 kilometru.</a:t>
            </a:r>
          </a:p>
          <a:p>
            <a:endParaRPr lang="cs-CZ" dirty="0" smtClean="0"/>
          </a:p>
          <a:p>
            <a:endParaRPr lang="cs-CZ" dirty="0"/>
          </a:p>
          <a:p>
            <a:r>
              <a:rPr lang="cs-CZ" dirty="0" smtClean="0"/>
              <a:t>Doplňující otázka:</a:t>
            </a:r>
          </a:p>
          <a:p>
            <a:endParaRPr lang="cs-CZ" dirty="0"/>
          </a:p>
          <a:p>
            <a:r>
              <a:rPr lang="cs-CZ" dirty="0" smtClean="0"/>
              <a:t>Víš, který automobil nedodržel </a:t>
            </a:r>
            <a:r>
              <a:rPr lang="cs-CZ" dirty="0"/>
              <a:t>na dálnici</a:t>
            </a:r>
            <a:r>
              <a:rPr lang="cs-CZ" dirty="0" smtClean="0"/>
              <a:t> povolenou rychlost?</a:t>
            </a:r>
          </a:p>
          <a:p>
            <a:r>
              <a:rPr lang="cs-CZ" dirty="0" smtClean="0"/>
              <a:t>Nepovolenou rychlostí jel 4. automobil. </a:t>
            </a:r>
          </a:p>
          <a:p>
            <a:r>
              <a:rPr lang="cs-CZ" dirty="0" smtClean="0"/>
              <a:t>Nejvyšší povolená rychlost na dálnici v ČR je 130 km/h.</a:t>
            </a:r>
            <a:endParaRPr lang="cs-CZ" dirty="0"/>
          </a:p>
        </p:txBody>
      </p:sp>
      <p:pic>
        <p:nvPicPr>
          <p:cNvPr id="2050" name="Picture 2" descr="C:\Users\PC-1KN1\AppData\Local\Microsoft\Windows\Temporary Internet Files\Content.IE5\YM2ONWTB\MP900386060[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02626" y="4581129"/>
            <a:ext cx="2721902" cy="19442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6576507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Citace</a:t>
            </a:r>
            <a:endParaRPr lang="cs-CZ" dirty="0"/>
          </a:p>
        </p:txBody>
      </p:sp>
      <p:sp>
        <p:nvSpPr>
          <p:cNvPr id="3" name="Zástupný symbol pro obsah 2"/>
          <p:cNvSpPr>
            <a:spLocks noGrp="1"/>
          </p:cNvSpPr>
          <p:nvPr>
            <p:ph idx="1"/>
          </p:nvPr>
        </p:nvSpPr>
        <p:spPr/>
        <p:txBody>
          <a:bodyPr/>
          <a:lstStyle/>
          <a:p>
            <a:r>
              <a:rPr lang="en-US" sz="2000" dirty="0"/>
              <a:t>[</a:t>
            </a:r>
            <a:r>
              <a:rPr lang="cs-CZ" sz="2000" smtClean="0"/>
              <a:t>cit.2011-11-03</a:t>
            </a:r>
            <a:r>
              <a:rPr lang="en-US" sz="2000" smtClean="0"/>
              <a:t>]</a:t>
            </a:r>
            <a:r>
              <a:rPr lang="cs-CZ" sz="2000" dirty="0"/>
              <a:t>.Dostupné na www:&lt;http://office.microsoft.com&gt;</a:t>
            </a:r>
          </a:p>
          <a:p>
            <a:pPr marL="0" indent="0">
              <a:buNone/>
            </a:pPr>
            <a:endParaRPr lang="cs-CZ" dirty="0"/>
          </a:p>
        </p:txBody>
      </p:sp>
    </p:spTree>
    <p:extLst>
      <p:ext uri="{BB962C8B-B14F-4D97-AF65-F5344CB8AC3E}">
        <p14:creationId xmlns:p14="http://schemas.microsoft.com/office/powerpoint/2010/main" val="1639475580"/>
      </p:ext>
    </p:extLst>
  </p:cSld>
  <p:clrMapOvr>
    <a:masterClrMapping/>
  </p:clrMapOvr>
  <p:timing>
    <p:tnLst>
      <p:par>
        <p:cTn id="1" dur="indefinite" restart="never" nodeType="tmRoot"/>
      </p:par>
    </p:tnLst>
  </p:timing>
</p:sld>
</file>

<file path=ppt/theme/theme1.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251</TotalTime>
  <Words>141</Words>
  <Application>Microsoft Office PowerPoint</Application>
  <PresentationFormat>Předvádění na obrazovce (4:3)</PresentationFormat>
  <Paragraphs>91</Paragraphs>
  <Slides>8</Slides>
  <Notes>2</Notes>
  <HiddenSlides>0</HiddenSlides>
  <MMClips>0</MMClips>
  <ScaleCrop>false</ScaleCrop>
  <HeadingPairs>
    <vt:vector size="4" baseType="variant">
      <vt:variant>
        <vt:lpstr>Motiv</vt:lpstr>
      </vt:variant>
      <vt:variant>
        <vt:i4>1</vt:i4>
      </vt:variant>
      <vt:variant>
        <vt:lpstr>Nadpisy snímků</vt:lpstr>
      </vt:variant>
      <vt:variant>
        <vt:i4>8</vt:i4>
      </vt:variant>
    </vt:vector>
  </HeadingPairs>
  <TitlesOfParts>
    <vt:vector size="9" baseType="lpstr">
      <vt:lpstr>Motiv systému Office</vt:lpstr>
      <vt:lpstr>Prezentace aplikace PowerPoint</vt:lpstr>
      <vt:lpstr>Anotace: Prezentace slouží k procvičování násobení desetinných čísel zpaměti     a k procvičení písemného násobení desetinných  čísel.                  Možnost využít k doplňování u tabule i jako pracovní list.   Určeno pro 9. ročník.                  Vytvořeno v listopadu 2011.          </vt:lpstr>
      <vt:lpstr>Násobení desetinných čísel zpaměti (nejprve čísla přečteme, potom násobíme daným číslem)                         3,1                    11,1                 30,3                10,1                    22,4                7,1                      8,2     7,3                  8,1                    45,4                4,1                      7,1                  12,2                       6,1                      9,3                5,1         12,1                  15,3                20,1            15,2                9,1         10,1      9,2   7,1                       9,4              20,1         50,1                 100,3                30,1          300,4                6,1           20,1    25,2                11,1             25,3                2,1           4,1      2,3   5,1               6,4              10,1           9,1    30,2                   9,1             50,3                3,1      100,1                     7,3   5,2                     80,4                0,1           0,5            0,4   0,6               0,2                0,9           0,7        0,8                  0,3               0,9</vt:lpstr>
      <vt:lpstr>Řešení úlohy násobení desetinných čísel zpaměti                          3,1 = 24,8      11,1 = 55,5       30,3 = 90,9      10,1 = 60,6       22,4 = 44,8                7,1 = 56,8        8,2 = 41,0     7,3 = 21,9        8,1 = 48,6       45,4 = 90,8                4,1 = 32,8        7,1 = 35,5       12,2 = 36,6        6,1 =  36,6         9,3 = 18,6                5,1 = 40,8      12,1 = 60,5       15,3 = 45,9     20,1 = 120,6      15,2 = 30,4                9,1 = 72,8      10,1 = 50,5     9,2 = 27,6       7,1 = 42,6           9,4 = 18,8              20,1 = 160,8    50,1 = 250,5 100,3 = 300,9  30,1 = 180,6   300,4 = 600,8                                 6,1 = 48,8      20,1 = 100,5   25,2 = 75,6     11,1 = 66,6       25,3 = 50,6                2,1 = 16,8         4,1 = 20,5     2,3 = 6,9          5,1 = 30,6         6,4 = 12,8              10,1 = 80,8         9,1 = 45,5   30,2 = 90,6       9,1 = 54,6       50,3 = 100,6                3,1 = 24,8    100,1 = 500,5     7,3 = 21,9       5,2 = 31,2       80,4 = 160,8                0,1 = 0,8           0,5 = 2,5       0,4 = 1,2        0,6 = 3,6         0,2 = 0,4                0,9 = 7,2           0,7 = 3,5      0,8 = 2,4        0,3 = 1,8         0,9 = 1,8</vt:lpstr>
      <vt:lpstr>Prezentace aplikace PowerPoint</vt:lpstr>
      <vt:lpstr>Prezentace aplikace PowerPoint</vt:lpstr>
      <vt:lpstr>Prezentace aplikace PowerPoint</vt:lpstr>
      <vt:lpstr>Citace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PC-1KN1</dc:creator>
  <cp:lastModifiedBy>PC-1KN1</cp:lastModifiedBy>
  <cp:revision>31</cp:revision>
  <dcterms:created xsi:type="dcterms:W3CDTF">2011-10-31T18:40:43Z</dcterms:created>
  <dcterms:modified xsi:type="dcterms:W3CDTF">2012-04-02T12:34:20Z</dcterms:modified>
</cp:coreProperties>
</file>