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924167-1637-447F-8734-876E8CDFA79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985FFE-6F26-40BF-973F-308F24FA3F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7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985FFE-6F26-40BF-973F-308F24FA3F1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697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87729B1-BCF4-4D9E-A0E7-7D04ED97D31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452BC1E-720A-4861-A271-73ADF605F4F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6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15.jpe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683568" y="1600200"/>
            <a:ext cx="7992888" cy="4525963"/>
          </a:xfrm>
        </p:spPr>
        <p:txBody>
          <a:bodyPr>
            <a:normAutofit/>
          </a:bodyPr>
          <a:lstStyle/>
          <a:p>
            <a:pPr lvl="8"/>
            <a:endParaRPr lang="cs-CZ" sz="1400" dirty="0" smtClean="0"/>
          </a:p>
          <a:p>
            <a:pPr marL="0" indent="0" algn="ctr">
              <a:buNone/>
            </a:pPr>
            <a:r>
              <a:rPr lang="cs-CZ" sz="2600" dirty="0" smtClean="0"/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algn="ctr"/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Matematika pro 2. stupeň </a:t>
            </a:r>
          </a:p>
          <a:p>
            <a:pPr marL="0" indent="0" algn="ctr">
              <a:buNone/>
            </a:pPr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VY_32_INOVACE_05_písemné násobení desetinného čísla</a:t>
            </a:r>
          </a:p>
          <a:p>
            <a:pPr marL="0" indent="0" algn="ctr">
              <a:buNone/>
            </a:pPr>
            <a:r>
              <a:rPr lang="cs-CZ" sz="2000" dirty="0" smtClean="0"/>
              <a:t>přirozeným číslem </a:t>
            </a:r>
            <a:r>
              <a:rPr lang="cs-CZ" sz="2000" dirty="0"/>
              <a:t>dvojciferným</a:t>
            </a: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                    Jméno autora:	Mgr. Hana Vaňková  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11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procvičení písemného násobení desetinných        </a:t>
            </a:r>
            <a:br>
              <a:rPr lang="cs-CZ" sz="2000" dirty="0" smtClean="0"/>
            </a:br>
            <a:r>
              <a:rPr lang="cs-CZ" sz="2000" dirty="0" smtClean="0"/>
              <a:t>                 čísel dvojciferným číslem přirozeným, s důrazem na správné  </a:t>
            </a:r>
            <a:br>
              <a:rPr lang="cs-CZ" sz="2000" dirty="0" smtClean="0"/>
            </a:br>
            <a:r>
              <a:rPr lang="cs-CZ" sz="2000" dirty="0" smtClean="0"/>
              <a:t>                 umístění desetinné čárky ve výsledku příkladu.   	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Možnost využít k doplňování u tabule i jako pracovní list.</a:t>
            </a:r>
            <a:br>
              <a:rPr lang="cs-CZ" sz="2000" dirty="0" smtClean="0"/>
            </a:br>
            <a:r>
              <a:rPr lang="cs-CZ" sz="2000" dirty="0"/>
              <a:t>	</a:t>
            </a:r>
            <a:r>
              <a:rPr lang="cs-CZ" sz="2000" dirty="0" smtClean="0"/>
              <a:t> Určeno pro 9. ročník.</a:t>
            </a:r>
            <a:br>
              <a:rPr lang="cs-CZ" sz="2000" dirty="0" smtClean="0"/>
            </a:br>
            <a:r>
              <a:rPr lang="cs-CZ" sz="2000" dirty="0" smtClean="0"/>
              <a:t>                 Vytvořeno v listopadu 2011.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5990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908720"/>
            <a:ext cx="815204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Přečti čísla napsaná pod obrázky v </a:t>
            </a:r>
            <a:r>
              <a:rPr lang="cs-CZ" sz="1200" dirty="0" smtClean="0"/>
              <a:t>první </a:t>
            </a:r>
            <a:r>
              <a:rPr lang="cs-CZ" sz="1200" dirty="0"/>
              <a:t>i druhé řadě. Spoj, co k sobě významově patří. Čísla z vytvořených dvojic</a:t>
            </a:r>
          </a:p>
          <a:p>
            <a:r>
              <a:rPr lang="cs-CZ" sz="1200" dirty="0"/>
              <a:t>zapiš na dané řádky  - na první řádek napiš číslo desetinné. Potom proveď písemné násobení. 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     </a:t>
            </a:r>
            <a:endParaRPr lang="cs-CZ" sz="16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600" dirty="0" smtClean="0"/>
              <a:t>      54,17                 681,4               9,458                  73,42                        0,639              1562,5</a:t>
            </a:r>
            <a:endParaRPr lang="cs-CZ" sz="16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        </a:t>
            </a:r>
            <a:r>
              <a:rPr lang="cs-CZ" sz="1600" dirty="0" smtClean="0"/>
              <a:t>56		24	     31	              95</a:t>
            </a:r>
            <a:r>
              <a:rPr lang="cs-CZ" sz="1600" dirty="0"/>
              <a:t>	</a:t>
            </a:r>
            <a:r>
              <a:rPr lang="cs-CZ" sz="1600" dirty="0" smtClean="0"/>
              <a:t>          72	                84</a:t>
            </a:r>
          </a:p>
          <a:p>
            <a:endParaRPr lang="cs-CZ" sz="1600" dirty="0"/>
          </a:p>
          <a:p>
            <a:endParaRPr lang="cs-CZ" sz="1200" dirty="0"/>
          </a:p>
          <a:p>
            <a:endParaRPr lang="cs-CZ" sz="1200" dirty="0"/>
          </a:p>
        </p:txBody>
      </p:sp>
      <p:pic>
        <p:nvPicPr>
          <p:cNvPr id="5" name="Picture 4" descr="C:\Users\PC-1KN1\AppData\Local\Microsoft\Windows\Temporary Internet Files\Content.IE5\1TTVV3GD\MP9001851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078" y="1570403"/>
            <a:ext cx="969003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PC-1KN1\AppData\Local\Microsoft\Windows\Temporary Internet Files\Content.IE5\YM2ONWTB\MP9004074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70403"/>
            <a:ext cx="800748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PC-1KN1\AppData\Local\Microsoft\Windows\Temporary Internet Files\Content.IE5\B9AWQ00L\MP9004225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442" y="1570403"/>
            <a:ext cx="895499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PC-1KN1\AppData\Local\Microsoft\Windows\Temporary Internet Files\Content.IE5\YM2ONWTB\MP9004307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34" y="1526900"/>
            <a:ext cx="1150230" cy="131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PC-1KN1\AppData\Local\Microsoft\Windows\Temporary Internet Files\Content.IE5\1TTVV3GD\MP900399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4663"/>
            <a:ext cx="1056520" cy="126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-1KN1\AppData\Local\Microsoft\Windows\Temporary Internet Files\Content.IE5\1TTVV3GD\MP90043412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54663"/>
            <a:ext cx="840125" cy="126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-1KN1\AppData\Local\Microsoft\Windows\Temporary Internet Files\Content.IE5\1TTVV3GD\MP90040359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78" y="3428999"/>
            <a:ext cx="907832" cy="7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PC-1KN1\AppData\Local\Microsoft\Windows\Temporary Internet Files\Content.IE5\EP6CEZZ5\MP90043078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118" y="3429000"/>
            <a:ext cx="731342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PC-1KN1\AppData\Local\Microsoft\Windows\Temporary Internet Files\Content.IE5\EP6CEZZ5\MP90038760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628" y="3428999"/>
            <a:ext cx="1223125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PC-1KN1\AppData\Local\Microsoft\Windows\Temporary Internet Files\Content.IE5\AM1I8PN9\MP90043073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860" y="3429000"/>
            <a:ext cx="1304804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PC-1KN1\AppData\Local\Microsoft\Windows\Temporary Internet Files\Content.IE5\B9AWQ00L\MP90040714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230" y="3428999"/>
            <a:ext cx="1302395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-1KN1\AppData\Local\Microsoft\Windows\Temporary Internet Files\Content.IE5\1TTVV3GD\MP90040371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429000"/>
            <a:ext cx="791592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3412256"/>
              </p:ext>
            </p:extLst>
          </p:nvPr>
        </p:nvGraphicFramePr>
        <p:xfrm>
          <a:off x="611076" y="4797152"/>
          <a:ext cx="7849356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08226"/>
                <a:gridCol w="1308226"/>
                <a:gridCol w="1308226"/>
                <a:gridCol w="1308226"/>
                <a:gridCol w="1308226"/>
                <a:gridCol w="1308226"/>
              </a:tblGrid>
              <a:tr h="30380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06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908720"/>
            <a:ext cx="815204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ŘEŠENÍ: Přečti </a:t>
            </a:r>
            <a:r>
              <a:rPr lang="cs-CZ" sz="1200" dirty="0"/>
              <a:t>čísla napsaná pod obrázky v </a:t>
            </a:r>
            <a:r>
              <a:rPr lang="cs-CZ" sz="1200" dirty="0" smtClean="0"/>
              <a:t>první </a:t>
            </a:r>
            <a:r>
              <a:rPr lang="cs-CZ" sz="1200" dirty="0"/>
              <a:t>i druhé řadě. Spoj, co k sobě významově patří. Čísla z vytvořených dvojic</a:t>
            </a:r>
          </a:p>
          <a:p>
            <a:r>
              <a:rPr lang="cs-CZ" sz="1200" dirty="0"/>
              <a:t>zapiš na dané řádky  - na první řádek napiš číslo desetinné. Potom proveď písemné násobení. 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     </a:t>
            </a:r>
            <a:endParaRPr lang="cs-CZ" sz="16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600" dirty="0" smtClean="0"/>
              <a:t>      54,17                 681,4               9,458                  73,42                        0,639              1562,5</a:t>
            </a:r>
            <a:endParaRPr lang="cs-CZ" sz="16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        </a:t>
            </a:r>
            <a:r>
              <a:rPr lang="cs-CZ" sz="1600" dirty="0" smtClean="0"/>
              <a:t>56		24	     31	              95</a:t>
            </a:r>
            <a:r>
              <a:rPr lang="cs-CZ" sz="1600" dirty="0"/>
              <a:t>	</a:t>
            </a:r>
            <a:r>
              <a:rPr lang="cs-CZ" sz="1600" dirty="0" smtClean="0"/>
              <a:t>          72	                84</a:t>
            </a:r>
          </a:p>
          <a:p>
            <a:endParaRPr lang="cs-CZ" sz="1600" dirty="0"/>
          </a:p>
          <a:p>
            <a:endParaRPr lang="cs-CZ" sz="1200" dirty="0"/>
          </a:p>
          <a:p>
            <a:endParaRPr lang="cs-CZ" sz="1200" dirty="0"/>
          </a:p>
        </p:txBody>
      </p:sp>
      <p:pic>
        <p:nvPicPr>
          <p:cNvPr id="5" name="Picture 4" descr="C:\Users\PC-1KN1\AppData\Local\Microsoft\Windows\Temporary Internet Files\Content.IE5\1TTVV3GD\MP9001851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078" y="1570403"/>
            <a:ext cx="969003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PC-1KN1\AppData\Local\Microsoft\Windows\Temporary Internet Files\Content.IE5\YM2ONWTB\MP900407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70403"/>
            <a:ext cx="800748" cy="120053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PC-1KN1\AppData\Local\Microsoft\Windows\Temporary Internet Files\Content.IE5\B9AWQ00L\MP9004225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194" y="1526900"/>
            <a:ext cx="895499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PC-1KN1\AppData\Local\Microsoft\Windows\Temporary Internet Files\Content.IE5\YM2ONWTB\MP9004307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34" y="1526900"/>
            <a:ext cx="1150230" cy="131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PC-1KN1\AppData\Local\Microsoft\Windows\Temporary Internet Files\Content.IE5\1TTVV3GD\MP9003996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4663"/>
            <a:ext cx="1056520" cy="126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-1KN1\AppData\Local\Microsoft\Windows\Temporary Internet Files\Content.IE5\1TTVV3GD\MP9004341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54663"/>
            <a:ext cx="840125" cy="126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-1KN1\AppData\Local\Microsoft\Windows\Temporary Internet Files\Content.IE5\1TTVV3GD\MP9004035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78" y="3428999"/>
            <a:ext cx="907832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PC-1KN1\AppData\Local\Microsoft\Windows\Temporary Internet Files\Content.IE5\EP6CEZZ5\MP90043078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118" y="3429000"/>
            <a:ext cx="731342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PC-1KN1\AppData\Local\Microsoft\Windows\Temporary Internet Files\Content.IE5\EP6CEZZ5\MP90038760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628" y="3428999"/>
            <a:ext cx="1223125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PC-1KN1\AppData\Local\Microsoft\Windows\Temporary Internet Files\Content.IE5\AM1I8PN9\MP90043073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860" y="3429000"/>
            <a:ext cx="1304804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PC-1KN1\AppData\Local\Microsoft\Windows\Temporary Internet Files\Content.IE5\B9AWQ00L\MP90040714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230" y="3428999"/>
            <a:ext cx="1302395" cy="93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-1KN1\AppData\Local\Microsoft\Windows\Temporary Internet Files\Content.IE5\1TTVV3GD\MP90040371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429000"/>
            <a:ext cx="791592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974041"/>
              </p:ext>
            </p:extLst>
          </p:nvPr>
        </p:nvGraphicFramePr>
        <p:xfrm>
          <a:off x="611076" y="4797152"/>
          <a:ext cx="7849356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08226"/>
                <a:gridCol w="1308226"/>
                <a:gridCol w="1308226"/>
                <a:gridCol w="1308226"/>
                <a:gridCol w="1308226"/>
                <a:gridCol w="1308226"/>
              </a:tblGrid>
              <a:tr h="303808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54,17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681,4     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9,458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73,42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0,639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1562,5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.</a:t>
                      </a:r>
                      <a:r>
                        <a:rPr lang="cs-CZ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72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. 84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. 95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. 24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. 31 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.</a:t>
                      </a:r>
                      <a:r>
                        <a:rPr lang="cs-CZ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56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10834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27256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47290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29368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0639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93750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37919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54512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85122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14684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1917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78125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3900,24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57237,6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898,510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1762,08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19,809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87500,0</a:t>
                      </a:r>
                      <a:endParaRPr lang="cs-CZ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15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cxnSp>
        <p:nvCxnSpPr>
          <p:cNvPr id="19" name="Přímá spojnice se šipkou 18"/>
          <p:cNvCxnSpPr/>
          <p:nvPr/>
        </p:nvCxnSpPr>
        <p:spPr>
          <a:xfrm>
            <a:off x="1403648" y="2170671"/>
            <a:ext cx="5472608" cy="197840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627784" y="2348880"/>
            <a:ext cx="5616128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779912" y="1772816"/>
            <a:ext cx="1284637" cy="23762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267744" y="1772816"/>
            <a:ext cx="2796805" cy="23762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666146" y="2564904"/>
            <a:ext cx="2946282" cy="15841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1403648" y="1988840"/>
            <a:ext cx="6264696" cy="19088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83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908720"/>
            <a:ext cx="815204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Přečti čísla napsaná pod obrázky v </a:t>
            </a:r>
            <a:r>
              <a:rPr lang="cs-CZ" sz="1200" dirty="0" smtClean="0"/>
              <a:t>první </a:t>
            </a:r>
            <a:r>
              <a:rPr lang="cs-CZ" sz="1200" dirty="0"/>
              <a:t>i druhé řadě. Spoj, co k sobě významově patří. Čísla z vytvořených dvojic</a:t>
            </a:r>
          </a:p>
          <a:p>
            <a:r>
              <a:rPr lang="cs-CZ" sz="1200" dirty="0"/>
              <a:t>zapiš na dané řádky  - na první řádek napiš číslo desetinné. Potom proveď písemné násobení. 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     </a:t>
            </a:r>
            <a:endParaRPr lang="cs-CZ" sz="16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600" dirty="0" smtClean="0"/>
              <a:t>      58,63                  0,025              879,4                 13,92                        40,9                562,534</a:t>
            </a:r>
            <a:endParaRPr lang="cs-CZ" sz="16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        </a:t>
            </a:r>
            <a:r>
              <a:rPr lang="cs-CZ" sz="1600" dirty="0" smtClean="0"/>
              <a:t>62		29	     47	              92</a:t>
            </a:r>
            <a:r>
              <a:rPr lang="cs-CZ" sz="1600" dirty="0"/>
              <a:t>	</a:t>
            </a:r>
            <a:r>
              <a:rPr lang="cs-CZ" sz="1600" dirty="0" smtClean="0"/>
              <a:t>          54	                18</a:t>
            </a:r>
          </a:p>
          <a:p>
            <a:endParaRPr lang="cs-CZ" sz="1600" dirty="0"/>
          </a:p>
          <a:p>
            <a:endParaRPr lang="cs-CZ" sz="1200" dirty="0"/>
          </a:p>
          <a:p>
            <a:endParaRPr lang="cs-CZ" sz="1200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759041"/>
              </p:ext>
            </p:extLst>
          </p:nvPr>
        </p:nvGraphicFramePr>
        <p:xfrm>
          <a:off x="467545" y="4797152"/>
          <a:ext cx="8152041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0016"/>
                <a:gridCol w="1346405"/>
                <a:gridCol w="1346405"/>
                <a:gridCol w="1346405"/>
                <a:gridCol w="1346405"/>
                <a:gridCol w="1346405"/>
              </a:tblGrid>
              <a:tr h="3038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2050" name="Picture 2" descr="C:\Users\PC-1KN1\AppData\Local\Microsoft\Windows\Temporary Internet Files\Content.IE5\EP6CEZZ5\MP900402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1112900" cy="134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1KN1\AppData\Local\Microsoft\Windows\Temporary Internet Files\Content.IE5\K0O7W0UI\MP9002893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565" y="3150318"/>
            <a:ext cx="916143" cy="96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1KN1\AppData\Local\Microsoft\Windows\Temporary Internet Files\Content.IE5\B9AWQ00L\MP9001777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50318"/>
            <a:ext cx="1112900" cy="96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-1KN1\AppData\Local\Microsoft\Windows\Temporary Internet Files\Content.IE5\S7687CZ2\MP9004313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12776"/>
            <a:ext cx="1037354" cy="134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C-1KN1\AppData\Local\Microsoft\Windows\Temporary Internet Files\Content.IE5\AM1I8PN9\MP9004331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196" y="3212259"/>
            <a:ext cx="1336076" cy="7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C-1KN1\AppData\Local\Microsoft\Windows\Temporary Internet Files\Content.IE5\YM2ONWTB\MP9004020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7"/>
            <a:ext cx="779160" cy="134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C-1KN1\AppData\Local\Microsoft\Windows\Temporary Internet Files\Content.IE5\B9AWQ00L\MP90040535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147" y="3150318"/>
            <a:ext cx="1446577" cy="84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C-1KN1\AppData\Local\Microsoft\Windows\Temporary Internet Files\Content.IE5\EP6CEZZ5\MP90025533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12777"/>
            <a:ext cx="1406555" cy="134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C-1KN1\AppData\Local\Microsoft\Windows\Temporary Internet Files\Content.IE5\B9AWQ00L\MP90031379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751" y="3150318"/>
            <a:ext cx="1167923" cy="96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C-1KN1\AppData\Local\Microsoft\Windows\Temporary Internet Files\Content.IE5\K0O7W0UI\MP90039958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45" y="1412776"/>
            <a:ext cx="1008112" cy="134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C-1KN1\AppData\Local\Microsoft\Windows\Temporary Internet Files\Content.IE5\1TTVV3GD\MP90038666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236" y="145029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PC-1KN1\AppData\Local\Microsoft\Windows\Temporary Internet Files\Content.IE5\K0O7W0UI\MP90034172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46" y="3150318"/>
            <a:ext cx="1027902" cy="9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513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908720"/>
            <a:ext cx="815204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ŘEŠENÍ: Přečti </a:t>
            </a:r>
            <a:r>
              <a:rPr lang="cs-CZ" sz="1200" dirty="0"/>
              <a:t>čísla napsaná pod obrázky v </a:t>
            </a:r>
            <a:r>
              <a:rPr lang="cs-CZ" sz="1200" dirty="0" smtClean="0"/>
              <a:t>první </a:t>
            </a:r>
            <a:r>
              <a:rPr lang="cs-CZ" sz="1200" dirty="0"/>
              <a:t>i druhé řadě. Spoj, co k sobě významově patří. Čísla z vytvořených dvojic</a:t>
            </a:r>
          </a:p>
          <a:p>
            <a:r>
              <a:rPr lang="cs-CZ" sz="1200" dirty="0"/>
              <a:t>zapiš na dané řádky  - na první řádek napiš číslo desetinné. Potom proveď písemné násobení. 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     </a:t>
            </a:r>
            <a:endParaRPr lang="cs-CZ" sz="16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600" dirty="0" smtClean="0"/>
              <a:t>      58,63                  0,025              879,4                 13,92                        40,9                562,534</a:t>
            </a:r>
            <a:endParaRPr lang="cs-CZ" sz="16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        </a:t>
            </a:r>
            <a:r>
              <a:rPr lang="cs-CZ" sz="1600" dirty="0" smtClean="0"/>
              <a:t>62		29	     47	              92</a:t>
            </a:r>
            <a:r>
              <a:rPr lang="cs-CZ" sz="1600" dirty="0"/>
              <a:t>	</a:t>
            </a:r>
            <a:r>
              <a:rPr lang="cs-CZ" sz="1600" dirty="0" smtClean="0"/>
              <a:t>          54	                18</a:t>
            </a:r>
          </a:p>
          <a:p>
            <a:endParaRPr lang="cs-CZ" sz="1600" dirty="0"/>
          </a:p>
          <a:p>
            <a:endParaRPr lang="cs-CZ" sz="1200" dirty="0"/>
          </a:p>
          <a:p>
            <a:endParaRPr lang="cs-CZ" sz="1200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441938"/>
              </p:ext>
            </p:extLst>
          </p:nvPr>
        </p:nvGraphicFramePr>
        <p:xfrm>
          <a:off x="467542" y="4797152"/>
          <a:ext cx="8152044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8674"/>
                <a:gridCol w="1358674"/>
                <a:gridCol w="1358674"/>
                <a:gridCol w="1358674"/>
                <a:gridCol w="1358674"/>
                <a:gridCol w="1358674"/>
              </a:tblGrid>
              <a:tr h="3038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58,63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0,025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879,4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13,92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40,9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562,534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.</a:t>
                      </a:r>
                      <a:r>
                        <a:rPr lang="cs-CZ" baseline="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92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. 18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. 54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 . 29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. 47 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    . 62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11726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0 200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35176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12528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2863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1125068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52767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0 25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43970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2784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1636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2275204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5393,96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0,450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47487,6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     403,68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1922,3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Narrow" pitchFamily="34" charset="0"/>
                        </a:rPr>
                        <a:t>   34877,108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Narrow" pitchFamily="34" charset="0"/>
                      </a:endParaRP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2050" name="Picture 2" descr="C:\Users\PC-1KN1\AppData\Local\Microsoft\Windows\Temporary Internet Files\Content.IE5\EP6CEZZ5\MP900402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1112900" cy="134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1KN1\AppData\Local\Microsoft\Windows\Temporary Internet Files\Content.IE5\K0O7W0UI\MP9002893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565" y="3150318"/>
            <a:ext cx="916143" cy="96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1KN1\AppData\Local\Microsoft\Windows\Temporary Internet Files\Content.IE5\B9AWQ00L\MP9001777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50318"/>
            <a:ext cx="1112900" cy="96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-1KN1\AppData\Local\Microsoft\Windows\Temporary Internet Files\Content.IE5\S7687CZ2\MP9004313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12776"/>
            <a:ext cx="1037354" cy="134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C-1KN1\AppData\Local\Microsoft\Windows\Temporary Internet Files\Content.IE5\AM1I8PN9\MP9004331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196" y="3212259"/>
            <a:ext cx="1336076" cy="7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C-1KN1\AppData\Local\Microsoft\Windows\Temporary Internet Files\Content.IE5\YM2ONWTB\MP9004020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7"/>
            <a:ext cx="779160" cy="134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C-1KN1\AppData\Local\Microsoft\Windows\Temporary Internet Files\Content.IE5\B9AWQ00L\MP90040535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147" y="3150318"/>
            <a:ext cx="1446577" cy="84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C-1KN1\AppData\Local\Microsoft\Windows\Temporary Internet Files\Content.IE5\EP6CEZZ5\MP90025533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12777"/>
            <a:ext cx="1406555" cy="134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C-1KN1\AppData\Local\Microsoft\Windows\Temporary Internet Files\Content.IE5\B9AWQ00L\MP90031379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751" y="3150318"/>
            <a:ext cx="1167923" cy="96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C-1KN1\AppData\Local\Microsoft\Windows\Temporary Internet Files\Content.IE5\K0O7W0UI\MP90039958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45" y="1412776"/>
            <a:ext cx="1008112" cy="134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C-1KN1\AppData\Local\Microsoft\Windows\Temporary Internet Files\Content.IE5\1TTVV3GD\MP90038666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236" y="145029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PC-1KN1\AppData\Local\Microsoft\Windows\Temporary Internet Files\Content.IE5\K0O7W0UI\MP90034172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46" y="3150318"/>
            <a:ext cx="1027902" cy="9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1023994" y="2276872"/>
            <a:ext cx="4124070" cy="129435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755576" y="2420888"/>
            <a:ext cx="7150136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555776" y="2085104"/>
            <a:ext cx="5415221" cy="148612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665436" y="2102566"/>
            <a:ext cx="3210820" cy="168647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665435" y="2085104"/>
            <a:ext cx="2905986" cy="17039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699792" y="2276872"/>
            <a:ext cx="2759916" cy="15841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681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[</a:t>
            </a:r>
            <a:r>
              <a:rPr lang="cs-CZ" sz="2000" smtClean="0"/>
              <a:t>cit.2011-11-18</a:t>
            </a:r>
            <a:r>
              <a:rPr lang="en-US" sz="2000" smtClean="0"/>
              <a:t>]</a:t>
            </a:r>
            <a:r>
              <a:rPr lang="cs-CZ" sz="2000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20218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268</TotalTime>
  <Words>378</Words>
  <Application>Microsoft Office PowerPoint</Application>
  <PresentationFormat>Předvádění na obrazovce (4:3)</PresentationFormat>
  <Paragraphs>153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Anotace: Prezentace slouží k procvičení písemného násobení desetinných                          čísel dvojciferným číslem přirozeným, s důrazem na správné                    umístění desetinné čárky ve výsledku příkladu.                      Možnost využít k doplňování u tabule i jako pracovní list.   Určeno pro 9. ročník.                  Vytvořeno v listopadu 2011.          </vt:lpstr>
      <vt:lpstr>Prezentace aplikace PowerPoint</vt:lpstr>
      <vt:lpstr>Prezentace aplikace PowerPoint</vt:lpstr>
      <vt:lpstr>Prezentace aplikace PowerPoint</vt:lpstr>
      <vt:lpstr>Prezentace aplikace PowerPoint</vt:lpstr>
      <vt:lpstr>  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23</cp:revision>
  <dcterms:created xsi:type="dcterms:W3CDTF">2011-11-19T17:59:01Z</dcterms:created>
  <dcterms:modified xsi:type="dcterms:W3CDTF">2012-04-02T12:35:01Z</dcterms:modified>
</cp:coreProperties>
</file>