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7" r:id="rId2"/>
    <p:sldId id="258" r:id="rId3"/>
    <p:sldId id="256" r:id="rId4"/>
    <p:sldId id="259" r:id="rId5"/>
    <p:sldId id="260" r:id="rId6"/>
    <p:sldId id="261" r:id="rId7"/>
    <p:sldId id="266" r:id="rId8"/>
    <p:sldId id="265" r:id="rId9"/>
    <p:sldId id="264" r:id="rId10"/>
    <p:sldId id="263" r:id="rId11"/>
    <p:sldId id="268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DA80B0-86DF-4F92-B33C-EF6ED8B0FA47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60A915-7A14-42BE-AFDE-412F2C818B1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6220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F6569A-34EC-41BA-B544-4B8ABF91590A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93060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799B912C-EA0B-4545-BB84-774BF94B9BF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0E6282FE-1CAC-4676-80BF-5605BF6D70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912C-EA0B-4545-BB84-774BF94B9BF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82FE-1CAC-4676-80BF-5605BF6D70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912C-EA0B-4545-BB84-774BF94B9BF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82FE-1CAC-4676-80BF-5605BF6D70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912C-EA0B-4545-BB84-774BF94B9BF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82FE-1CAC-4676-80BF-5605BF6D70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912C-EA0B-4545-BB84-774BF94B9BF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82FE-1CAC-4676-80BF-5605BF6D70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912C-EA0B-4545-BB84-774BF94B9BF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82FE-1CAC-4676-80BF-5605BF6D70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912C-EA0B-4545-BB84-774BF94B9BF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82FE-1CAC-4676-80BF-5605BF6D70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799B912C-EA0B-4545-BB84-774BF94B9BF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0E6282FE-1CAC-4676-80BF-5605BF6D70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799B912C-EA0B-4545-BB84-774BF94B9BF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0E6282FE-1CAC-4676-80BF-5605BF6D70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912C-EA0B-4545-BB84-774BF94B9BF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82FE-1CAC-4676-80BF-5605BF6D70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912C-EA0B-4545-BB84-774BF94B9BF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282FE-1CAC-4676-80BF-5605BF6D70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799B912C-EA0B-4545-BB84-774BF94B9BF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E6282FE-1CAC-4676-80BF-5605BF6D70A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4294967295"/>
          </p:nvPr>
        </p:nvSpPr>
        <p:spPr>
          <a:xfrm>
            <a:off x="1152525" y="1600200"/>
            <a:ext cx="6875859" cy="4525963"/>
          </a:xfrm>
        </p:spPr>
        <p:txBody>
          <a:bodyPr>
            <a:normAutofit/>
          </a:bodyPr>
          <a:lstStyle/>
          <a:p>
            <a:pPr lvl="8"/>
            <a:endParaRPr lang="cs-CZ" sz="1400" dirty="0" smtClean="0"/>
          </a:p>
          <a:p>
            <a:pPr marL="0" indent="0" algn="ctr">
              <a:buNone/>
            </a:pPr>
            <a:r>
              <a:rPr lang="cs-CZ" sz="2600" dirty="0" smtClean="0"/>
              <a:t>ZŠP a ZŠS Uherský Brod</a:t>
            </a:r>
          </a:p>
          <a:p>
            <a:pPr marL="0" indent="0" algn="ctr">
              <a:buNone/>
            </a:pPr>
            <a:r>
              <a:rPr lang="cs-CZ" sz="2600" dirty="0" smtClean="0"/>
              <a:t>projekt </a:t>
            </a:r>
            <a:r>
              <a:rPr lang="cs-CZ" sz="2600" dirty="0"/>
              <a:t>č. CZ.1.07/1.4.00/21.0961</a:t>
            </a:r>
            <a:endParaRPr lang="cs-CZ" sz="2600" dirty="0" smtClean="0"/>
          </a:p>
          <a:p>
            <a:pPr algn="ctr"/>
            <a:endParaRPr lang="cs-CZ" sz="2600" dirty="0" smtClean="0"/>
          </a:p>
          <a:p>
            <a:pPr marL="0" indent="0" algn="ctr">
              <a:buNone/>
            </a:pPr>
            <a:r>
              <a:rPr lang="cs-CZ" sz="2600" dirty="0" smtClean="0"/>
              <a:t>Matematika pro 2. stupeň </a:t>
            </a:r>
          </a:p>
          <a:p>
            <a:pPr marL="0" indent="0" algn="ctr">
              <a:buNone/>
            </a:pPr>
            <a:r>
              <a:rPr lang="cs-CZ" sz="2000" dirty="0" smtClean="0"/>
              <a:t>Č. </a:t>
            </a:r>
            <a:r>
              <a:rPr lang="cs-CZ" sz="2000" dirty="0" err="1" smtClean="0"/>
              <a:t>DUMu</a:t>
            </a:r>
            <a:r>
              <a:rPr lang="cs-CZ" sz="2000" dirty="0" smtClean="0"/>
              <a:t>:  </a:t>
            </a:r>
            <a:r>
              <a:rPr lang="cs-CZ" sz="2000" dirty="0"/>
              <a:t>VY_32_INOVACE_07_písemné </a:t>
            </a:r>
            <a:r>
              <a:rPr lang="cs-CZ" sz="2000" dirty="0" smtClean="0"/>
              <a:t>dělení přirozených čísel </a:t>
            </a:r>
            <a:r>
              <a:rPr lang="cs-CZ" sz="2000" dirty="0"/>
              <a:t>dvojciferným </a:t>
            </a:r>
            <a:r>
              <a:rPr lang="cs-CZ" sz="2000" dirty="0" smtClean="0"/>
              <a:t>dělitelem</a:t>
            </a:r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619672" y="4509120"/>
            <a:ext cx="60486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                    Jméno autora:	Mgr. Hana Vaňková   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7507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7704856" cy="5760640"/>
          </a:xfrm>
        </p:spPr>
        <p:txBody>
          <a:bodyPr>
            <a:normAutofit fontScale="90000"/>
          </a:bodyPr>
          <a:lstStyle/>
          <a:p>
            <a:pPr algn="l"/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      Anotace: </a:t>
            </a:r>
            <a:br>
              <a:rPr lang="cs-CZ" sz="2000" dirty="0" smtClean="0"/>
            </a:br>
            <a:r>
              <a:rPr lang="cs-CZ" sz="2000" dirty="0" smtClean="0"/>
              <a:t>          Žáci procvičují písemné dělení  přirozených čísel dvojciferným </a:t>
            </a:r>
            <a:br>
              <a:rPr lang="cs-CZ" sz="2000" dirty="0" smtClean="0"/>
            </a:br>
            <a:r>
              <a:rPr lang="cs-CZ" sz="2000" dirty="0" smtClean="0"/>
              <a:t>          dělitelem – se zbytkem. Kliknutím na šipku na konci snímku přejdou 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          na ověření  výpočtů.  Jeden žák počítá u tabule ostatní žáci do sešitu.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U výsledku je vždy uvedeno nějaké známé české přísloví, které slouží  </a:t>
            </a:r>
            <a:br>
              <a:rPr lang="cs-CZ" sz="2000" dirty="0" smtClean="0"/>
            </a:br>
            <a:r>
              <a:rPr lang="cs-CZ" sz="2000" dirty="0" smtClean="0"/>
              <a:t>          zároveň k rozboru a zamyšlení. 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          Určeno pro 9. ročník.</a:t>
            </a:r>
            <a:br>
              <a:rPr lang="cs-CZ" sz="2000" dirty="0" smtClean="0"/>
            </a:br>
            <a:r>
              <a:rPr lang="cs-CZ" sz="2000" dirty="0" smtClean="0"/>
              <a:t>          Vytvořeno v prosinci 2011.</a:t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44777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Proveď písemné dělení :		</a:t>
            </a:r>
          </a:p>
          <a:p>
            <a:endParaRPr lang="cs-CZ" dirty="0"/>
          </a:p>
          <a:p>
            <a:r>
              <a:rPr lang="cs-CZ" sz="2800" dirty="0" smtClean="0"/>
              <a:t>7396   :   23    =   </a:t>
            </a:r>
            <a:endParaRPr lang="cs-CZ" sz="28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7092280" y="50851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33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88620" y="1478748"/>
            <a:ext cx="640871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Proveď písemné dělení :		</a:t>
            </a:r>
          </a:p>
          <a:p>
            <a:endParaRPr lang="cs-CZ" dirty="0"/>
          </a:p>
          <a:p>
            <a:r>
              <a:rPr lang="cs-CZ" sz="2800" dirty="0" smtClean="0"/>
              <a:t>5892   :   45    =</a:t>
            </a:r>
            <a:endParaRPr lang="cs-CZ" sz="28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Šipka doprava 1">
            <a:hlinkClick r:id="rId2" action="ppaction://hlinksldjump"/>
          </p:cNvPr>
          <p:cNvSpPr/>
          <p:nvPr/>
        </p:nvSpPr>
        <p:spPr>
          <a:xfrm>
            <a:off x="6804248" y="486916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4135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88620" y="1484784"/>
            <a:ext cx="640871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Proveď písemné dělení :		</a:t>
            </a:r>
          </a:p>
          <a:p>
            <a:endParaRPr lang="cs-CZ" dirty="0"/>
          </a:p>
          <a:p>
            <a:r>
              <a:rPr lang="cs-CZ" sz="2800" dirty="0" smtClean="0"/>
              <a:t>7693   :   68    =</a:t>
            </a:r>
            <a:endParaRPr lang="cs-CZ" sz="28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Šipka doprava 1">
            <a:hlinkClick r:id="rId2" action="ppaction://hlinksldjump"/>
          </p:cNvPr>
          <p:cNvSpPr/>
          <p:nvPr/>
        </p:nvSpPr>
        <p:spPr>
          <a:xfrm>
            <a:off x="6300192" y="472514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4135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Proveď písemné dělení :		</a:t>
            </a:r>
          </a:p>
          <a:p>
            <a:endParaRPr lang="cs-CZ" dirty="0"/>
          </a:p>
          <a:p>
            <a:r>
              <a:rPr lang="cs-CZ" sz="2800" dirty="0" smtClean="0"/>
              <a:t>99852   :   69   =</a:t>
            </a:r>
            <a:endParaRPr lang="cs-CZ" sz="28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Šipka doprava 1">
            <a:hlinkClick r:id="rId2" action="ppaction://hlinksldjump"/>
          </p:cNvPr>
          <p:cNvSpPr/>
          <p:nvPr/>
        </p:nvSpPr>
        <p:spPr>
          <a:xfrm>
            <a:off x="6732240" y="481657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4135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Proveď písemné dělení :		</a:t>
            </a:r>
          </a:p>
          <a:p>
            <a:endParaRPr lang="cs-CZ" dirty="0"/>
          </a:p>
          <a:p>
            <a:r>
              <a:rPr lang="cs-CZ" sz="2800" dirty="0" smtClean="0"/>
              <a:t>118487   :   91   =</a:t>
            </a:r>
            <a:endParaRPr lang="cs-CZ" sz="28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Šipka doprava 1">
            <a:hlinkClick r:id="rId2" action="ppaction://hlinksldjump"/>
          </p:cNvPr>
          <p:cNvSpPr/>
          <p:nvPr/>
        </p:nvSpPr>
        <p:spPr>
          <a:xfrm>
            <a:off x="6588224" y="479715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962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Proveď písemné dělení :		</a:t>
            </a:r>
          </a:p>
          <a:p>
            <a:endParaRPr lang="cs-CZ" dirty="0"/>
          </a:p>
          <a:p>
            <a:r>
              <a:rPr lang="cs-CZ" sz="2800" dirty="0" smtClean="0"/>
              <a:t>369588   :   23   =</a:t>
            </a:r>
            <a:endParaRPr lang="cs-CZ" sz="28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Šipka doprava 1">
            <a:hlinkClick r:id="rId2" action="ppaction://hlinksldjump"/>
          </p:cNvPr>
          <p:cNvSpPr/>
          <p:nvPr/>
        </p:nvSpPr>
        <p:spPr>
          <a:xfrm>
            <a:off x="6228184" y="494116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962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Proveď písemné dělení :		</a:t>
            </a:r>
          </a:p>
          <a:p>
            <a:endParaRPr lang="cs-CZ" dirty="0"/>
          </a:p>
          <a:p>
            <a:r>
              <a:rPr lang="cs-CZ" sz="2800" dirty="0" smtClean="0"/>
              <a:t>398005   :   45   =</a:t>
            </a:r>
            <a:endParaRPr lang="cs-CZ" sz="28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Šipka doprava 1">
            <a:hlinkClick r:id="rId2" action="ppaction://hlinksldjump"/>
          </p:cNvPr>
          <p:cNvSpPr/>
          <p:nvPr/>
        </p:nvSpPr>
        <p:spPr>
          <a:xfrm>
            <a:off x="6387052" y="452854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962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Proveď písemné dělení :		</a:t>
            </a:r>
          </a:p>
          <a:p>
            <a:endParaRPr lang="cs-CZ" dirty="0"/>
          </a:p>
          <a:p>
            <a:r>
              <a:rPr lang="cs-CZ" sz="2800" dirty="0" smtClean="0"/>
              <a:t>865213   :   72   =</a:t>
            </a:r>
            <a:endParaRPr lang="cs-CZ" sz="28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Šipka doprava 1">
            <a:hlinkClick r:id="rId2" action="ppaction://hlinksldjump"/>
          </p:cNvPr>
          <p:cNvSpPr/>
          <p:nvPr/>
        </p:nvSpPr>
        <p:spPr>
          <a:xfrm>
            <a:off x="6228184" y="457895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962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Proveď písemné dělení :		</a:t>
            </a:r>
          </a:p>
          <a:p>
            <a:endParaRPr lang="cs-CZ" dirty="0"/>
          </a:p>
          <a:p>
            <a:r>
              <a:rPr lang="cs-CZ" sz="2800" dirty="0" smtClean="0"/>
              <a:t>393618   :  19   =</a:t>
            </a:r>
            <a:r>
              <a:rPr lang="cs-CZ" dirty="0"/>
              <a:t> </a:t>
            </a:r>
            <a:endParaRPr lang="cs-CZ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</p:txBody>
      </p:sp>
      <p:sp>
        <p:nvSpPr>
          <p:cNvPr id="2" name="Šipka doprava 1">
            <a:hlinkClick r:id="rId2" action="ppaction://hlinksldjump"/>
          </p:cNvPr>
          <p:cNvSpPr/>
          <p:nvPr/>
        </p:nvSpPr>
        <p:spPr>
          <a:xfrm>
            <a:off x="6372200" y="486916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91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Proveď písemné dělení :		</a:t>
            </a:r>
          </a:p>
          <a:p>
            <a:endParaRPr lang="cs-CZ" dirty="0"/>
          </a:p>
          <a:p>
            <a:r>
              <a:rPr lang="cs-CZ" sz="2800" dirty="0" smtClean="0"/>
              <a:t>875312   :   95   =</a:t>
            </a:r>
            <a:endParaRPr lang="cs-CZ" sz="28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Šipka doprava 1">
            <a:hlinkClick r:id="rId2" action="ppaction://hlinksldjump"/>
          </p:cNvPr>
          <p:cNvSpPr/>
          <p:nvPr/>
        </p:nvSpPr>
        <p:spPr>
          <a:xfrm>
            <a:off x="6300192" y="458112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91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Proveď písemné dělení :		</a:t>
            </a:r>
          </a:p>
          <a:p>
            <a:endParaRPr lang="cs-CZ" dirty="0"/>
          </a:p>
          <a:p>
            <a:r>
              <a:rPr lang="cs-CZ" sz="2800" dirty="0" smtClean="0"/>
              <a:t>7396   :   23    =   321 (</a:t>
            </a:r>
            <a:r>
              <a:rPr lang="cs-CZ" sz="2800" dirty="0" err="1" smtClean="0"/>
              <a:t>zb</a:t>
            </a:r>
            <a:r>
              <a:rPr lang="cs-CZ" sz="2800" dirty="0" smtClean="0"/>
              <a:t>. 13)</a:t>
            </a:r>
            <a:endParaRPr lang="cs-CZ" sz="2800" dirty="0"/>
          </a:p>
          <a:p>
            <a:r>
              <a:rPr lang="cs-CZ" sz="2800" dirty="0" smtClean="0"/>
              <a:t>049</a:t>
            </a:r>
          </a:p>
          <a:p>
            <a:r>
              <a:rPr lang="cs-CZ" sz="2800" dirty="0" smtClean="0"/>
              <a:t>  036</a:t>
            </a:r>
            <a:endParaRPr lang="cs-CZ" sz="2800" dirty="0"/>
          </a:p>
          <a:p>
            <a:r>
              <a:rPr lang="cs-CZ" sz="2800" dirty="0" smtClean="0"/>
              <a:t>     13</a:t>
            </a:r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                         Kdo jinému jámu kopá,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sám do ní padá.</a:t>
            </a:r>
          </a:p>
          <a:p>
            <a:endParaRPr lang="cs-CZ" sz="2800" dirty="0"/>
          </a:p>
        </p:txBody>
      </p:sp>
      <p:pic>
        <p:nvPicPr>
          <p:cNvPr id="1026" name="Picture 2" descr="C:\Users\PC-1KN1\AppData\Local\Microsoft\Windows\Temporary Internet Files\Content.IE5\DE4CGPLA\MC9003265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365104"/>
            <a:ext cx="1296144" cy="918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prava 1">
            <a:hlinkClick r:id="rId3" action="ppaction://hlinksldjump"/>
          </p:cNvPr>
          <p:cNvSpPr/>
          <p:nvPr/>
        </p:nvSpPr>
        <p:spPr>
          <a:xfrm>
            <a:off x="6732240" y="503854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408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05628" y="620688"/>
            <a:ext cx="777686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</a:t>
            </a:r>
          </a:p>
          <a:p>
            <a:endParaRPr lang="cs-CZ" dirty="0"/>
          </a:p>
          <a:p>
            <a:r>
              <a:rPr lang="cs-CZ" dirty="0" smtClean="0"/>
              <a:t>                      Řešení písemného dělení : 	</a:t>
            </a:r>
          </a:p>
          <a:p>
            <a:endParaRPr lang="cs-CZ" dirty="0"/>
          </a:p>
          <a:p>
            <a:r>
              <a:rPr lang="cs-CZ" sz="2800" dirty="0" smtClean="0"/>
              <a:t>              5892   :   45    =   130   (</a:t>
            </a:r>
            <a:r>
              <a:rPr lang="cs-CZ" sz="2800" dirty="0" err="1" smtClean="0"/>
              <a:t>zb</a:t>
            </a:r>
            <a:r>
              <a:rPr lang="cs-CZ" sz="2800" dirty="0" smtClean="0"/>
              <a:t>. 42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              139</a:t>
            </a:r>
          </a:p>
          <a:p>
            <a:r>
              <a:rPr lang="cs-CZ" sz="2800" dirty="0" smtClean="0"/>
              <a:t>                042</a:t>
            </a:r>
          </a:p>
          <a:p>
            <a:r>
              <a:rPr lang="cs-CZ" sz="2800" dirty="0" smtClean="0"/>
              <a:t>                   42</a:t>
            </a:r>
          </a:p>
          <a:p>
            <a:r>
              <a:rPr lang="cs-CZ" sz="2800" dirty="0" smtClean="0"/>
              <a:t> </a:t>
            </a:r>
            <a:endParaRPr lang="cs-CZ" sz="2800" dirty="0"/>
          </a:p>
          <a:p>
            <a:r>
              <a:rPr lang="cs-CZ" sz="2800" dirty="0" smtClean="0"/>
              <a:t>                                      Lež má krátké nohy,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    daleko neujde.</a:t>
            </a:r>
          </a:p>
          <a:p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               </a:t>
            </a:r>
          </a:p>
          <a:p>
            <a:endParaRPr lang="cs-CZ" sz="2800" dirty="0" smtClean="0"/>
          </a:p>
        </p:txBody>
      </p:sp>
      <p:sp>
        <p:nvSpPr>
          <p:cNvPr id="2" name="Šipka doprava 1">
            <a:hlinkClick r:id="rId2" action="ppaction://hlinksldjump"/>
          </p:cNvPr>
          <p:cNvSpPr/>
          <p:nvPr/>
        </p:nvSpPr>
        <p:spPr>
          <a:xfrm>
            <a:off x="6804248" y="523333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 descr="C:\Users\PC-1KN1\AppData\Local\Microsoft\Windows\Temporary Internet Files\Content.IE5\S7687CZ2\MP9004018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964891"/>
            <a:ext cx="1440159" cy="1727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63429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550965" y="1450148"/>
            <a:ext cx="64087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 písemného dělení : 		</a:t>
            </a:r>
          </a:p>
          <a:p>
            <a:endParaRPr lang="cs-CZ" dirty="0"/>
          </a:p>
          <a:p>
            <a:r>
              <a:rPr lang="cs-CZ" sz="2800" dirty="0" smtClean="0"/>
              <a:t>7693   :   68    =   113 (</a:t>
            </a:r>
            <a:r>
              <a:rPr lang="cs-CZ" sz="2800" dirty="0" err="1" smtClean="0"/>
              <a:t>zb</a:t>
            </a:r>
            <a:r>
              <a:rPr lang="cs-CZ" sz="2800" dirty="0" smtClean="0"/>
              <a:t>. 9</a:t>
            </a:r>
            <a:r>
              <a:rPr lang="cs-CZ" sz="2800" dirty="0" smtClean="0"/>
              <a:t>)</a:t>
            </a:r>
            <a:endParaRPr lang="cs-CZ" sz="2800" dirty="0"/>
          </a:p>
          <a:p>
            <a:r>
              <a:rPr lang="cs-CZ" sz="2800" dirty="0" smtClean="0"/>
              <a:t>089</a:t>
            </a:r>
          </a:p>
          <a:p>
            <a:r>
              <a:rPr lang="cs-CZ" sz="2800" dirty="0" smtClean="0"/>
              <a:t>   213</a:t>
            </a:r>
            <a:endParaRPr lang="cs-CZ" sz="2800" dirty="0"/>
          </a:p>
          <a:p>
            <a:r>
              <a:rPr lang="cs-CZ" sz="2800" dirty="0" smtClean="0"/>
              <a:t>      09</a:t>
            </a:r>
          </a:p>
          <a:p>
            <a:endParaRPr lang="cs-CZ" sz="2800" dirty="0"/>
          </a:p>
          <a:p>
            <a:r>
              <a:rPr lang="cs-CZ" sz="2800" dirty="0" smtClean="0"/>
              <a:t>                          Dobrá rada nad zlato.</a:t>
            </a:r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/>
          </a:p>
        </p:txBody>
      </p:sp>
      <p:pic>
        <p:nvPicPr>
          <p:cNvPr id="3074" name="Picture 2" descr="C:\Users\PC-1KN1\AppData\Local\Microsoft\Windows\Temporary Internet Files\Content.IE5\AM1I8PN9\MP9003089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0965" y="4005064"/>
            <a:ext cx="1940915" cy="177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prava 1">
            <a:hlinkClick r:id="rId3" action="ppaction://hlinksldjump"/>
          </p:cNvPr>
          <p:cNvSpPr/>
          <p:nvPr/>
        </p:nvSpPr>
        <p:spPr>
          <a:xfrm>
            <a:off x="6387052" y="50851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0819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548680"/>
            <a:ext cx="777686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                    Řešení písemného dělení :		</a:t>
            </a:r>
          </a:p>
          <a:p>
            <a:endParaRPr lang="cs-CZ" dirty="0"/>
          </a:p>
          <a:p>
            <a:r>
              <a:rPr lang="cs-CZ" sz="2800" dirty="0" smtClean="0"/>
              <a:t>             99852   :   69   =   1447 (</a:t>
            </a:r>
            <a:r>
              <a:rPr lang="cs-CZ" sz="2800" dirty="0" err="1" smtClean="0"/>
              <a:t>zb</a:t>
            </a:r>
            <a:r>
              <a:rPr lang="cs-CZ" sz="2800" dirty="0" smtClean="0"/>
              <a:t>. 9</a:t>
            </a:r>
            <a:r>
              <a:rPr lang="cs-CZ" sz="2800" dirty="0" smtClean="0"/>
              <a:t>) </a:t>
            </a:r>
          </a:p>
          <a:p>
            <a:r>
              <a:rPr lang="cs-CZ" sz="2800" dirty="0" smtClean="0"/>
              <a:t>             308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325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492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09</a:t>
            </a:r>
            <a:endParaRPr lang="cs-CZ" sz="2800" dirty="0"/>
          </a:p>
          <a:p>
            <a:r>
              <a:rPr lang="cs-CZ" dirty="0" smtClean="0"/>
              <a:t>    </a:t>
            </a:r>
            <a:endParaRPr lang="cs-CZ" sz="2800" dirty="0" smtClean="0"/>
          </a:p>
          <a:p>
            <a:r>
              <a:rPr lang="cs-CZ" sz="2800" dirty="0" smtClean="0"/>
              <a:t>                                      Nové koště dobře mete.</a:t>
            </a:r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</p:txBody>
      </p:sp>
      <p:pic>
        <p:nvPicPr>
          <p:cNvPr id="4098" name="Picture 2" descr="C:\Users\PC-1KN1\AppData\Local\Microsoft\Windows\Temporary Internet Files\Content.IE5\S7687CZ2\MP9003028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84695" y="4036252"/>
            <a:ext cx="113004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prava 1">
            <a:hlinkClick r:id="rId3" action="ppaction://hlinksldjump"/>
          </p:cNvPr>
          <p:cNvSpPr/>
          <p:nvPr/>
        </p:nvSpPr>
        <p:spPr>
          <a:xfrm>
            <a:off x="6444208" y="486538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1275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 písemného dělení : 		</a:t>
            </a:r>
          </a:p>
          <a:p>
            <a:endParaRPr lang="cs-CZ" dirty="0"/>
          </a:p>
          <a:p>
            <a:r>
              <a:rPr lang="cs-CZ" sz="2800" dirty="0" smtClean="0"/>
              <a:t>118487   :   91   =  1302 (</a:t>
            </a:r>
            <a:r>
              <a:rPr lang="cs-CZ" sz="2800" dirty="0" err="1" smtClean="0"/>
              <a:t>zb</a:t>
            </a:r>
            <a:r>
              <a:rPr lang="cs-CZ" sz="2800" dirty="0" smtClean="0"/>
              <a:t>. 5</a:t>
            </a:r>
            <a:r>
              <a:rPr lang="cs-CZ" sz="2800" dirty="0" smtClean="0"/>
              <a:t>) </a:t>
            </a:r>
            <a:endParaRPr lang="cs-CZ" sz="2800" dirty="0"/>
          </a:p>
          <a:p>
            <a:r>
              <a:rPr lang="cs-CZ" sz="2800" dirty="0" smtClean="0"/>
              <a:t>274</a:t>
            </a:r>
          </a:p>
          <a:p>
            <a:r>
              <a:rPr lang="cs-CZ" sz="2800" dirty="0" smtClean="0"/>
              <a:t>  018</a:t>
            </a:r>
            <a:endParaRPr lang="cs-CZ" sz="2800" dirty="0"/>
          </a:p>
          <a:p>
            <a:r>
              <a:rPr lang="cs-CZ" sz="2800" dirty="0" smtClean="0"/>
              <a:t>    187</a:t>
            </a:r>
          </a:p>
          <a:p>
            <a:r>
              <a:rPr lang="cs-CZ" sz="2800" dirty="0" smtClean="0"/>
              <a:t>      05</a:t>
            </a:r>
            <a:endParaRPr lang="cs-CZ" sz="2800" dirty="0"/>
          </a:p>
          <a:p>
            <a:r>
              <a:rPr lang="cs-CZ" sz="2800" dirty="0" smtClean="0"/>
              <a:t>	</a:t>
            </a:r>
            <a:endParaRPr lang="cs-CZ" sz="2800" dirty="0"/>
          </a:p>
          <a:p>
            <a:r>
              <a:rPr lang="cs-CZ" sz="2800" dirty="0" smtClean="0"/>
              <a:t>              Chleba je všude o dvou </a:t>
            </a:r>
            <a:r>
              <a:rPr lang="cs-CZ" sz="2800" dirty="0" smtClean="0"/>
              <a:t>kůrkách</a:t>
            </a:r>
            <a:r>
              <a:rPr lang="cs-CZ" sz="2800" dirty="0" smtClean="0"/>
              <a:t>.</a:t>
            </a:r>
          </a:p>
          <a:p>
            <a:endParaRPr lang="cs-CZ" sz="2800" dirty="0"/>
          </a:p>
          <a:p>
            <a:endParaRPr lang="cs-CZ" sz="2800" dirty="0" smtClean="0"/>
          </a:p>
        </p:txBody>
      </p:sp>
      <p:pic>
        <p:nvPicPr>
          <p:cNvPr id="5125" name="Picture 5" descr="C:\Users\PC-1KN1\AppData\Local\Microsoft\Windows\Temporary Internet Files\Content.IE5\DE4CGPLA\MP9004025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437112"/>
            <a:ext cx="1361697" cy="1361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prava 1">
            <a:hlinkClick r:id="rId3" action="ppaction://hlinksldjump"/>
          </p:cNvPr>
          <p:cNvSpPr/>
          <p:nvPr/>
        </p:nvSpPr>
        <p:spPr>
          <a:xfrm>
            <a:off x="6459060" y="526007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0265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 písemného dělení : 		</a:t>
            </a:r>
          </a:p>
          <a:p>
            <a:endParaRPr lang="cs-CZ" dirty="0"/>
          </a:p>
          <a:p>
            <a:r>
              <a:rPr lang="cs-CZ" sz="2800" dirty="0" smtClean="0"/>
              <a:t>369588   :   23   =   16069 (</a:t>
            </a:r>
            <a:r>
              <a:rPr lang="cs-CZ" sz="2800" dirty="0" err="1" smtClean="0"/>
              <a:t>zb</a:t>
            </a:r>
            <a:r>
              <a:rPr lang="cs-CZ" sz="2800" dirty="0" smtClean="0"/>
              <a:t>. 1</a:t>
            </a:r>
            <a:r>
              <a:rPr lang="cs-CZ" sz="2800" dirty="0" smtClean="0"/>
              <a:t>)</a:t>
            </a:r>
            <a:endParaRPr lang="cs-CZ" sz="2800" dirty="0"/>
          </a:p>
          <a:p>
            <a:r>
              <a:rPr lang="cs-CZ" sz="2800" dirty="0" smtClean="0"/>
              <a:t>139</a:t>
            </a:r>
          </a:p>
          <a:p>
            <a:r>
              <a:rPr lang="cs-CZ" sz="2800" dirty="0" smtClean="0"/>
              <a:t>  015</a:t>
            </a:r>
            <a:endParaRPr lang="cs-CZ" sz="2800" dirty="0"/>
          </a:p>
          <a:p>
            <a:r>
              <a:rPr lang="cs-CZ" sz="2800" dirty="0" smtClean="0"/>
              <a:t>    158</a:t>
            </a:r>
          </a:p>
          <a:p>
            <a:r>
              <a:rPr lang="cs-CZ" sz="2800" dirty="0" smtClean="0"/>
              <a:t>      208 </a:t>
            </a:r>
            <a:endParaRPr lang="cs-CZ" sz="2800" dirty="0"/>
          </a:p>
          <a:p>
            <a:r>
              <a:rPr lang="cs-CZ" sz="2800" dirty="0" smtClean="0"/>
              <a:t>         01</a:t>
            </a:r>
          </a:p>
          <a:p>
            <a:r>
              <a:rPr lang="cs-CZ" sz="2800" dirty="0" smtClean="0"/>
              <a:t>                                    Čistota půl zdraví.</a:t>
            </a:r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</p:txBody>
      </p:sp>
      <p:pic>
        <p:nvPicPr>
          <p:cNvPr id="6146" name="Picture 2" descr="C:\Users\PC-1KN1\AppData\Local\Microsoft\Windows\Temporary Internet Files\Content.IE5\YM2ONWTB\MP90042443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437112"/>
            <a:ext cx="1297385" cy="140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prava 1">
            <a:hlinkClick r:id="rId3" action="ppaction://hlinksldjump"/>
          </p:cNvPr>
          <p:cNvSpPr/>
          <p:nvPr/>
        </p:nvSpPr>
        <p:spPr>
          <a:xfrm>
            <a:off x="6588224" y="535688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33508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 písemného dělení : 		</a:t>
            </a:r>
          </a:p>
          <a:p>
            <a:endParaRPr lang="cs-CZ" dirty="0"/>
          </a:p>
          <a:p>
            <a:r>
              <a:rPr lang="cs-CZ" sz="2800" dirty="0" smtClean="0"/>
              <a:t>398005   :   </a:t>
            </a:r>
            <a:r>
              <a:rPr lang="cs-CZ" sz="2800" dirty="0"/>
              <a:t>4</a:t>
            </a:r>
            <a:r>
              <a:rPr lang="cs-CZ" sz="2800" dirty="0" smtClean="0"/>
              <a:t>5   =   8844 (</a:t>
            </a:r>
            <a:r>
              <a:rPr lang="cs-CZ" sz="2800" dirty="0" err="1" smtClean="0"/>
              <a:t>zb</a:t>
            </a:r>
            <a:r>
              <a:rPr lang="cs-CZ" sz="2800" dirty="0" smtClean="0"/>
              <a:t>. 25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380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200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205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25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Opatrnost  je matka moudrosti.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</p:txBody>
      </p:sp>
      <p:sp>
        <p:nvSpPr>
          <p:cNvPr id="2" name="Šipka doprava 1">
            <a:hlinkClick r:id="rId2" action="ppaction://hlinksldjump"/>
          </p:cNvPr>
          <p:cNvSpPr/>
          <p:nvPr/>
        </p:nvSpPr>
        <p:spPr>
          <a:xfrm>
            <a:off x="6804248" y="544522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0" name="Picture 2" descr="C:\Users\PC-1KN1\AppData\Local\Microsoft\Windows\Temporary Internet Files\Content.IE5\B9AWQ00L\MC900433883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9142" y="4343286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2109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 písemného dělení : 	</a:t>
            </a:r>
          </a:p>
          <a:p>
            <a:endParaRPr lang="cs-CZ" dirty="0"/>
          </a:p>
          <a:p>
            <a:r>
              <a:rPr lang="cs-CZ" sz="2800" dirty="0" smtClean="0"/>
              <a:t>865213   :   72   = 12016 (</a:t>
            </a:r>
            <a:r>
              <a:rPr lang="cs-CZ" sz="2800" dirty="0" err="1" smtClean="0"/>
              <a:t>zb</a:t>
            </a:r>
            <a:r>
              <a:rPr lang="cs-CZ" sz="2800" dirty="0" smtClean="0"/>
              <a:t>. 61</a:t>
            </a:r>
            <a:r>
              <a:rPr lang="cs-CZ" sz="2800" dirty="0" smtClean="0"/>
              <a:t>)  </a:t>
            </a:r>
            <a:endParaRPr lang="cs-CZ" sz="2800" dirty="0"/>
          </a:p>
          <a:p>
            <a:r>
              <a:rPr lang="cs-CZ" sz="2800" dirty="0" smtClean="0"/>
              <a:t>145</a:t>
            </a:r>
          </a:p>
          <a:p>
            <a:r>
              <a:rPr lang="cs-CZ" sz="2800" dirty="0" smtClean="0"/>
              <a:t>   012</a:t>
            </a:r>
            <a:endParaRPr lang="cs-CZ" sz="2800" dirty="0"/>
          </a:p>
          <a:p>
            <a:r>
              <a:rPr lang="cs-CZ" sz="2800" dirty="0" smtClean="0"/>
              <a:t>     121</a:t>
            </a:r>
          </a:p>
          <a:p>
            <a:r>
              <a:rPr lang="cs-CZ" sz="2800" dirty="0" smtClean="0"/>
              <a:t>       493</a:t>
            </a:r>
            <a:endParaRPr lang="cs-CZ" sz="2800" dirty="0"/>
          </a:p>
          <a:p>
            <a:r>
              <a:rPr lang="cs-CZ" sz="2800" dirty="0" smtClean="0"/>
              <a:t>          61            </a:t>
            </a:r>
          </a:p>
          <a:p>
            <a:r>
              <a:rPr lang="cs-CZ" sz="2800" dirty="0" smtClean="0"/>
              <a:t>                                 Láska hory přenáší.</a:t>
            </a:r>
            <a:endParaRPr lang="cs-CZ" sz="2800" dirty="0"/>
          </a:p>
          <a:p>
            <a:endParaRPr lang="cs-CZ" sz="2800" dirty="0"/>
          </a:p>
          <a:p>
            <a:endParaRPr lang="cs-CZ" sz="2800" dirty="0"/>
          </a:p>
        </p:txBody>
      </p:sp>
      <p:pic>
        <p:nvPicPr>
          <p:cNvPr id="8195" name="Picture 3" descr="C:\Users\PC-1KN1\AppData\Local\Microsoft\Windows\Temporary Internet Files\Content.IE5\1TTVV3GD\MP9004385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9865" y="4725144"/>
            <a:ext cx="162018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prava 1">
            <a:hlinkClick r:id="rId3" action="ppaction://hlinksldjump"/>
          </p:cNvPr>
          <p:cNvSpPr/>
          <p:nvPr/>
        </p:nvSpPr>
        <p:spPr>
          <a:xfrm>
            <a:off x="6300192" y="524862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7109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 písemného dělení : 	</a:t>
            </a:r>
          </a:p>
          <a:p>
            <a:endParaRPr lang="cs-CZ" dirty="0"/>
          </a:p>
          <a:p>
            <a:r>
              <a:rPr lang="cs-CZ" sz="2800" dirty="0" smtClean="0"/>
              <a:t>393618   :  19   =   20716 (</a:t>
            </a:r>
            <a:r>
              <a:rPr lang="cs-CZ" sz="2800" dirty="0" err="1" smtClean="0"/>
              <a:t>zb</a:t>
            </a:r>
            <a:r>
              <a:rPr lang="cs-CZ" sz="2800" dirty="0" smtClean="0"/>
              <a:t>. 14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013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136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031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128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14            Ranní ptáče dál doskáče.</a:t>
            </a:r>
          </a:p>
          <a:p>
            <a:endParaRPr lang="cs-CZ" sz="2800" dirty="0" smtClean="0"/>
          </a:p>
          <a:p>
            <a:endParaRPr lang="cs-CZ" dirty="0"/>
          </a:p>
          <a:p>
            <a:endParaRPr lang="cs-CZ" sz="2800" dirty="0"/>
          </a:p>
        </p:txBody>
      </p:sp>
      <p:pic>
        <p:nvPicPr>
          <p:cNvPr id="9218" name="Picture 2" descr="C:\Users\PC-1KN1\AppData\Local\Microsoft\Windows\Temporary Internet Files\Content.IE5\RIQM3S8L\MP90017874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639059"/>
            <a:ext cx="1828800" cy="121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prava 1">
            <a:hlinkClick r:id="rId3" action="ppaction://hlinksldjump"/>
          </p:cNvPr>
          <p:cNvSpPr/>
          <p:nvPr/>
        </p:nvSpPr>
        <p:spPr>
          <a:xfrm>
            <a:off x="6444208" y="501074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9096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75656" y="1484784"/>
            <a:ext cx="6408712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 písemného dělení : 	</a:t>
            </a:r>
          </a:p>
          <a:p>
            <a:endParaRPr lang="cs-CZ" dirty="0"/>
          </a:p>
          <a:p>
            <a:r>
              <a:rPr lang="cs-CZ" sz="2800" dirty="0" smtClean="0"/>
              <a:t>875312   :   95   =   9213 (</a:t>
            </a:r>
            <a:r>
              <a:rPr lang="cs-CZ" sz="2800" dirty="0" err="1" smtClean="0"/>
              <a:t>zb</a:t>
            </a:r>
            <a:r>
              <a:rPr lang="cs-CZ" sz="2800" dirty="0" smtClean="0"/>
              <a:t>. 77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203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131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362</a:t>
            </a:r>
          </a:p>
          <a:p>
            <a:r>
              <a:rPr lang="cs-CZ" sz="2800" dirty="0" smtClean="0"/>
              <a:t>       77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V nouzi poznáš přítele.</a:t>
            </a:r>
          </a:p>
          <a:p>
            <a:endParaRPr lang="cs-CZ" sz="2800" dirty="0"/>
          </a:p>
        </p:txBody>
      </p:sp>
      <p:pic>
        <p:nvPicPr>
          <p:cNvPr id="10244" name="Picture 4" descr="C:\Users\PC-1KN1\AppData\Local\Microsoft\Windows\Temporary Internet Files\Content.IE5\2Y961IHH\MP9004394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315827"/>
            <a:ext cx="2480320" cy="166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prava 1">
            <a:hlinkClick r:id="" action="ppaction://hlinkshowjump?jump=nextslide"/>
          </p:cNvPr>
          <p:cNvSpPr/>
          <p:nvPr/>
        </p:nvSpPr>
        <p:spPr>
          <a:xfrm>
            <a:off x="6130133" y="514732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6969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2914" y="1772816"/>
            <a:ext cx="66967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Citace:</a:t>
            </a:r>
          </a:p>
          <a:p>
            <a:endParaRPr lang="cs-CZ" dirty="0" smtClean="0"/>
          </a:p>
          <a:p>
            <a:r>
              <a:rPr lang="en-US" dirty="0"/>
              <a:t>[</a:t>
            </a:r>
            <a:r>
              <a:rPr lang="cs-CZ" smtClean="0"/>
              <a:t>cit.2011-12-02</a:t>
            </a:r>
            <a:r>
              <a:rPr lang="en-US" dirty="0"/>
              <a:t>]</a:t>
            </a:r>
            <a:r>
              <a:rPr lang="cs-CZ" dirty="0"/>
              <a:t>.Dostupné na www:&lt;http://office.microsoft.com&gt;</a:t>
            </a:r>
          </a:p>
        </p:txBody>
      </p:sp>
    </p:spTree>
    <p:extLst>
      <p:ext uri="{BB962C8B-B14F-4D97-AF65-F5344CB8AC3E}">
        <p14:creationId xmlns:p14="http://schemas.microsoft.com/office/powerpoint/2010/main" xmlns="" val="45797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151</TotalTime>
  <Words>126</Words>
  <Application>Microsoft Office PowerPoint</Application>
  <PresentationFormat>Předvádění na obrazovce (4:3)</PresentationFormat>
  <Paragraphs>226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Špendlík</vt:lpstr>
      <vt:lpstr>Snímek 1</vt:lpstr>
      <vt:lpstr>             Anotace:            Žáci procvičují písemné dělení  přirozených čísel dvojciferným            dělitelem – se zbytkem. Kliknutím na šipku na konci snímku přejdou            na ověření  výpočtů.  Jeden žák počítá u tabule ostatní žáci do sešitu.            U výsledku je vždy uvedeno nějaké známé české přísloví, které slouží             zároveň k rozboru a zamyšlení.            Určeno pro 9. ročník.           Vytvořeno v prosinci 2011.          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PC-1KN1</dc:creator>
  <cp:lastModifiedBy>Martin a Lída</cp:lastModifiedBy>
  <cp:revision>19</cp:revision>
  <dcterms:created xsi:type="dcterms:W3CDTF">2011-12-04T18:57:37Z</dcterms:created>
  <dcterms:modified xsi:type="dcterms:W3CDTF">2012-07-04T08:50:11Z</dcterms:modified>
</cp:coreProperties>
</file>