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3" r:id="rId6"/>
    <p:sldId id="265" r:id="rId7"/>
    <p:sldId id="262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104A2-C579-4C87-AF0C-2D3A61AA972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A11FB-FC1D-4E2D-963A-2D173C819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5685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4626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138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239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80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19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9040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692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0200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3233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430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80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D06C7-EC3A-41B8-A261-672E4F4212D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C9560B-AFCA-4E8D-B963-EB671B106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892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152525" y="1600200"/>
            <a:ext cx="6875859" cy="4525963"/>
          </a:xfrm>
        </p:spPr>
        <p:txBody>
          <a:bodyPr>
            <a:normAutofit/>
          </a:bodyPr>
          <a:lstStyle/>
          <a:p>
            <a:pPr lvl="8"/>
            <a:endParaRPr lang="cs-CZ" sz="14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Matematika pro 2. stupeň </a:t>
            </a:r>
          </a:p>
          <a:p>
            <a:pPr marL="0" indent="0" algn="ctr">
              <a:buNone/>
            </a:pPr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VY_32_INOVACE_08_dělení desetinného čísla </a:t>
            </a:r>
          </a:p>
          <a:p>
            <a:pPr marL="0" indent="0" algn="ctr">
              <a:buNone/>
            </a:pPr>
            <a:r>
              <a:rPr lang="cs-CZ" sz="2000" dirty="0" smtClean="0"/>
              <a:t>číslem přirozeným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50912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               Jméno autora:	Mgr. Hana Vaňková  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144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704856" cy="57606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Anotace: </a:t>
            </a:r>
            <a:br>
              <a:rPr lang="cs-CZ" sz="2000" dirty="0" smtClean="0"/>
            </a:br>
            <a:r>
              <a:rPr lang="cs-CZ" sz="2000" dirty="0" smtClean="0"/>
              <a:t>          V pracovním listu žáci procvičují písemné dělení desetinného čísla číslem </a:t>
            </a:r>
            <a:br>
              <a:rPr lang="cs-CZ" sz="2000" dirty="0" smtClean="0"/>
            </a:br>
            <a:r>
              <a:rPr lang="cs-CZ" sz="2000" dirty="0" smtClean="0"/>
              <a:t>          přirozeným.</a:t>
            </a:r>
            <a:r>
              <a:rPr lang="cs-CZ" sz="2000" dirty="0"/>
              <a:t> </a:t>
            </a:r>
            <a:r>
              <a:rPr lang="cs-CZ" sz="2000" dirty="0" smtClean="0"/>
              <a:t>Dělíme na 2 desetinná místa v podílu.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Určeno pro 9. ročník.</a:t>
            </a:r>
            <a:br>
              <a:rPr lang="cs-CZ" sz="2000" dirty="0" smtClean="0"/>
            </a:br>
            <a:r>
              <a:rPr lang="cs-CZ" sz="2000" dirty="0" smtClean="0"/>
              <a:t>          Vytvořeno v lednu 2012.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9606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67879" y="1278440"/>
            <a:ext cx="7467172" cy="47397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/>
              <a:t>Dělení desetinného čísla číslem přirozeným </a:t>
            </a:r>
          </a:p>
          <a:p>
            <a:endParaRPr lang="cs-CZ" b="1" u="sng" dirty="0" smtClean="0"/>
          </a:p>
          <a:p>
            <a:r>
              <a:rPr lang="cs-CZ" dirty="0" smtClean="0"/>
              <a:t>    </a:t>
            </a:r>
            <a:r>
              <a:rPr lang="cs-CZ" b="1" u="sng" dirty="0" smtClean="0"/>
              <a:t>OPAKUJEME</a:t>
            </a:r>
          </a:p>
          <a:p>
            <a:endParaRPr lang="cs-CZ" b="1" u="sng" dirty="0" smtClean="0"/>
          </a:p>
          <a:p>
            <a:r>
              <a:rPr lang="cs-CZ" sz="2400" dirty="0" smtClean="0"/>
              <a:t>                                :                                      =</a:t>
            </a:r>
            <a:endParaRPr lang="cs-CZ" sz="2400" u="sng" dirty="0" smtClean="0"/>
          </a:p>
          <a:p>
            <a:r>
              <a:rPr lang="cs-CZ" sz="2400" dirty="0" smtClean="0"/>
              <a:t>     </a:t>
            </a:r>
          </a:p>
          <a:p>
            <a:r>
              <a:rPr lang="cs-CZ" dirty="0" smtClean="0"/>
              <a:t>     </a:t>
            </a:r>
          </a:p>
          <a:p>
            <a:r>
              <a:rPr lang="cs-CZ" dirty="0"/>
              <a:t> </a:t>
            </a:r>
            <a:r>
              <a:rPr lang="cs-CZ" dirty="0" smtClean="0"/>
              <a:t>        DĚLENEC		           DĚLITEL		          PODÍL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Pozor na desetinnou čárku v podílu! Zapisujeme ji ihned, jakmile překročíme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desetinnou čárku v dělenci.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14128" y="2420888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2010,56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845381" y="2420888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444208" y="2420888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251,32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957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836712"/>
            <a:ext cx="77768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Dělte na dvě desetinná místa </a:t>
            </a:r>
            <a:r>
              <a:rPr lang="cs-CZ" dirty="0" smtClean="0"/>
              <a:t>(přesnost </a:t>
            </a:r>
            <a:r>
              <a:rPr lang="cs-CZ" dirty="0" smtClean="0"/>
              <a:t>na </a:t>
            </a:r>
            <a:r>
              <a:rPr lang="cs-CZ" dirty="0" smtClean="0"/>
              <a:t>setiny) </a:t>
            </a:r>
            <a:r>
              <a:rPr lang="cs-CZ" dirty="0" smtClean="0"/>
              <a:t>:      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  897,24 : 3 =			            658,28 : 4 =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1458,32 : 8 =                                                         2301,24 : 6 =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5247,05 : 5 =			           8647,66  : 7 =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3355,12 : 2 =			          9856,44 : 9 =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593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836712"/>
            <a:ext cx="77768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ŘEŠENÍ:</a:t>
            </a:r>
            <a:r>
              <a:rPr lang="cs-CZ" dirty="0" smtClean="0"/>
              <a:t>       Dělte na dvě desetinná místa </a:t>
            </a:r>
            <a:r>
              <a:rPr lang="cs-CZ" dirty="0" smtClean="0"/>
              <a:t>(přesnost na setiny)                                                      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897,24 : 3 =  299,08		            658,28 : 4 = 164,57</a:t>
            </a:r>
          </a:p>
          <a:p>
            <a:r>
              <a:rPr lang="cs-CZ" dirty="0" smtClean="0"/>
              <a:t> </a:t>
            </a:r>
            <a:r>
              <a:rPr lang="cs-CZ" dirty="0" smtClean="0"/>
              <a:t>29			            25</a:t>
            </a:r>
          </a:p>
          <a:p>
            <a:r>
              <a:rPr lang="cs-CZ" dirty="0"/>
              <a:t> </a:t>
            </a:r>
            <a:r>
              <a:rPr lang="cs-CZ" dirty="0" smtClean="0"/>
              <a:t>  27		</a:t>
            </a:r>
            <a:r>
              <a:rPr lang="cs-CZ" dirty="0"/>
              <a:t>	</a:t>
            </a:r>
            <a:r>
              <a:rPr lang="cs-CZ" dirty="0" smtClean="0"/>
              <a:t>              18</a:t>
            </a:r>
          </a:p>
          <a:p>
            <a:r>
              <a:rPr lang="cs-CZ" dirty="0"/>
              <a:t> </a:t>
            </a:r>
            <a:r>
              <a:rPr lang="cs-CZ" dirty="0" smtClean="0"/>
              <a:t>    02  			                22</a:t>
            </a:r>
          </a:p>
          <a:p>
            <a:r>
              <a:rPr lang="cs-CZ" dirty="0"/>
              <a:t> </a:t>
            </a:r>
            <a:r>
              <a:rPr lang="cs-CZ" dirty="0" smtClean="0"/>
              <a:t>      24                                                           28</a:t>
            </a:r>
          </a:p>
          <a:p>
            <a:r>
              <a:rPr lang="cs-CZ" dirty="0"/>
              <a:t> </a:t>
            </a:r>
            <a:r>
              <a:rPr lang="cs-CZ" dirty="0" smtClean="0"/>
              <a:t>         0                                                             0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1458,32 : 8 = 182,29                                            2301,24 : 6 = 383,54</a:t>
            </a:r>
          </a:p>
          <a:p>
            <a:r>
              <a:rPr lang="cs-CZ" dirty="0" smtClean="0"/>
              <a:t>  65                                                                            50</a:t>
            </a:r>
          </a:p>
          <a:p>
            <a:r>
              <a:rPr lang="cs-CZ" dirty="0"/>
              <a:t> </a:t>
            </a:r>
            <a:r>
              <a:rPr lang="cs-CZ" dirty="0" smtClean="0"/>
              <a:t>   18                                                                            21</a:t>
            </a:r>
          </a:p>
          <a:p>
            <a:r>
              <a:rPr lang="cs-CZ" dirty="0"/>
              <a:t> </a:t>
            </a:r>
            <a:r>
              <a:rPr lang="cs-CZ" dirty="0" smtClean="0"/>
              <a:t>      23                                                                           32</a:t>
            </a:r>
          </a:p>
          <a:p>
            <a:r>
              <a:rPr lang="cs-CZ" dirty="0"/>
              <a:t> </a:t>
            </a:r>
            <a:r>
              <a:rPr lang="cs-CZ" dirty="0" smtClean="0"/>
              <a:t>        72                                                                            24</a:t>
            </a:r>
          </a:p>
          <a:p>
            <a:r>
              <a:rPr lang="cs-CZ" dirty="0"/>
              <a:t> </a:t>
            </a:r>
            <a:r>
              <a:rPr lang="cs-CZ" dirty="0" smtClean="0"/>
              <a:t>          0                                                                               0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79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836712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ŘEŠENÍ:</a:t>
            </a:r>
            <a:r>
              <a:rPr lang="cs-CZ" dirty="0" smtClean="0"/>
              <a:t>       Dělte na dvě desetinná místa </a:t>
            </a:r>
            <a:r>
              <a:rPr lang="cs-CZ" dirty="0" smtClean="0"/>
              <a:t>(přesnost </a:t>
            </a:r>
            <a:r>
              <a:rPr lang="cs-CZ" dirty="0" smtClean="0"/>
              <a:t>na </a:t>
            </a:r>
            <a:r>
              <a:rPr lang="cs-CZ" dirty="0" smtClean="0"/>
              <a:t>setiny)                                                      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5247,05 : 5 = 1049,41		         8647,66 : 7 = 1235,38</a:t>
            </a:r>
          </a:p>
          <a:p>
            <a:r>
              <a:rPr lang="cs-CZ" dirty="0" smtClean="0"/>
              <a:t>02				         16</a:t>
            </a:r>
          </a:p>
          <a:p>
            <a:r>
              <a:rPr lang="cs-CZ" dirty="0" smtClean="0"/>
              <a:t>  24                                                                           24</a:t>
            </a:r>
          </a:p>
          <a:p>
            <a:r>
              <a:rPr lang="cs-CZ" dirty="0"/>
              <a:t> </a:t>
            </a:r>
            <a:r>
              <a:rPr lang="cs-CZ" dirty="0" smtClean="0"/>
              <a:t>    47                                                                           37</a:t>
            </a:r>
          </a:p>
          <a:p>
            <a:r>
              <a:rPr lang="cs-CZ" dirty="0"/>
              <a:t> </a:t>
            </a:r>
            <a:r>
              <a:rPr lang="cs-CZ" dirty="0" smtClean="0"/>
              <a:t>       20                                                                          26</a:t>
            </a:r>
          </a:p>
          <a:p>
            <a:r>
              <a:rPr lang="cs-CZ" dirty="0"/>
              <a:t> </a:t>
            </a:r>
            <a:r>
              <a:rPr lang="cs-CZ" dirty="0" smtClean="0"/>
              <a:t>         05                                                                          56</a:t>
            </a:r>
          </a:p>
          <a:p>
            <a:r>
              <a:rPr lang="cs-CZ" dirty="0"/>
              <a:t> </a:t>
            </a:r>
            <a:r>
              <a:rPr lang="cs-CZ" dirty="0" smtClean="0"/>
              <a:t>            0                                                                            0</a:t>
            </a:r>
          </a:p>
          <a:p>
            <a:endParaRPr lang="cs-CZ" dirty="0"/>
          </a:p>
          <a:p>
            <a:r>
              <a:rPr lang="cs-CZ" dirty="0" smtClean="0"/>
              <a:t>3355,12 : 2 = 1677,56		          9856,44 : 9 = 1095,16</a:t>
            </a:r>
          </a:p>
          <a:p>
            <a:r>
              <a:rPr lang="cs-CZ" dirty="0" smtClean="0"/>
              <a:t>13                                                                            08</a:t>
            </a:r>
          </a:p>
          <a:p>
            <a:r>
              <a:rPr lang="cs-CZ" dirty="0" smtClean="0"/>
              <a:t>  15                                                                             85</a:t>
            </a:r>
          </a:p>
          <a:p>
            <a:r>
              <a:rPr lang="cs-CZ" dirty="0"/>
              <a:t> </a:t>
            </a:r>
            <a:r>
              <a:rPr lang="cs-CZ" dirty="0" smtClean="0"/>
              <a:t>   15                                                                             46</a:t>
            </a:r>
          </a:p>
          <a:p>
            <a:r>
              <a:rPr lang="cs-CZ" dirty="0"/>
              <a:t> </a:t>
            </a:r>
            <a:r>
              <a:rPr lang="cs-CZ" dirty="0" smtClean="0"/>
              <a:t>      11                                                                             14</a:t>
            </a:r>
          </a:p>
          <a:p>
            <a:r>
              <a:rPr lang="cs-CZ" dirty="0"/>
              <a:t> </a:t>
            </a:r>
            <a:r>
              <a:rPr lang="cs-CZ" dirty="0" smtClean="0"/>
              <a:t>         12                                                                             54</a:t>
            </a:r>
          </a:p>
          <a:p>
            <a:r>
              <a:rPr lang="cs-CZ" dirty="0"/>
              <a:t> </a:t>
            </a:r>
            <a:r>
              <a:rPr lang="cs-CZ" dirty="0" smtClean="0"/>
              <a:t>            0                                                                               0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202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1403648" y="836712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1095,16</a:t>
            </a:r>
          </a:p>
        </p:txBody>
      </p:sp>
      <p:sp>
        <p:nvSpPr>
          <p:cNvPr id="3" name="Popisek se šipkou dolů 2"/>
          <p:cNvSpPr/>
          <p:nvPr/>
        </p:nvSpPr>
        <p:spPr>
          <a:xfrm>
            <a:off x="3140224" y="836712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383,54</a:t>
            </a:r>
          </a:p>
        </p:txBody>
      </p:sp>
      <p:sp>
        <p:nvSpPr>
          <p:cNvPr id="4" name="Popisek se šipkou dolů 3"/>
          <p:cNvSpPr/>
          <p:nvPr/>
        </p:nvSpPr>
        <p:spPr>
          <a:xfrm>
            <a:off x="4860032" y="828297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182,29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6732240" y="828297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1677,56</a:t>
            </a:r>
            <a:endParaRPr lang="cs-CZ" dirty="0"/>
          </a:p>
        </p:txBody>
      </p:sp>
      <p:sp>
        <p:nvSpPr>
          <p:cNvPr id="6" name="Popisek se šipkou dolů 5"/>
          <p:cNvSpPr/>
          <p:nvPr/>
        </p:nvSpPr>
        <p:spPr>
          <a:xfrm>
            <a:off x="1403648" y="2564904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1235,38</a:t>
            </a:r>
          </a:p>
        </p:txBody>
      </p:sp>
      <p:sp>
        <p:nvSpPr>
          <p:cNvPr id="7" name="Popisek se šipkou dolů 6"/>
          <p:cNvSpPr/>
          <p:nvPr/>
        </p:nvSpPr>
        <p:spPr>
          <a:xfrm>
            <a:off x="3140224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299,08</a:t>
            </a:r>
            <a:endParaRPr lang="cs-CZ" dirty="0"/>
          </a:p>
        </p:txBody>
      </p:sp>
      <p:sp>
        <p:nvSpPr>
          <p:cNvPr id="8" name="Popisek se šipkou dolů 7"/>
          <p:cNvSpPr/>
          <p:nvPr/>
        </p:nvSpPr>
        <p:spPr>
          <a:xfrm>
            <a:off x="4860032" y="2564904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1049,41</a:t>
            </a:r>
            <a:endParaRPr lang="cs-CZ" dirty="0"/>
          </a:p>
        </p:txBody>
      </p:sp>
      <p:sp>
        <p:nvSpPr>
          <p:cNvPr id="9" name="Popisek se šipkou dolů 8"/>
          <p:cNvSpPr/>
          <p:nvPr/>
        </p:nvSpPr>
        <p:spPr>
          <a:xfrm>
            <a:off x="6745025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  <a:p>
            <a:r>
              <a:rPr lang="cs-CZ" dirty="0" smtClean="0"/>
              <a:t>164,57</a:t>
            </a:r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1314316"/>
              </p:ext>
            </p:extLst>
          </p:nvPr>
        </p:nvGraphicFramePr>
        <p:xfrm>
          <a:off x="1187624" y="4653136"/>
          <a:ext cx="6696744" cy="658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309936" y="3717032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Znamení  horoskopu – 22</a:t>
            </a:r>
            <a:r>
              <a:rPr lang="cs-CZ" dirty="0" smtClean="0"/>
              <a:t>. 5</a:t>
            </a:r>
            <a:r>
              <a:rPr lang="cs-CZ" dirty="0" smtClean="0"/>
              <a:t>. až 21</a:t>
            </a:r>
            <a:r>
              <a:rPr lang="cs-CZ" dirty="0" smtClean="0"/>
              <a:t>. 6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(zapiš písmena od nejmenšího výsledku po největší)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05998" y="175111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09538" y="1742697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96045" y="174269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00932" y="1742697"/>
            <a:ext cx="261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44279" y="347930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467860" y="347930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96045" y="3479304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09859" y="34763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33265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Výsledky seřaď od nejmenšího po největší a písmena zapiš do dolní tabulky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6" name="Picture 2" descr="C:\Users\PC-1KN1\AppData\Local\Microsoft\Windows\Temporary Internet Files\Content.IE5\S7687CZ2\MM90028895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6640" y="5390015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633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1403648" y="836712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1095,16</a:t>
            </a:r>
          </a:p>
        </p:txBody>
      </p:sp>
      <p:sp>
        <p:nvSpPr>
          <p:cNvPr id="3" name="Popisek se šipkou dolů 2"/>
          <p:cNvSpPr/>
          <p:nvPr/>
        </p:nvSpPr>
        <p:spPr>
          <a:xfrm>
            <a:off x="3140224" y="836712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383,54</a:t>
            </a:r>
          </a:p>
        </p:txBody>
      </p:sp>
      <p:sp>
        <p:nvSpPr>
          <p:cNvPr id="4" name="Popisek se šipkou dolů 3"/>
          <p:cNvSpPr/>
          <p:nvPr/>
        </p:nvSpPr>
        <p:spPr>
          <a:xfrm>
            <a:off x="4860032" y="828297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182,29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6732240" y="828297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1677,56</a:t>
            </a:r>
            <a:endParaRPr lang="cs-CZ" dirty="0"/>
          </a:p>
        </p:txBody>
      </p:sp>
      <p:sp>
        <p:nvSpPr>
          <p:cNvPr id="6" name="Popisek se šipkou dolů 5"/>
          <p:cNvSpPr/>
          <p:nvPr/>
        </p:nvSpPr>
        <p:spPr>
          <a:xfrm>
            <a:off x="1403648" y="2564904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1235,38</a:t>
            </a:r>
          </a:p>
        </p:txBody>
      </p:sp>
      <p:sp>
        <p:nvSpPr>
          <p:cNvPr id="7" name="Popisek se šipkou dolů 6"/>
          <p:cNvSpPr/>
          <p:nvPr/>
        </p:nvSpPr>
        <p:spPr>
          <a:xfrm>
            <a:off x="3140224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299,08</a:t>
            </a:r>
            <a:endParaRPr lang="cs-CZ" dirty="0"/>
          </a:p>
        </p:txBody>
      </p:sp>
      <p:sp>
        <p:nvSpPr>
          <p:cNvPr id="8" name="Popisek se šipkou dolů 7"/>
          <p:cNvSpPr/>
          <p:nvPr/>
        </p:nvSpPr>
        <p:spPr>
          <a:xfrm>
            <a:off x="4860032" y="2564904"/>
            <a:ext cx="1008112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1049,41</a:t>
            </a:r>
            <a:endParaRPr lang="cs-CZ" dirty="0"/>
          </a:p>
        </p:txBody>
      </p:sp>
      <p:sp>
        <p:nvSpPr>
          <p:cNvPr id="9" name="Popisek se šipkou dolů 8"/>
          <p:cNvSpPr/>
          <p:nvPr/>
        </p:nvSpPr>
        <p:spPr>
          <a:xfrm>
            <a:off x="6745025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  <a:p>
            <a:r>
              <a:rPr lang="cs-CZ" dirty="0" smtClean="0"/>
              <a:t>164,57</a:t>
            </a:r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8141615"/>
              </p:ext>
            </p:extLst>
          </p:nvPr>
        </p:nvGraphicFramePr>
        <p:xfrm>
          <a:off x="1187624" y="4653136"/>
          <a:ext cx="6696744" cy="658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</a:tblGrid>
              <a:tr h="658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309936" y="3717032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Znamení  horoskopu – 22</a:t>
            </a:r>
            <a:r>
              <a:rPr lang="cs-CZ" dirty="0" smtClean="0"/>
              <a:t>. 5</a:t>
            </a:r>
            <a:r>
              <a:rPr lang="cs-CZ" dirty="0" smtClean="0"/>
              <a:t>. až 21</a:t>
            </a:r>
            <a:r>
              <a:rPr lang="cs-CZ" dirty="0" smtClean="0"/>
              <a:t>. 6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(zapiš písmena od nejmenšího výsledku po největší)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05998" y="175111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09538" y="1742697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96045" y="174269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00932" y="1742697"/>
            <a:ext cx="261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44279" y="347930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467860" y="347930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96045" y="3479304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09859" y="34763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33265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ŘEŠENÍ</a:t>
            </a:r>
            <a:r>
              <a:rPr lang="cs-CZ" sz="1600" dirty="0" smtClean="0"/>
              <a:t> Výsledky seřaď od nejmenšího po největší a písmena zapiš do dolní tabulky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6" name="Picture 2" descr="C:\Users\PC-1KN1\AppData\Local\Microsoft\Windows\Temporary Internet Files\Content.IE5\S7687CZ2\MM90028895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6640" y="5390015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97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772816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en-US" dirty="0"/>
              <a:t>[</a:t>
            </a:r>
            <a:r>
              <a:rPr lang="cs-CZ" smtClean="0"/>
              <a:t>cit.2012-01-12</a:t>
            </a:r>
            <a:r>
              <a:rPr lang="en-US" dirty="0"/>
              <a:t>]</a:t>
            </a:r>
            <a:r>
              <a:rPr lang="cs-CZ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xmlns="" val="207140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219</Words>
  <Application>Microsoft Office PowerPoint</Application>
  <PresentationFormat>Předvádění na obrazovce (4:3)</PresentationFormat>
  <Paragraphs>132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             Anotace:            V pracovním listu žáci procvičují písemné dělení desetinného čísla číslem            přirozeným. Dělíme na 2 desetinná místa v podílu.            Určeno pro 9. ročník.           Vytvořeno v lednu 2012.                    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Martin a Lída</cp:lastModifiedBy>
  <cp:revision>18</cp:revision>
  <dcterms:created xsi:type="dcterms:W3CDTF">2012-01-15T16:56:24Z</dcterms:created>
  <dcterms:modified xsi:type="dcterms:W3CDTF">2012-07-04T08:52:23Z</dcterms:modified>
</cp:coreProperties>
</file>