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7" r:id="rId2"/>
    <p:sldId id="259" r:id="rId3"/>
    <p:sldId id="258" r:id="rId4"/>
    <p:sldId id="260" r:id="rId5"/>
    <p:sldId id="261" r:id="rId6"/>
    <p:sldId id="262" r:id="rId7"/>
    <p:sldId id="263" r:id="rId8"/>
    <p:sldId id="264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1713D17-9CF1-46C8-AEA4-EC8152BA5F33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722B620-FAA8-4B1D-8C31-B6D7C2C7971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300492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6F6569A-34EC-41BA-B544-4B8ABF91590A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930607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09314D0-8896-4223-9760-773918C4A0AA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4690C9-1C03-4B42-A5D0-AE5B3F1C0A0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09314D0-8896-4223-9760-773918C4A0AA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4690C9-1C03-4B42-A5D0-AE5B3F1C0A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09314D0-8896-4223-9760-773918C4A0AA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4690C9-1C03-4B42-A5D0-AE5B3F1C0A0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09314D0-8896-4223-9760-773918C4A0AA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4690C9-1C03-4B42-A5D0-AE5B3F1C0A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09314D0-8896-4223-9760-773918C4A0AA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4690C9-1C03-4B42-A5D0-AE5B3F1C0A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09314D0-8896-4223-9760-773918C4A0AA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4690C9-1C03-4B42-A5D0-AE5B3F1C0A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09314D0-8896-4223-9760-773918C4A0AA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4690C9-1C03-4B42-A5D0-AE5B3F1C0A0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09314D0-8896-4223-9760-773918C4A0AA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4690C9-1C03-4B42-A5D0-AE5B3F1C0A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09314D0-8896-4223-9760-773918C4A0AA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4690C9-1C03-4B42-A5D0-AE5B3F1C0A0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09314D0-8896-4223-9760-773918C4A0AA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4690C9-1C03-4B42-A5D0-AE5B3F1C0A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09314D0-8896-4223-9760-773918C4A0AA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4690C9-1C03-4B42-A5D0-AE5B3F1C0A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309314D0-8896-4223-9760-773918C4A0AA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064690C9-1C03-4B42-A5D0-AE5B3F1C0A0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idx="4294967295"/>
          </p:nvPr>
        </p:nvSpPr>
        <p:spPr>
          <a:xfrm>
            <a:off x="1152525" y="1600200"/>
            <a:ext cx="6875859" cy="4525963"/>
          </a:xfrm>
        </p:spPr>
        <p:txBody>
          <a:bodyPr>
            <a:normAutofit/>
          </a:bodyPr>
          <a:lstStyle/>
          <a:p>
            <a:pPr lvl="8"/>
            <a:endParaRPr lang="cs-CZ" sz="1400" dirty="0" smtClean="0"/>
          </a:p>
          <a:p>
            <a:pPr marL="0" indent="0" algn="ctr">
              <a:buNone/>
            </a:pPr>
            <a:r>
              <a:rPr lang="cs-CZ" sz="2600" dirty="0" smtClean="0"/>
              <a:t>ZŠP a ZŠS Uherský Brod</a:t>
            </a:r>
          </a:p>
          <a:p>
            <a:pPr marL="0" indent="0" algn="ctr">
              <a:buNone/>
            </a:pPr>
            <a:r>
              <a:rPr lang="cs-CZ" sz="2600" dirty="0" smtClean="0"/>
              <a:t>projekt </a:t>
            </a:r>
            <a:r>
              <a:rPr lang="cs-CZ" sz="2600" dirty="0"/>
              <a:t>č. CZ.1.07/1.4.00/21.0961</a:t>
            </a:r>
            <a:endParaRPr lang="cs-CZ" sz="2600" dirty="0" smtClean="0"/>
          </a:p>
          <a:p>
            <a:pPr algn="ctr"/>
            <a:endParaRPr lang="cs-CZ" sz="2600" dirty="0" smtClean="0"/>
          </a:p>
          <a:p>
            <a:pPr marL="0" indent="0" algn="ctr">
              <a:buNone/>
            </a:pPr>
            <a:r>
              <a:rPr lang="cs-CZ" sz="2600" dirty="0" smtClean="0"/>
              <a:t>Matematika pro 2. stupeň </a:t>
            </a:r>
          </a:p>
          <a:p>
            <a:pPr marL="0" indent="0" algn="ctr">
              <a:buNone/>
            </a:pPr>
            <a:r>
              <a:rPr lang="cs-CZ" sz="2000" dirty="0" smtClean="0"/>
              <a:t>Č. </a:t>
            </a:r>
            <a:r>
              <a:rPr lang="cs-CZ" sz="2000" dirty="0" err="1" smtClean="0"/>
              <a:t>DUMu</a:t>
            </a:r>
            <a:r>
              <a:rPr lang="cs-CZ" sz="2000" dirty="0" smtClean="0"/>
              <a:t>:  VY_32_INOVACE_09_dělení desetinného čísla </a:t>
            </a:r>
          </a:p>
          <a:p>
            <a:pPr marL="0" indent="0" algn="ctr">
              <a:buNone/>
            </a:pPr>
            <a:r>
              <a:rPr lang="cs-CZ" sz="2000" dirty="0" smtClean="0"/>
              <a:t>číslem desetinným se zbytkem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0466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619672" y="4509120"/>
            <a:ext cx="60486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r>
              <a:rPr lang="cs-CZ" dirty="0" smtClean="0"/>
              <a:t>                    Jméno autora:	Mgr.  Hana Vaňková   	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4738551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548680"/>
            <a:ext cx="7704856" cy="5760640"/>
          </a:xfrm>
        </p:spPr>
        <p:txBody>
          <a:bodyPr>
            <a:normAutofit fontScale="90000"/>
          </a:bodyPr>
          <a:lstStyle/>
          <a:p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        </a:t>
            </a:r>
            <a:r>
              <a:rPr lang="cs-CZ" sz="2000" dirty="0"/>
              <a:t> </a:t>
            </a:r>
            <a:r>
              <a:rPr lang="cs-CZ" sz="2000" dirty="0" smtClean="0"/>
              <a:t> Anotace: </a:t>
            </a:r>
            <a:br>
              <a:rPr lang="cs-CZ" sz="2000" dirty="0" smtClean="0"/>
            </a:br>
            <a:r>
              <a:rPr lang="cs-CZ" sz="2000" dirty="0" smtClean="0"/>
              <a:t>          Žáci procvičují zadané příklady písemného dělení desetinných čísel.</a:t>
            </a:r>
            <a:br>
              <a:rPr lang="cs-CZ" sz="2000" dirty="0" smtClean="0"/>
            </a:br>
            <a:r>
              <a:rPr lang="cs-CZ" sz="2000" dirty="0" smtClean="0"/>
              <a:t>          Počítáme u tabule nebo jako </a:t>
            </a:r>
            <a:r>
              <a:rPr lang="cs-CZ" sz="2000" dirty="0"/>
              <a:t>samostatnou práci do sešitu. 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          Dělíme na 2 desetinná místa v podílu. </a:t>
            </a:r>
            <a:br>
              <a:rPr lang="cs-CZ" sz="2000" dirty="0" smtClean="0"/>
            </a:br>
            <a:r>
              <a:rPr lang="cs-CZ" sz="2000" dirty="0"/>
              <a:t> </a:t>
            </a:r>
            <a:r>
              <a:rPr lang="cs-CZ" sz="2000" dirty="0" smtClean="0"/>
              <a:t>         Určeno pro 9. ročník.</a:t>
            </a:r>
            <a:br>
              <a:rPr lang="cs-CZ" sz="2000" dirty="0" smtClean="0"/>
            </a:br>
            <a:r>
              <a:rPr lang="cs-CZ" sz="2000" dirty="0" smtClean="0"/>
              <a:t>           Vytvořeno v únoru 2012.</a:t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>         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233086213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836712"/>
            <a:ext cx="784887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u="sng" dirty="0">
                <a:solidFill>
                  <a:schemeClr val="accent3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</a:t>
            </a:r>
            <a:r>
              <a:rPr lang="cs-CZ" b="1" u="sng" dirty="0" smtClean="0">
                <a:solidFill>
                  <a:schemeClr val="accent3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ělení desetinného čísla číslem desetinným  </a:t>
            </a:r>
            <a:r>
              <a:rPr lang="cs-CZ" b="1" u="sng" dirty="0" smtClean="0">
                <a:solidFill>
                  <a:schemeClr val="accent3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(se zbytkem)</a:t>
            </a:r>
            <a:endParaRPr lang="cs-CZ" b="1" u="sng" dirty="0" smtClean="0">
              <a:solidFill>
                <a:schemeClr val="accent3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endParaRPr lang="cs-CZ" b="1" u="sng" dirty="0">
              <a:solidFill>
                <a:schemeClr val="accent3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r>
              <a:rPr lang="cs-CZ" b="1" u="sng" dirty="0" smtClean="0">
                <a:solidFill>
                  <a:schemeClr val="accent3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Zopakujme si:</a:t>
            </a:r>
          </a:p>
          <a:p>
            <a:pPr algn="ctr"/>
            <a:endParaRPr lang="cs-CZ" b="1" u="sng" dirty="0">
              <a:solidFill>
                <a:schemeClr val="accent3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Při dělení desetinných čísel nejdříve převedeme dělení na dělení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přirozených čísel. </a:t>
            </a:r>
          </a:p>
          <a:p>
            <a:endParaRPr lang="cs-CZ" dirty="0">
              <a:latin typeface="Arial" pitchFamily="34" charset="0"/>
              <a:cs typeface="Arial" pitchFamily="34" charset="0"/>
            </a:endParaRPr>
          </a:p>
          <a:p>
            <a:r>
              <a:rPr lang="cs-CZ" i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Zapamatuj si, že než přikročíš k dělení desetinných čísel, musíš dělence </a:t>
            </a:r>
          </a:p>
          <a:p>
            <a:r>
              <a:rPr lang="cs-CZ" i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i dělitele vynásobit  takovým násobkem (10, 100, 1000, …), aby se </a:t>
            </a:r>
          </a:p>
          <a:p>
            <a:r>
              <a:rPr lang="cs-CZ" i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z dělitele stalo přirozené číslo.</a:t>
            </a:r>
          </a:p>
          <a:p>
            <a:endParaRPr lang="cs-CZ" b="1" dirty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Potom je dělíme stejně jako čísla přirozená. 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Když při dělení narazíme na desetinnou čárku, tak ji ihned napíšeme 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do výsledku. </a:t>
            </a:r>
            <a:endParaRPr lang="cs-CZ" b="1" u="sng" dirty="0">
              <a:solidFill>
                <a:schemeClr val="accent3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47272746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899566"/>
            <a:ext cx="7776864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u="sng" dirty="0" smtClean="0">
                <a:solidFill>
                  <a:schemeClr val="accent3">
                    <a:lumMod val="75000"/>
                  </a:schemeClr>
                </a:solidFill>
              </a:rPr>
              <a:t>Procvičuj písemné dělení </a:t>
            </a:r>
            <a:r>
              <a:rPr lang="cs-CZ" u="sng" dirty="0" smtClean="0">
                <a:solidFill>
                  <a:schemeClr val="accent3">
                    <a:lumMod val="75000"/>
                  </a:schemeClr>
                </a:solidFill>
              </a:rPr>
              <a:t>(podíl </a:t>
            </a:r>
            <a:r>
              <a:rPr lang="cs-CZ" u="sng" dirty="0" smtClean="0">
                <a:solidFill>
                  <a:schemeClr val="accent3">
                    <a:lumMod val="75000"/>
                  </a:schemeClr>
                </a:solidFill>
              </a:rPr>
              <a:t>na dvě desetinná </a:t>
            </a:r>
            <a:r>
              <a:rPr lang="cs-CZ" u="sng" dirty="0" smtClean="0">
                <a:solidFill>
                  <a:schemeClr val="accent3">
                    <a:lumMod val="75000"/>
                  </a:schemeClr>
                </a:solidFill>
              </a:rPr>
              <a:t>místa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)</a:t>
            </a:r>
            <a:endParaRPr lang="cs-CZ" dirty="0" smtClean="0">
              <a:solidFill>
                <a:schemeClr val="accent3">
                  <a:lumMod val="75000"/>
                </a:schemeClr>
              </a:solidFill>
            </a:endParaRPr>
          </a:p>
          <a:p>
            <a:endParaRPr lang="cs-CZ" dirty="0">
              <a:solidFill>
                <a:schemeClr val="accent3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latin typeface="Arial Narrow" pitchFamily="34" charset="0"/>
              </a:rPr>
              <a:t>275,56   :   3,8   =     			870,39   :   4,2   =</a:t>
            </a:r>
          </a:p>
          <a:p>
            <a:endParaRPr lang="cs-CZ" dirty="0">
              <a:solidFill>
                <a:schemeClr val="accent3">
                  <a:lumMod val="75000"/>
                </a:schemeClr>
              </a:solidFill>
              <a:latin typeface="Arial Narrow" pitchFamily="34" charset="0"/>
            </a:endParaRPr>
          </a:p>
          <a:p>
            <a:endParaRPr lang="cs-CZ" dirty="0" smtClean="0">
              <a:solidFill>
                <a:schemeClr val="accent3">
                  <a:lumMod val="75000"/>
                </a:schemeClr>
              </a:solidFill>
              <a:latin typeface="Arial Narrow" pitchFamily="34" charset="0"/>
            </a:endParaRPr>
          </a:p>
          <a:p>
            <a:endParaRPr lang="cs-CZ" dirty="0">
              <a:solidFill>
                <a:schemeClr val="accent3">
                  <a:lumMod val="75000"/>
                </a:schemeClr>
              </a:solidFill>
              <a:latin typeface="Arial Narrow" pitchFamily="34" charset="0"/>
            </a:endParaRPr>
          </a:p>
          <a:p>
            <a:endParaRPr lang="cs-CZ" dirty="0" smtClean="0">
              <a:solidFill>
                <a:schemeClr val="accent3">
                  <a:lumMod val="75000"/>
                </a:schemeClr>
              </a:solidFill>
              <a:latin typeface="Arial Narrow" pitchFamily="34" charset="0"/>
            </a:endParaRPr>
          </a:p>
          <a:p>
            <a:endParaRPr lang="cs-CZ" dirty="0">
              <a:solidFill>
                <a:schemeClr val="accent3">
                  <a:lumMod val="75000"/>
                </a:schemeClr>
              </a:solidFill>
              <a:latin typeface="Arial Narrow" pitchFamily="34" charset="0"/>
            </a:endParaRPr>
          </a:p>
          <a:p>
            <a:endParaRPr lang="cs-CZ" dirty="0" smtClean="0">
              <a:solidFill>
                <a:schemeClr val="accent3">
                  <a:lumMod val="75000"/>
                </a:schemeClr>
              </a:solidFill>
              <a:latin typeface="Arial Narrow" pitchFamily="34" charset="0"/>
            </a:endParaRPr>
          </a:p>
          <a:p>
            <a:endParaRPr lang="cs-CZ" dirty="0">
              <a:solidFill>
                <a:schemeClr val="accent3">
                  <a:lumMod val="75000"/>
                </a:schemeClr>
              </a:solidFill>
              <a:latin typeface="Arial Narrow" pitchFamily="34" charset="0"/>
            </a:endParaRPr>
          </a:p>
          <a:p>
            <a:endParaRPr lang="cs-CZ" dirty="0" smtClean="0">
              <a:solidFill>
                <a:schemeClr val="accent3">
                  <a:lumMod val="75000"/>
                </a:schemeClr>
              </a:solidFill>
              <a:latin typeface="Arial Narrow" pitchFamily="34" charset="0"/>
            </a:endParaRP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latin typeface="Arial Narrow" pitchFamily="34" charset="0"/>
              </a:rPr>
              <a:t>16,236   :   0,53   =			0,639   :   0,19   =</a:t>
            </a:r>
          </a:p>
          <a:p>
            <a:pPr algn="ctr"/>
            <a:endParaRPr lang="cs-CZ" dirty="0">
              <a:latin typeface="Arial Narrow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9687430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899566"/>
            <a:ext cx="7776864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ŘEŠENÍ PŘÍKLADŮ:</a:t>
            </a:r>
          </a:p>
          <a:p>
            <a:endParaRPr lang="cs-CZ" dirty="0">
              <a:solidFill>
                <a:schemeClr val="accent3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Arial Narrow" pitchFamily="34" charset="0"/>
              </a:rPr>
              <a:t>275,56   :   3,8   / . 10 		870,39   :   4,2   /. 10</a:t>
            </a: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latin typeface="Arial Narrow" pitchFamily="34" charset="0"/>
              </a:rPr>
              <a:t>2755,6   :   38   =</a:t>
            </a:r>
            <a:r>
              <a:rPr lang="cs-CZ" dirty="0">
                <a:solidFill>
                  <a:schemeClr val="accent3">
                    <a:lumMod val="75000"/>
                  </a:schemeClr>
                </a:solidFill>
                <a:latin typeface="Arial Narrow" pitchFamily="34" charset="0"/>
              </a:rPr>
              <a:t> 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latin typeface="Arial Narrow" pitchFamily="34" charset="0"/>
              </a:rPr>
              <a:t> 72,51		8703,9   :   42   =  207,23</a:t>
            </a:r>
            <a:endParaRPr lang="cs-CZ" dirty="0">
              <a:solidFill>
                <a:schemeClr val="accent3">
                  <a:lumMod val="75000"/>
                </a:schemeClr>
              </a:solidFill>
              <a:latin typeface="Arial Narrow" pitchFamily="34" charset="0"/>
            </a:endParaRP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latin typeface="Arial Narrow" pitchFamily="34" charset="0"/>
              </a:rPr>
              <a:t>  095				030</a:t>
            </a: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latin typeface="Arial Narrow" pitchFamily="34" charset="0"/>
              </a:rPr>
              <a:t>    196				  303</a:t>
            </a:r>
            <a:endParaRPr lang="cs-CZ" dirty="0">
              <a:solidFill>
                <a:schemeClr val="accent3">
                  <a:lumMod val="75000"/>
                </a:schemeClr>
              </a:solidFill>
              <a:latin typeface="Arial Narrow" pitchFamily="34" charset="0"/>
            </a:endParaRP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latin typeface="Arial Narrow" pitchFamily="34" charset="0"/>
              </a:rPr>
              <a:t>      060				    099</a:t>
            </a: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latin typeface="Arial Narrow" pitchFamily="34" charset="0"/>
              </a:rPr>
              <a:t>         22				      150</a:t>
            </a:r>
            <a:endParaRPr lang="cs-CZ" dirty="0">
              <a:solidFill>
                <a:schemeClr val="accent3">
                  <a:lumMod val="75000"/>
                </a:schemeClr>
              </a:solidFill>
              <a:latin typeface="Arial Narrow" pitchFamily="34" charset="0"/>
            </a:endParaRP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latin typeface="Arial Narrow" pitchFamily="34" charset="0"/>
              </a:rPr>
              <a:t>				         24</a:t>
            </a:r>
          </a:p>
          <a:p>
            <a:endParaRPr lang="cs-CZ" dirty="0" smtClean="0">
              <a:solidFill>
                <a:schemeClr val="accent3">
                  <a:lumMod val="75000"/>
                </a:schemeClr>
              </a:solidFill>
              <a:latin typeface="Arial Narrow" pitchFamily="34" charset="0"/>
            </a:endParaRPr>
          </a:p>
          <a:p>
            <a:r>
              <a:rPr lang="cs-CZ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Arial Narrow" pitchFamily="34" charset="0"/>
              </a:rPr>
              <a:t>16,236   :   0,53   /. 100		0,639   :   0,19   /. 100</a:t>
            </a: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latin typeface="Arial Narrow" pitchFamily="34" charset="0"/>
              </a:rPr>
              <a:t>1623,6   :   53   =   30,63		63,9     :   19    =  3,36</a:t>
            </a: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latin typeface="Arial Narrow" pitchFamily="34" charset="0"/>
              </a:rPr>
              <a:t>033				069</a:t>
            </a:r>
          </a:p>
          <a:p>
            <a:r>
              <a:rPr lang="cs-CZ" dirty="0">
                <a:solidFill>
                  <a:schemeClr val="accent3">
                    <a:lumMod val="75000"/>
                  </a:schemeClr>
                </a:solidFill>
                <a:latin typeface="Arial Narrow" pitchFamily="34" charset="0"/>
              </a:rPr>
              <a:t> 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latin typeface="Arial Narrow" pitchFamily="34" charset="0"/>
              </a:rPr>
              <a:t> 336				  120</a:t>
            </a:r>
          </a:p>
          <a:p>
            <a:r>
              <a:rPr lang="cs-CZ" dirty="0">
                <a:solidFill>
                  <a:schemeClr val="accent3">
                    <a:lumMod val="75000"/>
                  </a:schemeClr>
                </a:solidFill>
                <a:latin typeface="Arial Narrow" pitchFamily="34" charset="0"/>
              </a:rPr>
              <a:t> 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latin typeface="Arial Narrow" pitchFamily="34" charset="0"/>
              </a:rPr>
              <a:t>   180				    06</a:t>
            </a:r>
          </a:p>
          <a:p>
            <a:r>
              <a:rPr lang="cs-CZ" dirty="0">
                <a:solidFill>
                  <a:schemeClr val="accent3">
                    <a:lumMod val="75000"/>
                  </a:schemeClr>
                </a:solidFill>
                <a:latin typeface="Arial Narrow" pitchFamily="34" charset="0"/>
              </a:rPr>
              <a:t> 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latin typeface="Arial Narrow" pitchFamily="34" charset="0"/>
              </a:rPr>
              <a:t>     21</a:t>
            </a:r>
          </a:p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7083492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899566"/>
            <a:ext cx="7776864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u="sng" dirty="0" smtClean="0">
                <a:solidFill>
                  <a:schemeClr val="accent3">
                    <a:lumMod val="75000"/>
                  </a:schemeClr>
                </a:solidFill>
              </a:rPr>
              <a:t>Procvičuj písemné dělení </a:t>
            </a:r>
            <a:r>
              <a:rPr lang="cs-CZ" u="sng" dirty="0" smtClean="0">
                <a:solidFill>
                  <a:schemeClr val="accent3">
                    <a:lumMod val="75000"/>
                  </a:schemeClr>
                </a:solidFill>
              </a:rPr>
              <a:t>(podíl </a:t>
            </a:r>
            <a:r>
              <a:rPr lang="cs-CZ" u="sng" dirty="0" smtClean="0">
                <a:solidFill>
                  <a:schemeClr val="accent3">
                    <a:lumMod val="75000"/>
                  </a:schemeClr>
                </a:solidFill>
              </a:rPr>
              <a:t>na dvě desetinná </a:t>
            </a:r>
            <a:r>
              <a:rPr lang="cs-CZ" u="sng" dirty="0" smtClean="0">
                <a:solidFill>
                  <a:schemeClr val="accent3">
                    <a:lumMod val="75000"/>
                  </a:schemeClr>
                </a:solidFill>
              </a:rPr>
              <a:t>místa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)</a:t>
            </a:r>
            <a:endParaRPr lang="cs-CZ" dirty="0" smtClean="0">
              <a:solidFill>
                <a:schemeClr val="accent3">
                  <a:lumMod val="75000"/>
                </a:schemeClr>
              </a:solidFill>
            </a:endParaRPr>
          </a:p>
          <a:p>
            <a:endParaRPr lang="cs-CZ" dirty="0">
              <a:solidFill>
                <a:schemeClr val="accent3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latin typeface="Arial Narrow" pitchFamily="34" charset="0"/>
              </a:rPr>
              <a:t>695,16   :   0,75   =     		50,909   : 0,29=</a:t>
            </a:r>
          </a:p>
          <a:p>
            <a:endParaRPr lang="cs-CZ" dirty="0">
              <a:solidFill>
                <a:schemeClr val="accent3">
                  <a:lumMod val="75000"/>
                </a:schemeClr>
              </a:solidFill>
              <a:latin typeface="Arial Narrow" pitchFamily="34" charset="0"/>
            </a:endParaRPr>
          </a:p>
          <a:p>
            <a:endParaRPr lang="cs-CZ" dirty="0" smtClean="0">
              <a:solidFill>
                <a:schemeClr val="accent3">
                  <a:lumMod val="75000"/>
                </a:schemeClr>
              </a:solidFill>
              <a:latin typeface="Arial Narrow" pitchFamily="34" charset="0"/>
            </a:endParaRPr>
          </a:p>
          <a:p>
            <a:endParaRPr lang="cs-CZ" dirty="0">
              <a:solidFill>
                <a:schemeClr val="accent3">
                  <a:lumMod val="75000"/>
                </a:schemeClr>
              </a:solidFill>
              <a:latin typeface="Arial Narrow" pitchFamily="34" charset="0"/>
            </a:endParaRPr>
          </a:p>
          <a:p>
            <a:endParaRPr lang="cs-CZ" dirty="0" smtClean="0">
              <a:solidFill>
                <a:schemeClr val="accent3">
                  <a:lumMod val="75000"/>
                </a:schemeClr>
              </a:solidFill>
              <a:latin typeface="Arial Narrow" pitchFamily="34" charset="0"/>
            </a:endParaRPr>
          </a:p>
          <a:p>
            <a:endParaRPr lang="cs-CZ" dirty="0">
              <a:solidFill>
                <a:schemeClr val="accent3">
                  <a:lumMod val="75000"/>
                </a:schemeClr>
              </a:solidFill>
              <a:latin typeface="Arial Narrow" pitchFamily="34" charset="0"/>
            </a:endParaRPr>
          </a:p>
          <a:p>
            <a:endParaRPr lang="cs-CZ" dirty="0" smtClean="0">
              <a:solidFill>
                <a:schemeClr val="accent3">
                  <a:lumMod val="75000"/>
                </a:schemeClr>
              </a:solidFill>
              <a:latin typeface="Arial Narrow" pitchFamily="34" charset="0"/>
            </a:endParaRPr>
          </a:p>
          <a:p>
            <a:endParaRPr lang="cs-CZ" dirty="0">
              <a:solidFill>
                <a:schemeClr val="accent3">
                  <a:lumMod val="75000"/>
                </a:schemeClr>
              </a:solidFill>
              <a:latin typeface="Arial Narrow" pitchFamily="34" charset="0"/>
            </a:endParaRPr>
          </a:p>
          <a:p>
            <a:endParaRPr lang="cs-CZ" dirty="0" smtClean="0">
              <a:solidFill>
                <a:schemeClr val="accent3">
                  <a:lumMod val="75000"/>
                </a:schemeClr>
              </a:solidFill>
              <a:latin typeface="Arial Narrow" pitchFamily="34" charset="0"/>
            </a:endParaRP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latin typeface="Arial Narrow" pitchFamily="34" charset="0"/>
              </a:rPr>
              <a:t>105,396   :   0,028   =			10,139   :   6,9   =</a:t>
            </a:r>
          </a:p>
          <a:p>
            <a:pPr algn="ctr"/>
            <a:endParaRPr lang="cs-CZ" dirty="0">
              <a:latin typeface="Arial Narrow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9154729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53596" y="899566"/>
            <a:ext cx="7776864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ŘEŠENÍ PŘÍKLADŮ:</a:t>
            </a:r>
          </a:p>
          <a:p>
            <a:endParaRPr lang="cs-CZ" dirty="0">
              <a:solidFill>
                <a:schemeClr val="accent3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Arial Narrow" pitchFamily="34" charset="0"/>
              </a:rPr>
              <a:t>695,16   :   0,75   / . 100     		50,909   :   0,29  / . 100</a:t>
            </a: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latin typeface="Arial Narrow" pitchFamily="34" charset="0"/>
              </a:rPr>
              <a:t>69516    :   75   =  926,88  		5090,9   :   29   =   175,54 </a:t>
            </a:r>
            <a:endParaRPr lang="cs-CZ" dirty="0">
              <a:solidFill>
                <a:schemeClr val="accent3">
                  <a:lumMod val="75000"/>
                </a:schemeClr>
              </a:solidFill>
              <a:latin typeface="Arial Narrow" pitchFamily="34" charset="0"/>
            </a:endParaRP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latin typeface="Arial Narrow" pitchFamily="34" charset="0"/>
              </a:rPr>
              <a:t>201				219</a:t>
            </a: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latin typeface="Arial Narrow" pitchFamily="34" charset="0"/>
              </a:rPr>
              <a:t>  516				  160</a:t>
            </a:r>
            <a:endParaRPr lang="cs-CZ" dirty="0">
              <a:solidFill>
                <a:schemeClr val="accent3">
                  <a:lumMod val="75000"/>
                </a:schemeClr>
              </a:solidFill>
              <a:latin typeface="Arial Narrow" pitchFamily="34" charset="0"/>
            </a:endParaRP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latin typeface="Arial Narrow" pitchFamily="34" charset="0"/>
              </a:rPr>
              <a:t>    660			    	    159</a:t>
            </a: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latin typeface="Arial Narrow" pitchFamily="34" charset="0"/>
              </a:rPr>
              <a:t>      600			      	     140</a:t>
            </a:r>
          </a:p>
          <a:p>
            <a:r>
              <a:rPr lang="cs-CZ" dirty="0">
                <a:solidFill>
                  <a:schemeClr val="accent3">
                    <a:lumMod val="75000"/>
                  </a:schemeClr>
                </a:solidFill>
                <a:latin typeface="Arial Narrow" pitchFamily="34" charset="0"/>
              </a:rPr>
              <a:t> 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latin typeface="Arial Narrow" pitchFamily="34" charset="0"/>
              </a:rPr>
              <a:t>        00			         	       24</a:t>
            </a:r>
          </a:p>
          <a:p>
            <a:endParaRPr lang="cs-CZ" dirty="0" smtClean="0">
              <a:solidFill>
                <a:schemeClr val="accent3">
                  <a:lumMod val="75000"/>
                </a:schemeClr>
              </a:solidFill>
              <a:latin typeface="Arial Narrow" pitchFamily="34" charset="0"/>
            </a:endParaRPr>
          </a:p>
          <a:p>
            <a:r>
              <a:rPr lang="cs-CZ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Arial Narrow" pitchFamily="34" charset="0"/>
              </a:rPr>
              <a:t>105,396   :   0,028   / . 1000		10,139   :   6,9  / . 10</a:t>
            </a: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latin typeface="Arial Narrow" pitchFamily="34" charset="0"/>
              </a:rPr>
              <a:t>105396    :   28   =   3764,14		101,39   :   69    =  1,46</a:t>
            </a: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latin typeface="Arial Narrow" pitchFamily="34" charset="0"/>
              </a:rPr>
              <a:t>213				323</a:t>
            </a:r>
          </a:p>
          <a:p>
            <a:r>
              <a:rPr lang="cs-CZ" dirty="0">
                <a:solidFill>
                  <a:schemeClr val="accent3">
                    <a:lumMod val="75000"/>
                  </a:schemeClr>
                </a:solidFill>
                <a:latin typeface="Arial Narrow" pitchFamily="34" charset="0"/>
              </a:rPr>
              <a:t> 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latin typeface="Arial Narrow" pitchFamily="34" charset="0"/>
              </a:rPr>
              <a:t> 179				  479</a:t>
            </a:r>
          </a:p>
          <a:p>
            <a:r>
              <a:rPr lang="cs-CZ" dirty="0">
                <a:solidFill>
                  <a:schemeClr val="accent3">
                    <a:lumMod val="75000"/>
                  </a:schemeClr>
                </a:solidFill>
                <a:latin typeface="Arial Narrow" pitchFamily="34" charset="0"/>
              </a:rPr>
              <a:t> 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latin typeface="Arial Narrow" pitchFamily="34" charset="0"/>
              </a:rPr>
              <a:t>   116				    65</a:t>
            </a:r>
          </a:p>
          <a:p>
            <a:r>
              <a:rPr lang="cs-CZ" dirty="0">
                <a:solidFill>
                  <a:schemeClr val="accent3">
                    <a:lumMod val="75000"/>
                  </a:schemeClr>
                </a:solidFill>
                <a:latin typeface="Arial Narrow" pitchFamily="34" charset="0"/>
              </a:rPr>
              <a:t> 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latin typeface="Arial Narrow" pitchFamily="34" charset="0"/>
              </a:rPr>
              <a:t>     040</a:t>
            </a:r>
          </a:p>
          <a:p>
            <a:r>
              <a:rPr lang="cs-CZ" dirty="0">
                <a:solidFill>
                  <a:schemeClr val="accent3">
                    <a:lumMod val="75000"/>
                  </a:schemeClr>
                </a:solidFill>
                <a:latin typeface="Arial Narrow" pitchFamily="34" charset="0"/>
              </a:rPr>
              <a:t> 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latin typeface="Arial Narrow" pitchFamily="34" charset="0"/>
              </a:rPr>
              <a:t>       120</a:t>
            </a:r>
            <a:endParaRPr lang="cs-CZ" dirty="0" smtClean="0">
              <a:latin typeface="Arial Narrow" pitchFamily="34" charset="0"/>
            </a:endParaRPr>
          </a:p>
          <a:p>
            <a:r>
              <a:rPr lang="cs-CZ" dirty="0">
                <a:solidFill>
                  <a:schemeClr val="accent3">
                    <a:lumMod val="75000"/>
                  </a:schemeClr>
                </a:solidFill>
                <a:latin typeface="Arial Narrow" pitchFamily="34" charset="0"/>
              </a:rPr>
              <a:t> 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latin typeface="Arial Narrow" pitchFamily="34" charset="0"/>
              </a:rPr>
              <a:t>         08</a:t>
            </a:r>
          </a:p>
        </p:txBody>
      </p:sp>
    </p:spTree>
    <p:extLst>
      <p:ext uri="{BB962C8B-B14F-4D97-AF65-F5344CB8AC3E}">
        <p14:creationId xmlns:p14="http://schemas.microsoft.com/office/powerpoint/2010/main" xmlns="" val="233598181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1052736"/>
            <a:ext cx="784887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Slovní úloha:                          </a:t>
            </a:r>
          </a:p>
          <a:p>
            <a:endParaRPr lang="cs-CZ" dirty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  <a:p>
            <a:r>
              <a:rPr lang="cs-CZ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Vlak ujel 402,3 km za 4,5 hodiny.  Kolik kilometrů ujel za 1 hodinu?</a:t>
            </a:r>
          </a:p>
          <a:p>
            <a:r>
              <a:rPr lang="cs-CZ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Kolik kilometrů ujede za 8 hodin? Vložte do tabulky. </a:t>
            </a:r>
          </a:p>
          <a:p>
            <a:endParaRPr lang="cs-CZ" dirty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  <a:p>
            <a:endParaRPr lang="cs-CZ" dirty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375900926"/>
              </p:ext>
            </p:extLst>
          </p:nvPr>
        </p:nvGraphicFramePr>
        <p:xfrm>
          <a:off x="1043608" y="5013176"/>
          <a:ext cx="7704856" cy="115493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63107"/>
                <a:gridCol w="963107"/>
                <a:gridCol w="963107"/>
                <a:gridCol w="963107"/>
                <a:gridCol w="963107"/>
                <a:gridCol w="963107"/>
                <a:gridCol w="963107"/>
                <a:gridCol w="963107"/>
              </a:tblGrid>
              <a:tr h="432048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 Narrow" pitchFamily="34" charset="0"/>
                        </a:rPr>
                        <a:t>1 hodina</a:t>
                      </a:r>
                      <a:endParaRPr lang="cs-CZ" dirty="0">
                        <a:latin typeface="Arial Narrow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latin typeface="Arial Narrow" pitchFamily="34" charset="0"/>
                        </a:rPr>
                        <a:t>2 hodiny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latin typeface="Arial Narrow" pitchFamily="34" charset="0"/>
                        </a:rPr>
                        <a:t>3 hodiny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latin typeface="Arial Narrow" pitchFamily="34" charset="0"/>
                        </a:rPr>
                        <a:t>4 hodiny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 Narrow" pitchFamily="34" charset="0"/>
                        </a:rPr>
                        <a:t>5 hodin</a:t>
                      </a:r>
                      <a:endParaRPr lang="cs-CZ" dirty="0">
                        <a:latin typeface="Arial Narrow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 Narrow" pitchFamily="34" charset="0"/>
                        </a:rPr>
                        <a:t>6 hodin</a:t>
                      </a:r>
                      <a:endParaRPr lang="cs-CZ" dirty="0">
                        <a:latin typeface="Arial Narrow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 Narrow" pitchFamily="34" charset="0"/>
                        </a:rPr>
                        <a:t>7 hodin</a:t>
                      </a:r>
                      <a:endParaRPr lang="cs-CZ" dirty="0">
                        <a:latin typeface="Arial Narrow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 Narrow" pitchFamily="34" charset="0"/>
                        </a:rPr>
                        <a:t>8</a:t>
                      </a:r>
                      <a:r>
                        <a:rPr lang="cs-CZ" baseline="0" dirty="0" smtClean="0">
                          <a:latin typeface="Arial Narrow" pitchFamily="34" charset="0"/>
                        </a:rPr>
                        <a:t> </a:t>
                      </a:r>
                      <a:r>
                        <a:rPr lang="cs-CZ" dirty="0" smtClean="0">
                          <a:latin typeface="Arial Narrow" pitchFamily="34" charset="0"/>
                        </a:rPr>
                        <a:t>hodin</a:t>
                      </a:r>
                      <a:endParaRPr lang="cs-CZ" dirty="0">
                        <a:latin typeface="Arial Narrow" pitchFamily="34" charset="0"/>
                      </a:endParaRPr>
                    </a:p>
                  </a:txBody>
                  <a:tcPr/>
                </a:tc>
              </a:tr>
              <a:tr h="51485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8224" y="2080780"/>
            <a:ext cx="2016224" cy="1348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74905730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1052736"/>
            <a:ext cx="7848872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Řešení slovní úlohy:</a:t>
            </a:r>
          </a:p>
          <a:p>
            <a:endParaRPr lang="cs-CZ" dirty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  <a:p>
            <a:r>
              <a:rPr lang="cs-CZ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Vlak ujel 402,3 km za 4,5 hodiny.  Kolik kilometrů ujel za 1 hodinu?</a:t>
            </a:r>
          </a:p>
          <a:p>
            <a:r>
              <a:rPr lang="cs-CZ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Kolik kilometrů ujede za 8 hodin? Vložte do tabulky.   </a:t>
            </a:r>
          </a:p>
          <a:p>
            <a:endParaRPr lang="cs-CZ" dirty="0" smtClean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  <a:p>
            <a:r>
              <a:rPr lang="cs-CZ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402,3  : 4,5   / . 10</a:t>
            </a:r>
          </a:p>
          <a:p>
            <a:r>
              <a:rPr lang="cs-CZ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4023   : 45  =  89,4</a:t>
            </a:r>
          </a:p>
          <a:p>
            <a:r>
              <a:rPr lang="cs-CZ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423</a:t>
            </a:r>
          </a:p>
          <a:p>
            <a:r>
              <a:rPr lang="cs-CZ" dirty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cs-CZ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180</a:t>
            </a:r>
          </a:p>
          <a:p>
            <a:r>
              <a:rPr lang="cs-CZ" dirty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cs-CZ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  00</a:t>
            </a:r>
          </a:p>
          <a:p>
            <a:r>
              <a:rPr lang="cs-CZ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Vlak ujel za hodinu 89,4 kilometru.</a:t>
            </a:r>
          </a:p>
          <a:p>
            <a:endParaRPr lang="cs-CZ" dirty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  <a:p>
            <a:endParaRPr lang="cs-CZ" dirty="0" smtClean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  <a:p>
            <a:endParaRPr lang="cs-CZ" dirty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  <a:p>
            <a:endParaRPr lang="cs-CZ" dirty="0" smtClean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  <a:p>
            <a:endParaRPr lang="cs-CZ" dirty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276040481"/>
              </p:ext>
            </p:extLst>
          </p:nvPr>
        </p:nvGraphicFramePr>
        <p:xfrm>
          <a:off x="1043608" y="4581127"/>
          <a:ext cx="7704856" cy="129614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63107"/>
                <a:gridCol w="963107"/>
                <a:gridCol w="963107"/>
                <a:gridCol w="963107"/>
                <a:gridCol w="963107"/>
                <a:gridCol w="963107"/>
                <a:gridCol w="963107"/>
                <a:gridCol w="963107"/>
              </a:tblGrid>
              <a:tr h="648072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 Narrow" pitchFamily="34" charset="0"/>
                        </a:rPr>
                        <a:t>1 hodina</a:t>
                      </a:r>
                      <a:endParaRPr lang="cs-CZ" dirty="0">
                        <a:latin typeface="Arial Narrow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latin typeface="Arial Narrow" pitchFamily="34" charset="0"/>
                        </a:rPr>
                        <a:t>2 hodiny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latin typeface="Arial Narrow" pitchFamily="34" charset="0"/>
                        </a:rPr>
                        <a:t>3 hodiny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latin typeface="Arial Narrow" pitchFamily="34" charset="0"/>
                        </a:rPr>
                        <a:t>4 hodiny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 Narrow" pitchFamily="34" charset="0"/>
                        </a:rPr>
                        <a:t>5 hodin</a:t>
                      </a:r>
                      <a:endParaRPr lang="cs-CZ" dirty="0">
                        <a:latin typeface="Arial Narrow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 Narrow" pitchFamily="34" charset="0"/>
                        </a:rPr>
                        <a:t>6 hodin</a:t>
                      </a:r>
                      <a:endParaRPr lang="cs-CZ" dirty="0">
                        <a:latin typeface="Arial Narrow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 Narrow" pitchFamily="34" charset="0"/>
                        </a:rPr>
                        <a:t>7 hodin</a:t>
                      </a:r>
                      <a:endParaRPr lang="cs-CZ" dirty="0">
                        <a:latin typeface="Arial Narrow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 Narrow" pitchFamily="34" charset="0"/>
                        </a:rPr>
                        <a:t>8</a:t>
                      </a:r>
                      <a:r>
                        <a:rPr lang="cs-CZ" baseline="0" dirty="0" smtClean="0">
                          <a:latin typeface="Arial Narrow" pitchFamily="34" charset="0"/>
                        </a:rPr>
                        <a:t> </a:t>
                      </a:r>
                      <a:r>
                        <a:rPr lang="cs-CZ" dirty="0" smtClean="0">
                          <a:latin typeface="Arial Narrow" pitchFamily="34" charset="0"/>
                        </a:rPr>
                        <a:t>hodin</a:t>
                      </a:r>
                      <a:endParaRPr lang="cs-CZ" dirty="0">
                        <a:latin typeface="Arial Narrow" pitchFamily="34" charset="0"/>
                      </a:endParaRPr>
                    </a:p>
                  </a:txBody>
                  <a:tcPr/>
                </a:tc>
              </a:tr>
              <a:tr h="648072">
                <a:tc>
                  <a:txBody>
                    <a:bodyPr/>
                    <a:lstStyle/>
                    <a:p>
                      <a:r>
                        <a:rPr lang="cs-CZ" dirty="0" smtClean="0"/>
                        <a:t>89,4 </a:t>
                      </a:r>
                    </a:p>
                    <a:p>
                      <a:r>
                        <a:rPr lang="cs-CZ" dirty="0" smtClean="0"/>
                        <a:t>km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178,8 km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268,2 km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357,6 km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447</a:t>
                      </a:r>
                    </a:p>
                    <a:p>
                      <a:r>
                        <a:rPr lang="cs-CZ" dirty="0" smtClean="0"/>
                        <a:t>km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536,4 km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625,8 km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715,2 km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4208" y="2204864"/>
            <a:ext cx="1872208" cy="14401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51914657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836712"/>
            <a:ext cx="74888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Citace:</a:t>
            </a:r>
          </a:p>
          <a:p>
            <a:r>
              <a:rPr lang="cs-CZ" dirty="0" err="1" smtClean="0"/>
              <a:t>Dezidor</a:t>
            </a:r>
            <a:r>
              <a:rPr lang="cs-CZ" dirty="0" smtClean="0"/>
              <a:t>.</a:t>
            </a:r>
            <a:r>
              <a:rPr lang="en-US" sz="1400" dirty="0" smtClean="0"/>
              <a:t>[</a:t>
            </a:r>
            <a:r>
              <a:rPr lang="cs-CZ" sz="1400" dirty="0" smtClean="0"/>
              <a:t>cit.2012-02-05</a:t>
            </a:r>
            <a:r>
              <a:rPr lang="en-US" sz="1400" dirty="0" smtClean="0"/>
              <a:t>]</a:t>
            </a:r>
            <a:r>
              <a:rPr lang="cs-CZ" sz="1400" dirty="0" smtClean="0"/>
              <a:t>.Dostupný pod licencí </a:t>
            </a:r>
            <a:r>
              <a:rPr lang="cs-CZ" sz="1400" dirty="0" err="1" smtClean="0"/>
              <a:t>Creative</a:t>
            </a:r>
            <a:r>
              <a:rPr lang="cs-CZ" sz="1400" dirty="0" smtClean="0"/>
              <a:t> </a:t>
            </a:r>
            <a:r>
              <a:rPr lang="cs-CZ" sz="1400" dirty="0" err="1" smtClean="0"/>
              <a:t>Commons</a:t>
            </a:r>
            <a:r>
              <a:rPr lang="cs-CZ" sz="1400" dirty="0" smtClean="0"/>
              <a:t> z WWW: </a:t>
            </a:r>
            <a:r>
              <a:rPr lang="en-US" sz="1400" dirty="0" smtClean="0"/>
              <a:t>&lt;</a:t>
            </a:r>
            <a:r>
              <a:rPr lang="cs-CZ" dirty="0" smtClean="0"/>
              <a:t>http</a:t>
            </a:r>
            <a:r>
              <a:rPr lang="cs-CZ" dirty="0"/>
              <a:t>://</a:t>
            </a:r>
            <a:r>
              <a:rPr lang="cs-CZ" dirty="0" smtClean="0"/>
              <a:t>commons.wikimedia.org/wiki/File:Vlak_v_Sokolov%C4%9B.jpg</a:t>
            </a:r>
            <a:r>
              <a:rPr lang="en-US" dirty="0"/>
              <a:t>&gt;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610935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187</TotalTime>
  <Words>308</Words>
  <Application>Microsoft Office PowerPoint</Application>
  <PresentationFormat>Předvádění na obrazovce (4:3)</PresentationFormat>
  <Paragraphs>130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Slunovrat</vt:lpstr>
      <vt:lpstr>Snímek 1</vt:lpstr>
      <vt:lpstr>             Anotace:            Žáci procvičují zadané příklady písemného dělení desetinných čísel.           Počítáme u tabule nebo jako samostatnou práci do sešitu.            Dělíme na 2 desetinná místa v podílu.            Určeno pro 9. ročník.            Vytvořeno v únoru 2012.                    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PC-1KN1</dc:creator>
  <cp:lastModifiedBy>Martin a Lída</cp:lastModifiedBy>
  <cp:revision>19</cp:revision>
  <dcterms:created xsi:type="dcterms:W3CDTF">2012-02-05T14:25:39Z</dcterms:created>
  <dcterms:modified xsi:type="dcterms:W3CDTF">2012-07-04T08:54:11Z</dcterms:modified>
</cp:coreProperties>
</file>