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5" r:id="rId6"/>
    <p:sldId id="264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8B55DF-C14A-4607-AFFD-5078566D6013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B7F935-A500-42D0-8C9F-7B4E410D27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01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F6569A-34EC-41BA-B544-4B8ABF91590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3060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92A31D-49B0-4851-8570-20277343352C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840501-1AA5-45E7-8902-ABAD299AD67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92A31D-49B0-4851-8570-20277343352C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840501-1AA5-45E7-8902-ABAD299AD6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92A31D-49B0-4851-8570-20277343352C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840501-1AA5-45E7-8902-ABAD299AD67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92A31D-49B0-4851-8570-20277343352C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840501-1AA5-45E7-8902-ABAD299AD6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92A31D-49B0-4851-8570-20277343352C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840501-1AA5-45E7-8902-ABAD299AD6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92A31D-49B0-4851-8570-20277343352C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840501-1AA5-45E7-8902-ABAD299AD6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92A31D-49B0-4851-8570-20277343352C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840501-1AA5-45E7-8902-ABAD299AD678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92A31D-49B0-4851-8570-20277343352C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840501-1AA5-45E7-8902-ABAD299AD6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92A31D-49B0-4851-8570-20277343352C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840501-1AA5-45E7-8902-ABAD299AD67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92A31D-49B0-4851-8570-20277343352C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840501-1AA5-45E7-8902-ABAD299AD6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92A31D-49B0-4851-8570-20277343352C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840501-1AA5-45E7-8902-ABAD299AD6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2492A31D-49B0-4851-8570-20277343352C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F840501-1AA5-45E7-8902-ABAD299AD678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4294967295"/>
          </p:nvPr>
        </p:nvSpPr>
        <p:spPr>
          <a:xfrm>
            <a:off x="1475656" y="1844824"/>
            <a:ext cx="6875462" cy="4473724"/>
          </a:xfrm>
        </p:spPr>
        <p:txBody>
          <a:bodyPr>
            <a:normAutofit/>
          </a:bodyPr>
          <a:lstStyle/>
          <a:p>
            <a:pPr lvl="8"/>
            <a:endParaRPr lang="cs-CZ" sz="1400" dirty="0" smtClean="0">
              <a:latin typeface="Arial Narrow" pitchFamily="34" charset="0"/>
            </a:endParaRPr>
          </a:p>
          <a:p>
            <a:pPr marL="0" indent="0" algn="ctr">
              <a:buNone/>
            </a:pPr>
            <a:r>
              <a:rPr lang="cs-CZ" sz="2600" dirty="0" smtClean="0">
                <a:latin typeface="Arial Narrow" pitchFamily="34" charset="0"/>
              </a:rPr>
              <a:t>ZŠP a ZŠS Uherský Brod</a:t>
            </a:r>
          </a:p>
          <a:p>
            <a:pPr marL="0" indent="0" algn="ctr">
              <a:buNone/>
            </a:pPr>
            <a:r>
              <a:rPr lang="cs-CZ" sz="2600" dirty="0" smtClean="0">
                <a:latin typeface="Arial Narrow" pitchFamily="34" charset="0"/>
              </a:rPr>
              <a:t>projekt </a:t>
            </a:r>
            <a:r>
              <a:rPr lang="cs-CZ" sz="2600" dirty="0">
                <a:latin typeface="Arial Narrow" pitchFamily="34" charset="0"/>
              </a:rPr>
              <a:t>č. CZ.1.07/1.4.00/21.0961</a:t>
            </a:r>
            <a:endParaRPr lang="cs-CZ" sz="2600" dirty="0" smtClean="0">
              <a:latin typeface="Arial Narrow" pitchFamily="34" charset="0"/>
            </a:endParaRPr>
          </a:p>
          <a:p>
            <a:pPr lvl="8" algn="ctr"/>
            <a:endParaRPr lang="cs-CZ" sz="1400" dirty="0" smtClean="0">
              <a:latin typeface="Arial Narrow" pitchFamily="34" charset="0"/>
            </a:endParaRPr>
          </a:p>
          <a:p>
            <a:pPr marL="0" indent="0" algn="ctr">
              <a:buNone/>
            </a:pPr>
            <a:r>
              <a:rPr lang="cs-CZ" sz="2600" dirty="0" smtClean="0">
                <a:latin typeface="Arial Narrow" pitchFamily="34" charset="0"/>
              </a:rPr>
              <a:t>Matematika pro 2. stupeň </a:t>
            </a:r>
          </a:p>
          <a:p>
            <a:pPr marL="0" indent="0" algn="ctr">
              <a:buNone/>
            </a:pPr>
            <a:r>
              <a:rPr lang="cs-CZ" sz="2000" dirty="0" smtClean="0">
                <a:latin typeface="Arial Narrow" pitchFamily="34" charset="0"/>
              </a:rPr>
              <a:t>Č. </a:t>
            </a:r>
            <a:r>
              <a:rPr lang="cs-CZ" sz="2000" dirty="0" err="1" smtClean="0">
                <a:latin typeface="Arial Narrow" pitchFamily="34" charset="0"/>
              </a:rPr>
              <a:t>DUMu</a:t>
            </a:r>
            <a:r>
              <a:rPr lang="cs-CZ" sz="2000" dirty="0" smtClean="0">
                <a:latin typeface="Arial Narrow" pitchFamily="34" charset="0"/>
              </a:rPr>
              <a:t>:  VY_32_INOVACE_10_písemné dělení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508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86508" y="4543222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>
                <a:latin typeface="Arial Narrow" pitchFamily="34" charset="0"/>
              </a:rPr>
              <a:t>                 Jméno autora:	Mgr.  Hana Vaňková   	</a:t>
            </a:r>
            <a:endParaRPr lang="cs-CZ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16357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200800" cy="5760640"/>
          </a:xfrm>
        </p:spPr>
        <p:txBody>
          <a:bodyPr>
            <a:normAutofit fontScale="90000"/>
          </a:bodyPr>
          <a:lstStyle/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>
                <a:latin typeface="Arial Narrow" pitchFamily="34" charset="0"/>
              </a:rPr>
              <a:t>Anotace: </a:t>
            </a:r>
            <a:r>
              <a:rPr lang="cs-CZ" sz="2000" dirty="0">
                <a:latin typeface="Arial Narrow" pitchFamily="34" charset="0"/>
              </a:rPr>
              <a:t/>
            </a:r>
            <a:br>
              <a:rPr lang="cs-CZ" sz="2000" dirty="0">
                <a:latin typeface="Arial Narrow" pitchFamily="34" charset="0"/>
              </a:rPr>
            </a:br>
            <a:r>
              <a:rPr lang="cs-CZ" sz="2000" dirty="0" smtClean="0">
                <a:latin typeface="Arial Narrow" pitchFamily="34" charset="0"/>
              </a:rPr>
              <a:t>Žáci opakují příklady písemného dělení. </a:t>
            </a:r>
            <a:br>
              <a:rPr lang="cs-CZ" sz="2000" dirty="0" smtClean="0">
                <a:latin typeface="Arial Narrow" pitchFamily="34" charset="0"/>
              </a:rPr>
            </a:br>
            <a:r>
              <a:rPr lang="cs-CZ" sz="2000" dirty="0" smtClean="0">
                <a:latin typeface="Arial Narrow" pitchFamily="34" charset="0"/>
              </a:rPr>
              <a:t>Počítáme u tabule ve dvojicích nebo jako </a:t>
            </a:r>
            <a:r>
              <a:rPr lang="cs-CZ" sz="2000" dirty="0">
                <a:latin typeface="Arial Narrow" pitchFamily="34" charset="0"/>
              </a:rPr>
              <a:t>samostatnou práci do </a:t>
            </a:r>
            <a:r>
              <a:rPr lang="cs-CZ" sz="2000" dirty="0" smtClean="0">
                <a:latin typeface="Arial Narrow" pitchFamily="34" charset="0"/>
              </a:rPr>
              <a:t>sešitu, kdy si</a:t>
            </a:r>
            <a:r>
              <a:rPr lang="cs-CZ" sz="2000" dirty="0">
                <a:latin typeface="Arial Narrow" pitchFamily="34" charset="0"/>
              </a:rPr>
              <a:t> </a:t>
            </a:r>
            <a:r>
              <a:rPr lang="cs-CZ" sz="2000" dirty="0" smtClean="0">
                <a:latin typeface="Arial Narrow" pitchFamily="34" charset="0"/>
              </a:rPr>
              <a:t>žák  vybere skupinu příkladů  -  sloupec  A nebo B. </a:t>
            </a:r>
            <a:br>
              <a:rPr lang="cs-CZ" sz="2000" dirty="0" smtClean="0">
                <a:latin typeface="Arial Narrow" pitchFamily="34" charset="0"/>
              </a:rPr>
            </a:br>
            <a:r>
              <a:rPr lang="cs-CZ" sz="2000" dirty="0">
                <a:latin typeface="Arial Narrow" pitchFamily="34" charset="0"/>
              </a:rPr>
              <a:t>Možnost vytisknout i jako pracovní list</a:t>
            </a:r>
            <a:r>
              <a:rPr lang="cs-CZ" sz="2000" dirty="0" smtClean="0">
                <a:latin typeface="Arial Narrow" pitchFamily="34" charset="0"/>
              </a:rPr>
              <a:t>.</a:t>
            </a:r>
            <a:br>
              <a:rPr lang="cs-CZ" sz="2000" dirty="0" smtClean="0">
                <a:latin typeface="Arial Narrow" pitchFamily="34" charset="0"/>
              </a:rPr>
            </a:br>
            <a:r>
              <a:rPr lang="cs-CZ" sz="2000" dirty="0" smtClean="0">
                <a:latin typeface="Arial Narrow" pitchFamily="34" charset="0"/>
              </a:rPr>
              <a:t>Dělíme beze zbytku.</a:t>
            </a:r>
            <a:br>
              <a:rPr lang="cs-CZ" sz="2000" dirty="0" smtClean="0">
                <a:latin typeface="Arial Narrow" pitchFamily="34" charset="0"/>
              </a:rPr>
            </a:br>
            <a:r>
              <a:rPr lang="cs-CZ" sz="2000" dirty="0" smtClean="0">
                <a:latin typeface="Arial Narrow" pitchFamily="34" charset="0"/>
              </a:rPr>
              <a:t>Určeno pro 9. ročník.</a:t>
            </a:r>
            <a:br>
              <a:rPr lang="cs-CZ" sz="2000" dirty="0" smtClean="0">
                <a:latin typeface="Arial Narrow" pitchFamily="34" charset="0"/>
              </a:rPr>
            </a:br>
            <a:r>
              <a:rPr lang="cs-CZ" sz="2000" dirty="0" smtClean="0">
                <a:latin typeface="Arial Narrow" pitchFamily="34" charset="0"/>
              </a:rPr>
              <a:t>Vytvořeno v únoru 2012.</a:t>
            </a:r>
            <a:br>
              <a:rPr lang="cs-CZ" sz="2000" dirty="0" smtClean="0">
                <a:latin typeface="Arial Narrow" pitchFamily="34" charset="0"/>
              </a:rPr>
            </a:br>
            <a:r>
              <a:rPr lang="cs-CZ" sz="2000" dirty="0">
                <a:latin typeface="Arial Narrow" pitchFamily="34" charset="0"/>
              </a:rPr>
              <a:t/>
            </a:r>
            <a:br>
              <a:rPr lang="cs-CZ" sz="2000" dirty="0">
                <a:latin typeface="Arial Narrow" pitchFamily="34" charset="0"/>
              </a:rPr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         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570736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620688"/>
            <a:ext cx="75608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Opakování písemného dělení s tajenkou</a:t>
            </a:r>
          </a:p>
          <a:p>
            <a:pPr algn="ctr"/>
            <a:endParaRPr lang="cs-CZ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Narrow" pitchFamily="34" charset="0"/>
            </a:endParaRPr>
          </a:p>
          <a:p>
            <a:endParaRPr lang="cs-CZ" u="sng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Narrow" pitchFamily="34" charset="0"/>
            </a:endParaRPr>
          </a:p>
          <a:p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 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      </a:t>
            </a:r>
            <a:r>
              <a:rPr lang="cs-CZ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>Postup při řešení úlohy</a:t>
            </a:r>
          </a:p>
          <a:p>
            <a:pPr algn="ctr"/>
            <a:endParaRPr lang="cs-CZ" u="sng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Narrow" pitchFamily="34" charset="0"/>
            </a:endParaRPr>
          </a:p>
          <a:p>
            <a:pPr algn="ctr"/>
            <a:endParaRPr lang="cs-CZ" u="sng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Narrow" pitchFamily="34" charset="0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latin typeface="Arial Narrow" pitchFamily="34" charset="0"/>
              </a:rPr>
              <a:t>Vyber si sloupec A nebo B a vypočítej příklady v něm zadané.</a:t>
            </a:r>
          </a:p>
          <a:p>
            <a:pPr marL="342900" indent="-342900">
              <a:buAutoNum type="arabicPeriod"/>
            </a:pPr>
            <a:endParaRPr lang="cs-CZ" dirty="0">
              <a:latin typeface="Arial Narrow" pitchFamily="34" charset="0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latin typeface="Arial Narrow" pitchFamily="34" charset="0"/>
              </a:rPr>
              <a:t>Podle tabulky převeď výsledek příkladu na písmeno a zapiš slovo, které ti  vzniklo.</a:t>
            </a:r>
          </a:p>
          <a:p>
            <a:endParaRPr lang="cs-CZ" dirty="0">
              <a:latin typeface="Arial Narrow" pitchFamily="34" charset="0"/>
            </a:endParaRPr>
          </a:p>
          <a:p>
            <a:r>
              <a:rPr lang="cs-CZ" dirty="0" smtClean="0">
                <a:latin typeface="Arial Narrow" pitchFamily="34" charset="0"/>
              </a:rPr>
              <a:t>3.    Namaluj obrázek.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30381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8323325"/>
              </p:ext>
            </p:extLst>
          </p:nvPr>
        </p:nvGraphicFramePr>
        <p:xfrm>
          <a:off x="1115616" y="548677"/>
          <a:ext cx="7632848" cy="583425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3816424"/>
                <a:gridCol w="3816424"/>
              </a:tblGrid>
              <a:tr h="36350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Narrow" pitchFamily="34" charset="0"/>
                        </a:rPr>
                        <a:t>A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Narrow" pitchFamily="34" charset="0"/>
                        </a:rPr>
                        <a:t>B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938399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12696   :    8   =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21906   :     6   =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938399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11375    :   91  =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11765   :    65   =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938399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340,4   :   </a:t>
                      </a:r>
                      <a:r>
                        <a:rPr lang="cs-CZ" baseline="0" dirty="0" smtClean="0">
                          <a:latin typeface="Arial Narrow" pitchFamily="34" charset="0"/>
                        </a:rPr>
                        <a:t>   4   =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136,5   :       5   =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938399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244,08   :   5,4  =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139,23   :   3,9   =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938399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8,155   :   0,14   =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9,855   :   0,25   =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77649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Arial Narrow" pitchFamily="34" charset="0"/>
                        </a:rPr>
                        <a:t>Zápis</a:t>
                      </a:r>
                      <a:r>
                        <a:rPr lang="cs-CZ" baseline="0" dirty="0" smtClean="0">
                          <a:latin typeface="Arial Narrow" pitchFamily="34" charset="0"/>
                        </a:rPr>
                        <a:t> slova:</a:t>
                      </a:r>
                      <a:endParaRPr lang="cs-CZ" dirty="0" smtClean="0">
                        <a:latin typeface="Arial Narrow" pitchFamily="34" charset="0"/>
                      </a:endParaRPr>
                    </a:p>
                    <a:p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Zápis</a:t>
                      </a:r>
                      <a:r>
                        <a:rPr lang="cs-CZ" baseline="0" dirty="0" smtClean="0">
                          <a:latin typeface="Arial Narrow" pitchFamily="34" charset="0"/>
                        </a:rPr>
                        <a:t> slova: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6653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620688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u="sng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Narrow" pitchFamily="34" charset="0"/>
            </a:endParaRPr>
          </a:p>
          <a:p>
            <a:r>
              <a:rPr lang="cs-CZ" dirty="0" smtClean="0">
                <a:latin typeface="Arial Narrow" pitchFamily="34" charset="0"/>
              </a:rPr>
              <a:t>Podle tabulky převeď výsledek příkladu na písmeno a zapiš slovo, které ti  vzniklo.</a:t>
            </a:r>
          </a:p>
          <a:p>
            <a:endParaRPr lang="cs-CZ" dirty="0">
              <a:latin typeface="Arial Narrow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9606094"/>
              </p:ext>
            </p:extLst>
          </p:nvPr>
        </p:nvGraphicFramePr>
        <p:xfrm>
          <a:off x="1187624" y="2060848"/>
          <a:ext cx="7272808" cy="273630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18202"/>
                <a:gridCol w="1818202"/>
                <a:gridCol w="1818202"/>
                <a:gridCol w="1818202"/>
              </a:tblGrid>
              <a:tr h="547261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Narrow" pitchFamily="34" charset="0"/>
                        </a:rPr>
                        <a:t>E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Narrow" pitchFamily="34" charset="0"/>
                        </a:rPr>
                        <a:t>39,42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Narrow" pitchFamily="34" charset="0"/>
                        </a:rPr>
                        <a:t>Ý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Narrow" pitchFamily="34" charset="0"/>
                        </a:rPr>
                        <a:t>27,3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547261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Narrow" pitchFamily="34" charset="0"/>
                        </a:rPr>
                        <a:t>K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Narrow" pitchFamily="34" charset="0"/>
                        </a:rPr>
                        <a:t>1587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Narrow" pitchFamily="34" charset="0"/>
                        </a:rPr>
                        <a:t>B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Narrow" pitchFamily="34" charset="0"/>
                        </a:rPr>
                        <a:t>3651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547261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Narrow" pitchFamily="34" charset="0"/>
                        </a:rPr>
                        <a:t>H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Narrow" pitchFamily="34" charset="0"/>
                        </a:rPr>
                        <a:t>45,2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Narrow" pitchFamily="34" charset="0"/>
                        </a:rPr>
                        <a:t>N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Narrow" pitchFamily="34" charset="0"/>
                        </a:rPr>
                        <a:t>125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547261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Narrow" pitchFamily="34" charset="0"/>
                        </a:rPr>
                        <a:t>L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Narrow" pitchFamily="34" charset="0"/>
                        </a:rPr>
                        <a:t>35,7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Narrow" pitchFamily="34" charset="0"/>
                        </a:rPr>
                        <a:t>R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Narrow" pitchFamily="34" charset="0"/>
                        </a:rPr>
                        <a:t>181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547261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Narrow" pitchFamily="34" charset="0"/>
                        </a:rPr>
                        <a:t>I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Narrow" pitchFamily="34" charset="0"/>
                        </a:rPr>
                        <a:t>85,1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Narrow" pitchFamily="34" charset="0"/>
                        </a:rPr>
                        <a:t>A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Arial Narrow" pitchFamily="34" charset="0"/>
                        </a:rPr>
                        <a:t>58,25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Arial Narrow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62687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27016" y="332656"/>
            <a:ext cx="7498080" cy="1143000"/>
          </a:xfrm>
        </p:spPr>
        <p:txBody>
          <a:bodyPr/>
          <a:lstStyle/>
          <a:p>
            <a:r>
              <a:rPr lang="cs-CZ" dirty="0" smtClean="0"/>
              <a:t>Namaluj obrázek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17894" y="1556792"/>
            <a:ext cx="4049600" cy="466344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kniha</a:t>
            </a:r>
          </a:p>
          <a:p>
            <a:pPr marL="82296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82296" indent="0">
              <a:buNone/>
            </a:pPr>
            <a:endParaRPr lang="cs-CZ" dirty="0"/>
          </a:p>
          <a:p>
            <a:endParaRPr lang="cs-CZ" sz="2000" dirty="0" smtClean="0"/>
          </a:p>
          <a:p>
            <a:r>
              <a:rPr lang="cs-CZ" sz="2000" dirty="0" smtClean="0"/>
              <a:t>Zakroužkuj si počet správně vypočítaných příkladů</a:t>
            </a:r>
          </a:p>
          <a:p>
            <a:pPr marL="82296" indent="0">
              <a:buNone/>
            </a:pPr>
            <a:endParaRPr lang="cs-CZ" sz="2000" dirty="0"/>
          </a:p>
          <a:p>
            <a:endParaRPr lang="cs-CZ" sz="2000" dirty="0"/>
          </a:p>
          <a:p>
            <a:pPr marL="82296" indent="0">
              <a:buNone/>
            </a:pPr>
            <a:r>
              <a:rPr lang="cs-CZ" sz="2000" dirty="0"/>
              <a:t>5</a:t>
            </a:r>
            <a:r>
              <a:rPr lang="cs-CZ" sz="2000" dirty="0" smtClean="0"/>
              <a:t>		4		3                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76056" y="1772816"/>
            <a:ext cx="3857632" cy="475252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brýle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82296" indent="0">
              <a:buNone/>
            </a:pPr>
            <a:endParaRPr lang="cs-CZ" dirty="0"/>
          </a:p>
          <a:p>
            <a:endParaRPr lang="cs-CZ" dirty="0" smtClean="0"/>
          </a:p>
          <a:p>
            <a:pPr marL="82296" indent="0">
              <a:buNone/>
            </a:pPr>
            <a:r>
              <a:rPr lang="cs-CZ" dirty="0" smtClean="0"/>
              <a:t>            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sz="2000" dirty="0" smtClean="0"/>
              <a:t>2                        </a:t>
            </a:r>
            <a:r>
              <a:rPr lang="cs-CZ" sz="2000" dirty="0"/>
              <a:t>1</a:t>
            </a:r>
            <a:endParaRPr lang="cs-CZ" sz="2000" dirty="0" smtClean="0"/>
          </a:p>
        </p:txBody>
      </p:sp>
      <p:pic>
        <p:nvPicPr>
          <p:cNvPr id="1026" name="Picture 2" descr="C:\Users\PC-1KN1\AppData\Local\Microsoft\Windows\Temporary Internet Files\Content.IE5\Z4CS08DM\MC90044173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500" y="158912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-1KN1\AppData\Local\Microsoft\Windows\Temporary Internet Files\Content.IE5\YM2ONWTB\MP90031569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636912"/>
            <a:ext cx="3346260" cy="2059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75212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9260854"/>
              </p:ext>
            </p:extLst>
          </p:nvPr>
        </p:nvGraphicFramePr>
        <p:xfrm>
          <a:off x="1115616" y="468209"/>
          <a:ext cx="7632848" cy="5916175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3816424"/>
                <a:gridCol w="3816424"/>
              </a:tblGrid>
              <a:tr h="35560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latin typeface="Arial Narrow" pitchFamily="34" charset="0"/>
                        </a:rPr>
                        <a:t>ŘEŠENÍ :                          A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Narrow" pitchFamily="34" charset="0"/>
                        </a:rPr>
                        <a:t>B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948269">
                <a:tc>
                  <a:txBody>
                    <a:bodyPr/>
                    <a:lstStyle/>
                    <a:p>
                      <a:pPr marL="342900" indent="-342900">
                        <a:buAutoNum type="arabicPlain" startAt="12696"/>
                      </a:pPr>
                      <a:r>
                        <a:rPr lang="cs-CZ" dirty="0" smtClean="0">
                          <a:latin typeface="Arial Narrow" pitchFamily="34" charset="0"/>
                        </a:rPr>
                        <a:t>:    8   =   1587                             K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000" baseline="0" dirty="0" smtClean="0">
                          <a:latin typeface="Arial Narrow" pitchFamily="34" charset="0"/>
                        </a:rPr>
                        <a:t>  46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000" dirty="0" smtClean="0">
                          <a:latin typeface="Arial Narrow" pitchFamily="34" charset="0"/>
                        </a:rPr>
                        <a:t>    69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000" baseline="0" dirty="0" smtClean="0">
                          <a:latin typeface="Arial Narrow" pitchFamily="34" charset="0"/>
                        </a:rPr>
                        <a:t>      56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000" baseline="0" dirty="0" smtClean="0">
                          <a:latin typeface="Arial Narrow" pitchFamily="34" charset="0"/>
                        </a:rPr>
                        <a:t>        0                                                                                                         </a:t>
                      </a:r>
                      <a:endParaRPr lang="cs-CZ" sz="1000" dirty="0" smtClean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lain" startAt="21906"/>
                      </a:pPr>
                      <a:r>
                        <a:rPr lang="cs-CZ" dirty="0" smtClean="0">
                          <a:latin typeface="Arial Narrow" pitchFamily="34" charset="0"/>
                        </a:rPr>
                        <a:t>:     6   =   3651                            B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000" baseline="0" dirty="0" smtClean="0">
                          <a:latin typeface="Arial Narrow" pitchFamily="34" charset="0"/>
                        </a:rPr>
                        <a:t>  </a:t>
                      </a:r>
                      <a:r>
                        <a:rPr lang="cs-CZ" sz="1000" dirty="0" smtClean="0">
                          <a:latin typeface="Arial Narrow" pitchFamily="34" charset="0"/>
                        </a:rPr>
                        <a:t>39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000" dirty="0" smtClean="0">
                          <a:latin typeface="Arial Narrow" pitchFamily="34" charset="0"/>
                        </a:rPr>
                        <a:t>    30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000" dirty="0" smtClean="0">
                          <a:latin typeface="Arial Narrow" pitchFamily="34" charset="0"/>
                        </a:rPr>
                        <a:t>      06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000" dirty="0" smtClean="0">
                          <a:latin typeface="Arial Narrow" pitchFamily="34" charset="0"/>
                        </a:rPr>
                        <a:t>         0</a:t>
                      </a:r>
                      <a:endParaRPr lang="cs-CZ" sz="1000" dirty="0"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800102">
                <a:tc>
                  <a:txBody>
                    <a:bodyPr/>
                    <a:lstStyle/>
                    <a:p>
                      <a:pPr marL="342900" indent="-342900">
                        <a:buAutoNum type="arabicPlain" startAt="11375"/>
                      </a:pPr>
                      <a:r>
                        <a:rPr lang="cs-CZ" dirty="0" smtClean="0">
                          <a:latin typeface="Arial Narrow" pitchFamily="34" charset="0"/>
                        </a:rPr>
                        <a:t>:   91  =   125                               N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000" dirty="0" smtClean="0">
                          <a:latin typeface="Arial Narrow" pitchFamily="34" charset="0"/>
                        </a:rPr>
                        <a:t>  227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000" dirty="0" smtClean="0">
                          <a:latin typeface="Arial Narrow" pitchFamily="34" charset="0"/>
                        </a:rPr>
                        <a:t>    455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000" dirty="0" smtClean="0">
                          <a:latin typeface="Arial Narrow" pitchFamily="34" charset="0"/>
                        </a:rPr>
                        <a:t>      00</a:t>
                      </a:r>
                      <a:endParaRPr lang="cs-CZ" sz="1000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lain" startAt="11765"/>
                      </a:pPr>
                      <a:r>
                        <a:rPr lang="cs-CZ" dirty="0" smtClean="0">
                          <a:latin typeface="Arial Narrow" pitchFamily="34" charset="0"/>
                        </a:rPr>
                        <a:t>:    65   =   181  </a:t>
                      </a:r>
                      <a:r>
                        <a:rPr lang="cs-CZ" baseline="0" dirty="0" smtClean="0">
                          <a:latin typeface="Arial Narrow" pitchFamily="34" charset="0"/>
                        </a:rPr>
                        <a:t>                           R   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000" baseline="0" dirty="0" smtClean="0">
                          <a:latin typeface="Arial Narrow" pitchFamily="34" charset="0"/>
                        </a:rPr>
                        <a:t>  </a:t>
                      </a:r>
                      <a:r>
                        <a:rPr lang="cs-CZ" sz="1000" dirty="0" smtClean="0">
                          <a:latin typeface="Arial Narrow" pitchFamily="34" charset="0"/>
                        </a:rPr>
                        <a:t>526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000" dirty="0" smtClean="0">
                          <a:latin typeface="Arial Narrow" pitchFamily="34" charset="0"/>
                        </a:rPr>
                        <a:t>    065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000" dirty="0" smtClean="0">
                          <a:latin typeface="Arial Narrow" pitchFamily="34" charset="0"/>
                        </a:rPr>
                        <a:t>      00 </a:t>
                      </a:r>
                      <a:endParaRPr lang="cs-CZ" sz="1000" dirty="0"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800102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340,4   :   </a:t>
                      </a:r>
                      <a:r>
                        <a:rPr lang="cs-CZ" baseline="0" dirty="0" smtClean="0">
                          <a:latin typeface="Arial Narrow" pitchFamily="34" charset="0"/>
                        </a:rPr>
                        <a:t>   4   =    85,1                          I</a:t>
                      </a:r>
                    </a:p>
                    <a:p>
                      <a:r>
                        <a:rPr lang="cs-CZ" sz="1000" baseline="0" dirty="0" smtClean="0">
                          <a:latin typeface="Arial Narrow" pitchFamily="34" charset="0"/>
                        </a:rPr>
                        <a:t>20</a:t>
                      </a:r>
                    </a:p>
                    <a:p>
                      <a:r>
                        <a:rPr lang="cs-CZ" sz="1000" baseline="0" dirty="0" smtClean="0">
                          <a:latin typeface="Arial Narrow" pitchFamily="34" charset="0"/>
                        </a:rPr>
                        <a:t>   04</a:t>
                      </a:r>
                    </a:p>
                    <a:p>
                      <a:r>
                        <a:rPr lang="cs-CZ" sz="1000" baseline="0" dirty="0" smtClean="0">
                          <a:latin typeface="Arial Narrow" pitchFamily="34" charset="0"/>
                        </a:rPr>
                        <a:t>     0</a:t>
                      </a:r>
                      <a:endParaRPr lang="cs-CZ" sz="1000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136,5   :       5   =   27,3                         Ý</a:t>
                      </a:r>
                    </a:p>
                    <a:p>
                      <a:r>
                        <a:rPr lang="cs-CZ" sz="1000" dirty="0" smtClean="0">
                          <a:latin typeface="Arial Narrow" pitchFamily="34" charset="0"/>
                        </a:rPr>
                        <a:t>  36</a:t>
                      </a:r>
                    </a:p>
                    <a:p>
                      <a:r>
                        <a:rPr lang="cs-CZ" sz="1000" dirty="0" smtClean="0">
                          <a:latin typeface="Arial Narrow" pitchFamily="34" charset="0"/>
                        </a:rPr>
                        <a:t>    15</a:t>
                      </a:r>
                    </a:p>
                    <a:p>
                      <a:r>
                        <a:rPr lang="cs-CZ" sz="1000" dirty="0" smtClean="0">
                          <a:latin typeface="Arial Narrow" pitchFamily="34" charset="0"/>
                        </a:rPr>
                        <a:t>      0</a:t>
                      </a:r>
                      <a:endParaRPr lang="cs-CZ" sz="1000" dirty="0"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1066803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244,08   :   5,4  </a:t>
                      </a:r>
                      <a:r>
                        <a:rPr lang="cs-CZ" baseline="0" dirty="0" smtClean="0">
                          <a:latin typeface="Arial Narrow" pitchFamily="34" charset="0"/>
                        </a:rPr>
                        <a:t>= </a:t>
                      </a:r>
                      <a:r>
                        <a:rPr lang="cs-CZ" dirty="0" smtClean="0">
                          <a:latin typeface="Arial Narrow" pitchFamily="34" charset="0"/>
                        </a:rPr>
                        <a:t> / .</a:t>
                      </a:r>
                      <a:r>
                        <a:rPr lang="cs-CZ" baseline="0" dirty="0" smtClean="0">
                          <a:latin typeface="Arial Narrow" pitchFamily="34" charset="0"/>
                        </a:rPr>
                        <a:t> 10 </a:t>
                      </a:r>
                      <a:r>
                        <a:rPr lang="cs-CZ" dirty="0" smtClean="0">
                          <a:latin typeface="Arial Narrow" pitchFamily="34" charset="0"/>
                        </a:rPr>
                        <a:t>                         H</a:t>
                      </a:r>
                    </a:p>
                    <a:p>
                      <a:r>
                        <a:rPr lang="cs-CZ" dirty="0" smtClean="0">
                          <a:latin typeface="Arial Narrow" pitchFamily="34" charset="0"/>
                        </a:rPr>
                        <a:t>2440,8   :   54  </a:t>
                      </a:r>
                      <a:r>
                        <a:rPr lang="cs-CZ" baseline="0" dirty="0" smtClean="0">
                          <a:latin typeface="Arial Narrow" pitchFamily="34" charset="0"/>
                        </a:rPr>
                        <a:t> =  </a:t>
                      </a:r>
                      <a:r>
                        <a:rPr lang="cs-CZ" dirty="0" smtClean="0">
                          <a:latin typeface="Arial Narrow" pitchFamily="34" charset="0"/>
                        </a:rPr>
                        <a:t>45,2</a:t>
                      </a:r>
                    </a:p>
                    <a:p>
                      <a:r>
                        <a:rPr lang="cs-CZ" sz="1000" dirty="0" smtClean="0">
                          <a:latin typeface="Arial Narrow" pitchFamily="34" charset="0"/>
                        </a:rPr>
                        <a:t>   280</a:t>
                      </a:r>
                    </a:p>
                    <a:p>
                      <a:r>
                        <a:rPr lang="cs-CZ" sz="1000" dirty="0" smtClean="0">
                          <a:latin typeface="Arial Narrow" pitchFamily="34" charset="0"/>
                        </a:rPr>
                        <a:t>     108</a:t>
                      </a:r>
                    </a:p>
                    <a:p>
                      <a:r>
                        <a:rPr lang="cs-CZ" sz="1000" dirty="0" smtClean="0">
                          <a:latin typeface="Arial Narrow" pitchFamily="34" charset="0"/>
                        </a:rPr>
                        <a:t>        00</a:t>
                      </a:r>
                      <a:endParaRPr lang="cs-CZ" sz="1000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139,23   :   3,9   =   / . 10                       L</a:t>
                      </a:r>
                    </a:p>
                    <a:p>
                      <a:r>
                        <a:rPr lang="cs-CZ" dirty="0" smtClean="0">
                          <a:latin typeface="Arial Narrow" pitchFamily="34" charset="0"/>
                        </a:rPr>
                        <a:t>1392,3   :</a:t>
                      </a:r>
                      <a:r>
                        <a:rPr lang="cs-CZ" baseline="0" dirty="0" smtClean="0">
                          <a:latin typeface="Arial Narrow" pitchFamily="34" charset="0"/>
                        </a:rPr>
                        <a:t>   39    =   </a:t>
                      </a:r>
                      <a:r>
                        <a:rPr lang="cs-CZ" dirty="0" smtClean="0">
                          <a:latin typeface="Arial Narrow" pitchFamily="34" charset="0"/>
                        </a:rPr>
                        <a:t>35,7</a:t>
                      </a:r>
                    </a:p>
                    <a:p>
                      <a:r>
                        <a:rPr lang="cs-CZ" sz="1000" baseline="0" dirty="0" smtClean="0">
                          <a:latin typeface="Arial Narrow" pitchFamily="34" charset="0"/>
                        </a:rPr>
                        <a:t>    </a:t>
                      </a:r>
                      <a:r>
                        <a:rPr lang="cs-CZ" sz="1000" dirty="0" smtClean="0">
                          <a:latin typeface="Arial Narrow" pitchFamily="34" charset="0"/>
                        </a:rPr>
                        <a:t>222</a:t>
                      </a:r>
                    </a:p>
                    <a:p>
                      <a:r>
                        <a:rPr lang="cs-CZ" sz="1000" dirty="0" smtClean="0">
                          <a:latin typeface="Arial Narrow" pitchFamily="34" charset="0"/>
                        </a:rPr>
                        <a:t>      273</a:t>
                      </a:r>
                    </a:p>
                    <a:p>
                      <a:r>
                        <a:rPr lang="cs-CZ" sz="1000" dirty="0" smtClean="0">
                          <a:latin typeface="Arial Narrow" pitchFamily="34" charset="0"/>
                        </a:rPr>
                        <a:t>        00</a:t>
                      </a:r>
                      <a:endParaRPr lang="cs-CZ" sz="1000" dirty="0"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1252735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8,155   :   0,14   =  / . 100                        A</a:t>
                      </a:r>
                    </a:p>
                    <a:p>
                      <a:r>
                        <a:rPr lang="cs-CZ" dirty="0" smtClean="0">
                          <a:latin typeface="Arial Narrow" pitchFamily="34" charset="0"/>
                        </a:rPr>
                        <a:t>815,5   :   14     </a:t>
                      </a:r>
                      <a:r>
                        <a:rPr lang="cs-CZ" baseline="0" dirty="0" smtClean="0">
                          <a:latin typeface="Arial Narrow" pitchFamily="34" charset="0"/>
                        </a:rPr>
                        <a:t> =   </a:t>
                      </a:r>
                      <a:r>
                        <a:rPr lang="cs-CZ" dirty="0" smtClean="0">
                          <a:latin typeface="Arial Narrow" pitchFamily="34" charset="0"/>
                        </a:rPr>
                        <a:t>58,25</a:t>
                      </a:r>
                    </a:p>
                    <a:p>
                      <a:r>
                        <a:rPr lang="cs-CZ" sz="1000" dirty="0" smtClean="0">
                          <a:latin typeface="Arial Narrow" pitchFamily="34" charset="0"/>
                        </a:rPr>
                        <a:t>115</a:t>
                      </a:r>
                    </a:p>
                    <a:p>
                      <a:r>
                        <a:rPr lang="cs-CZ" sz="1000" dirty="0" smtClean="0">
                          <a:latin typeface="Arial Narrow" pitchFamily="34" charset="0"/>
                        </a:rPr>
                        <a:t>  035</a:t>
                      </a:r>
                    </a:p>
                    <a:p>
                      <a:r>
                        <a:rPr lang="cs-CZ" sz="1000" dirty="0" smtClean="0">
                          <a:latin typeface="Arial Narrow" pitchFamily="34" charset="0"/>
                        </a:rPr>
                        <a:t>    070</a:t>
                      </a:r>
                    </a:p>
                    <a:p>
                      <a:r>
                        <a:rPr lang="cs-CZ" sz="1000" dirty="0" smtClean="0">
                          <a:latin typeface="Arial Narrow" pitchFamily="34" charset="0"/>
                        </a:rPr>
                        <a:t>       00</a:t>
                      </a:r>
                      <a:endParaRPr lang="cs-CZ" sz="1000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9,855   :   0,25   =   / . 100                     E</a:t>
                      </a:r>
                    </a:p>
                    <a:p>
                      <a:r>
                        <a:rPr lang="cs-CZ" dirty="0" smtClean="0">
                          <a:latin typeface="Arial Narrow" pitchFamily="34" charset="0"/>
                        </a:rPr>
                        <a:t>985,5   :   25    </a:t>
                      </a:r>
                      <a:r>
                        <a:rPr lang="cs-CZ" baseline="0" dirty="0" smtClean="0">
                          <a:latin typeface="Arial Narrow" pitchFamily="34" charset="0"/>
                        </a:rPr>
                        <a:t>  =  </a:t>
                      </a:r>
                      <a:r>
                        <a:rPr lang="cs-CZ" dirty="0" smtClean="0">
                          <a:latin typeface="Arial Narrow" pitchFamily="34" charset="0"/>
                        </a:rPr>
                        <a:t> 39,42</a:t>
                      </a:r>
                    </a:p>
                    <a:p>
                      <a:r>
                        <a:rPr lang="cs-CZ" sz="1000" dirty="0" smtClean="0">
                          <a:latin typeface="Arial Narrow" pitchFamily="34" charset="0"/>
                        </a:rPr>
                        <a:t>235</a:t>
                      </a:r>
                    </a:p>
                    <a:p>
                      <a:r>
                        <a:rPr lang="cs-CZ" sz="1000" dirty="0" smtClean="0">
                          <a:latin typeface="Arial Narrow" pitchFamily="34" charset="0"/>
                        </a:rPr>
                        <a:t>  105</a:t>
                      </a:r>
                    </a:p>
                    <a:p>
                      <a:r>
                        <a:rPr lang="cs-CZ" sz="1000" dirty="0" smtClean="0">
                          <a:latin typeface="Arial Narrow" pitchFamily="34" charset="0"/>
                        </a:rPr>
                        <a:t>     050</a:t>
                      </a:r>
                    </a:p>
                    <a:p>
                      <a:r>
                        <a:rPr lang="cs-CZ" sz="1000" dirty="0" smtClean="0">
                          <a:latin typeface="Arial Narrow" pitchFamily="34" charset="0"/>
                        </a:rPr>
                        <a:t>        00</a:t>
                      </a:r>
                    </a:p>
                  </a:txBody>
                  <a:tcPr/>
                </a:tc>
              </a:tr>
              <a:tr h="498651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                      </a:t>
                      </a:r>
                      <a:r>
                        <a:rPr lang="cs-CZ" sz="3200" dirty="0" smtClean="0">
                          <a:latin typeface="Arial Narrow" pitchFamily="34" charset="0"/>
                        </a:rPr>
                        <a:t> 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  <a:latin typeface="Arial Narrow" pitchFamily="34" charset="0"/>
                        </a:rPr>
                        <a:t>KNIHA</a:t>
                      </a:r>
                      <a:endParaRPr lang="cs-CZ" sz="2800" dirty="0">
                        <a:solidFill>
                          <a:srgbClr val="FF0000"/>
                        </a:solidFill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baseline="0" dirty="0" smtClean="0">
                          <a:solidFill>
                            <a:srgbClr val="FF0000"/>
                          </a:solidFill>
                          <a:latin typeface="Arial Narrow" pitchFamily="34" charset="0"/>
                        </a:rPr>
                        <a:t>               </a:t>
                      </a:r>
                      <a:r>
                        <a:rPr lang="cs-CZ" sz="2800" b="0" dirty="0" smtClean="0">
                          <a:solidFill>
                            <a:srgbClr val="FF0000"/>
                          </a:solidFill>
                          <a:latin typeface="Arial Narrow" pitchFamily="34" charset="0"/>
                        </a:rPr>
                        <a:t>BRÝLE</a:t>
                      </a:r>
                      <a:endParaRPr lang="cs-CZ" sz="2800" b="0" dirty="0">
                        <a:solidFill>
                          <a:srgbClr val="FF0000"/>
                        </a:solidFill>
                        <a:latin typeface="Arial Narrow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09595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836712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Narrow" pitchFamily="34" charset="0"/>
              </a:rPr>
              <a:t>Citace:</a:t>
            </a:r>
          </a:p>
          <a:p>
            <a:endParaRPr lang="cs-CZ" dirty="0">
              <a:latin typeface="Arial Narrow" pitchFamily="34" charset="0"/>
            </a:endParaRPr>
          </a:p>
          <a:p>
            <a:r>
              <a:rPr lang="en-US" dirty="0"/>
              <a:t>[</a:t>
            </a:r>
            <a:r>
              <a:rPr lang="cs-CZ" smtClean="0"/>
              <a:t>cit.2012-02-21</a:t>
            </a:r>
            <a:r>
              <a:rPr lang="en-US" smtClean="0"/>
              <a:t>]</a:t>
            </a:r>
            <a:r>
              <a:rPr lang="cs-CZ" dirty="0"/>
              <a:t>.Dostupné na www:&lt;http://office.microsoft.com&gt;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04948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214</TotalTime>
  <Words>337</Words>
  <Application>Microsoft Office PowerPoint</Application>
  <PresentationFormat>Předvádění na obrazovce (4:3)</PresentationFormat>
  <Paragraphs>133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  Anotace:  Žáci opakují příklady písemného dělení.  Počítáme u tabule ve dvojicích nebo jako samostatnou práci do sešitu, kdy si žák  vybere skupinu příkladů  -  sloupec  A nebo B.  Možnost vytisknout i jako pracovní list. Dělíme beze zbytku. Určeno pro 9. ročník. Vytvořeno v únoru 2012.                    </vt:lpstr>
      <vt:lpstr>Prezentace aplikace PowerPoint</vt:lpstr>
      <vt:lpstr>Prezentace aplikace PowerPoint</vt:lpstr>
      <vt:lpstr>Prezentace aplikace PowerPoint</vt:lpstr>
      <vt:lpstr>Namaluj obrázek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PC-1KN1</dc:creator>
  <cp:lastModifiedBy>PC-1KN1</cp:lastModifiedBy>
  <cp:revision>17</cp:revision>
  <dcterms:created xsi:type="dcterms:W3CDTF">2012-02-22T19:04:04Z</dcterms:created>
  <dcterms:modified xsi:type="dcterms:W3CDTF">2012-04-02T12:37:43Z</dcterms:modified>
</cp:coreProperties>
</file>