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3" r:id="rId7"/>
    <p:sldId id="262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06ADC16E-627A-4939-9A58-DFF10604CCED}">
          <p14:sldIdLst>
            <p14:sldId id="257"/>
            <p14:sldId id="258"/>
            <p14:sldId id="259"/>
            <p14:sldId id="260"/>
            <p14:sldId id="261"/>
            <p14:sldId id="263"/>
            <p14:sldId id="262"/>
            <p14:sldId id="264"/>
          </p14:sldIdLst>
        </p14:section>
        <p14:section name="Oddíl bez názvu" id="{ABF431A7-38C3-4059-87DE-E335A8374812}">
          <p14:sldIdLst>
            <p14:sldId id="265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EA78FE-BBA9-4470-8814-0B2BAB1F2AF7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4D4471-42F9-4E29-97B2-69D174869A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17528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6F6569A-34EC-41BA-B544-4B8ABF91590A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30607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0E0D8-431D-4C61-8594-94318E48B8C8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F5B57CC-7BC2-4EE9-B789-15C71CDDB4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0E0D8-431D-4C61-8594-94318E48B8C8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B57CC-7BC2-4EE9-B789-15C71CDDB4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0E0D8-431D-4C61-8594-94318E48B8C8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F5B57CC-7BC2-4EE9-B789-15C71CDDB4D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0E0D8-431D-4C61-8594-94318E48B8C8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B57CC-7BC2-4EE9-B789-15C71CDDB4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0E0D8-431D-4C61-8594-94318E48B8C8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B57CC-7BC2-4EE9-B789-15C71CDDB4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0E0D8-431D-4C61-8594-94318E48B8C8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B57CC-7BC2-4EE9-B789-15C71CDDB4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0E0D8-431D-4C61-8594-94318E48B8C8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B57CC-7BC2-4EE9-B789-15C71CDDB4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0E0D8-431D-4C61-8594-94318E48B8C8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B57CC-7BC2-4EE9-B789-15C71CDDB4D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0E0D8-431D-4C61-8594-94318E48B8C8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F5B57CC-7BC2-4EE9-B789-15C71CDDB4D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0E0D8-431D-4C61-8594-94318E48B8C8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B57CC-7BC2-4EE9-B789-15C71CDDB4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0E0D8-431D-4C61-8594-94318E48B8C8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B57CC-7BC2-4EE9-B789-15C71CDDB4D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27F0E0D8-431D-4C61-8594-94318E48B8C8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EF5B57CC-7BC2-4EE9-B789-15C71CDDB4D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4294967295"/>
          </p:nvPr>
        </p:nvSpPr>
        <p:spPr>
          <a:xfrm>
            <a:off x="1028902" y="1484784"/>
            <a:ext cx="6875463" cy="4513263"/>
          </a:xfrm>
        </p:spPr>
        <p:txBody>
          <a:bodyPr>
            <a:normAutofit/>
          </a:bodyPr>
          <a:lstStyle/>
          <a:p>
            <a:pPr lvl="8"/>
            <a:endParaRPr lang="cs-CZ" sz="1400" dirty="0" smtClean="0">
              <a:latin typeface="Arial Narrow" pitchFamily="34" charset="0"/>
            </a:endParaRPr>
          </a:p>
          <a:p>
            <a:pPr marL="0" indent="0" algn="ctr">
              <a:buNone/>
            </a:pPr>
            <a:r>
              <a:rPr lang="cs-CZ" sz="2600" dirty="0" smtClean="0">
                <a:latin typeface="+mj-lt"/>
              </a:rPr>
              <a:t>ZŠP a ZŠS Uherský Brod</a:t>
            </a:r>
          </a:p>
          <a:p>
            <a:pPr marL="0" indent="0" algn="ctr">
              <a:buNone/>
            </a:pPr>
            <a:r>
              <a:rPr lang="cs-CZ" sz="2600" dirty="0" smtClean="0">
                <a:latin typeface="+mj-lt"/>
              </a:rPr>
              <a:t>projekt </a:t>
            </a:r>
            <a:r>
              <a:rPr lang="cs-CZ" sz="2600" dirty="0">
                <a:latin typeface="+mj-lt"/>
              </a:rPr>
              <a:t>č. CZ.1.07/1.4.00/21.0961</a:t>
            </a:r>
            <a:endParaRPr lang="cs-CZ" sz="2600" dirty="0" smtClean="0">
              <a:latin typeface="+mj-lt"/>
            </a:endParaRPr>
          </a:p>
          <a:p>
            <a:pPr lvl="8" algn="ctr"/>
            <a:endParaRPr lang="cs-CZ" sz="1400" dirty="0" smtClean="0">
              <a:latin typeface="+mj-lt"/>
            </a:endParaRPr>
          </a:p>
          <a:p>
            <a:pPr marL="0" indent="0" algn="ctr">
              <a:buNone/>
            </a:pPr>
            <a:r>
              <a:rPr lang="cs-CZ" sz="2600" dirty="0" smtClean="0">
                <a:latin typeface="+mj-lt"/>
              </a:rPr>
              <a:t>Matematika pro 2. stupeň </a:t>
            </a:r>
          </a:p>
          <a:p>
            <a:pPr marL="0" indent="0" algn="ctr">
              <a:buNone/>
            </a:pPr>
            <a:endParaRPr lang="cs-CZ" sz="2600" dirty="0" smtClean="0">
              <a:latin typeface="+mj-lt"/>
            </a:endParaRPr>
          </a:p>
          <a:p>
            <a:pPr marL="0" indent="0" algn="ctr">
              <a:buNone/>
            </a:pPr>
            <a:r>
              <a:rPr lang="cs-CZ" sz="2000" dirty="0" smtClean="0">
                <a:latin typeface="+mj-lt"/>
              </a:rPr>
              <a:t>Č. </a:t>
            </a:r>
            <a:r>
              <a:rPr lang="cs-CZ" sz="2000" dirty="0" err="1" smtClean="0">
                <a:latin typeface="+mj-lt"/>
              </a:rPr>
              <a:t>DUMu</a:t>
            </a:r>
            <a:r>
              <a:rPr lang="cs-CZ" sz="2000" dirty="0" smtClean="0">
                <a:latin typeface="+mj-lt"/>
              </a:rPr>
              <a:t>:  VY_32_INOVACE_12_procento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9134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442298" y="5004887"/>
            <a:ext cx="60486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dirty="0" smtClean="0">
                <a:latin typeface="+mj-lt"/>
              </a:rPr>
              <a:t>          Jméno autora:	Mgr.  Hana Vaňková   	</a:t>
            </a:r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10165594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548680"/>
            <a:ext cx="7992888" cy="5760640"/>
          </a:xfrm>
        </p:spPr>
        <p:txBody>
          <a:bodyPr>
            <a:normAutofit fontScale="90000"/>
          </a:bodyPr>
          <a:lstStyle/>
          <a:p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Anotace: 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Žáci se seznámí se symbolem procento, pojmem základ, procentová část, počet procent. </a:t>
            </a:r>
            <a:br>
              <a:rPr lang="cs-CZ" sz="2000" dirty="0" smtClean="0"/>
            </a:br>
            <a:r>
              <a:rPr lang="cs-CZ" sz="2000" dirty="0" smtClean="0"/>
              <a:t>V příkladech si žáci procvičí výpočet jednoho procenta z daného </a:t>
            </a:r>
            <a:r>
              <a:rPr lang="cs-CZ" sz="2000" smtClean="0"/>
              <a:t>základu. Příklady </a:t>
            </a:r>
            <a:r>
              <a:rPr lang="cs-CZ" sz="2000" dirty="0" smtClean="0"/>
              <a:t>řeší postupně Písemně NA tabuli.</a:t>
            </a:r>
            <a:br>
              <a:rPr lang="cs-CZ" sz="2000" dirty="0" smtClean="0"/>
            </a:br>
            <a:r>
              <a:rPr lang="cs-CZ" sz="2000" dirty="0" smtClean="0"/>
              <a:t>Určeno pro 9. ročník.</a:t>
            </a:r>
            <a:br>
              <a:rPr lang="cs-CZ" sz="2000" dirty="0" smtClean="0"/>
            </a:br>
            <a:r>
              <a:rPr lang="cs-CZ" sz="2000" dirty="0" smtClean="0"/>
              <a:t>Vytvořeno v březnu 2012.</a:t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         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77881202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908720"/>
            <a:ext cx="7488832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PROCENTO</a:t>
            </a:r>
            <a:endParaRPr lang="cs-CZ" sz="2000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cs-CZ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cs-CZ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slovem procento se často setkáváme v běžném životě. </a:t>
            </a:r>
          </a:p>
          <a:p>
            <a:pPr algn="ctr"/>
            <a:r>
              <a:rPr 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matematice můžeme procentem vyjádřit část celku. Pokuste se podle obrázkové nápovědy objasnit, kde se může výraz procento například objevit.</a:t>
            </a:r>
          </a:p>
          <a:p>
            <a:pPr algn="ctr"/>
            <a:endParaRPr lang="cs-CZ" sz="20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cs-CZ" sz="20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cs-CZ" sz="20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cs-CZ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cs-CZ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cs-CZ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cs-CZ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 slevy	          % tuku                     % úroků		    % znečištění</a:t>
            </a:r>
          </a:p>
          <a:p>
            <a:pPr algn="ctr"/>
            <a:endParaRPr lang="cs-CZ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7" name="Picture 3" descr="C:\Users\PC-1KN1\AppData\Local\Microsoft\Windows\Temporary Internet Files\Content.IE5\WC21PD1Q\MP90042226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961902"/>
            <a:ext cx="992659" cy="1578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C-1KN1\AppData\Local\Microsoft\Windows\Temporary Internet Files\Content.IE5\WJ1HAK51\MP90014905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992844"/>
            <a:ext cx="2304256" cy="1547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C-1KN1\AppData\Local\Microsoft\Windows\Temporary Internet Files\Content.IE5\WC21PD1Q\MP90039014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992844"/>
            <a:ext cx="1437068" cy="1547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PC-1KN1\AppData\Local\Microsoft\Windows\Temporary Internet Files\Content.IE5\0D5FUF7H\MP90040742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961902"/>
            <a:ext cx="1262599" cy="1578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598347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92696"/>
            <a:ext cx="7488832" cy="57246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Značka</a:t>
            </a:r>
            <a:r>
              <a:rPr lang="cs-CZ" sz="4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</a:t>
            </a:r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procento  </a:t>
            </a:r>
            <a:r>
              <a:rPr lang="cs-CZ" sz="7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</a:t>
            </a:r>
          </a:p>
          <a:p>
            <a:pPr algn="ctr"/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teme například</a:t>
            </a:r>
          </a:p>
          <a:p>
            <a:pPr algn="ctr"/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32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1 %		30 %	100 %	25 %</a:t>
            </a:r>
          </a:p>
          <a:p>
            <a:pPr algn="ctr"/>
            <a:r>
              <a:rPr lang="cs-CZ" sz="32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50 %	  0,5 %	   17 %</a:t>
            </a:r>
          </a:p>
          <a:p>
            <a:pPr algn="ctr"/>
            <a:r>
              <a:rPr lang="cs-CZ" sz="32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75 %	2,9 %	22 %	99 %</a:t>
            </a:r>
          </a:p>
          <a:p>
            <a:pPr algn="ctr"/>
            <a:endParaRPr lang="cs-CZ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cs-CZ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cs-CZ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                                                    </a:t>
            </a:r>
          </a:p>
          <a:p>
            <a:r>
              <a:rPr lang="cs-CZ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                                                      </a:t>
            </a:r>
            <a:endParaRPr lang="cs-CZ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Users\PC-1KN1\AppData\Local\Microsoft\Windows\Temporary Internet Files\Content.IE5\WJ1HAK51\MC9000535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3579" y="4941168"/>
            <a:ext cx="2131466" cy="1045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-1KN1\AppData\Local\Microsoft\Windows\Temporary Internet Files\Content.IE5\JC6U95S9\MC90035325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941167"/>
            <a:ext cx="1818238" cy="1392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C-1KN1\AppData\Local\Microsoft\Windows\Temporary Internet Files\Content.IE5\WC21PD1Q\MC9000535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635464"/>
            <a:ext cx="1758391" cy="1720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452320" y="5805264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27 %</a:t>
            </a:r>
            <a:endParaRPr lang="cs-CZ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9400201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8136903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pojmy procentového počtu</a:t>
            </a:r>
          </a:p>
          <a:p>
            <a:pPr algn="ctr"/>
            <a:endParaRPr lang="cs-CZ" dirty="0"/>
          </a:p>
          <a:p>
            <a:pPr algn="ctr">
              <a:buFont typeface="Arial" charset="0"/>
              <a:buNone/>
            </a:pPr>
            <a:r>
              <a:rPr lang="cs-CZ" sz="2800" dirty="0" smtClean="0"/>
              <a:t>Procento je setina daného celku.</a:t>
            </a:r>
            <a:endParaRPr lang="cs-CZ" sz="2800" dirty="0" smtClean="0">
              <a:solidFill>
                <a:schemeClr val="accent2"/>
              </a:solidFill>
            </a:endParaRPr>
          </a:p>
          <a:p>
            <a:pPr algn="ctr">
              <a:buFont typeface="Arial" charset="0"/>
              <a:buNone/>
            </a:pPr>
            <a:r>
              <a:rPr lang="cs-CZ" sz="2800" dirty="0" smtClean="0"/>
              <a:t>1 % je  1/100  daného celku</a:t>
            </a:r>
          </a:p>
          <a:p>
            <a:pPr algn="ctr">
              <a:buFont typeface="Arial" charset="0"/>
              <a:buNone/>
            </a:pPr>
            <a:endParaRPr lang="cs-CZ" sz="2800" u="sng" dirty="0" smtClean="0"/>
          </a:p>
          <a:p>
            <a:pPr>
              <a:buFont typeface="Arial" charset="0"/>
              <a:buNone/>
            </a:pPr>
            <a:r>
              <a:rPr lang="cs-CZ" sz="2800" dirty="0" smtClean="0"/>
              <a:t>  </a:t>
            </a:r>
          </a:p>
          <a:p>
            <a:pPr>
              <a:buFont typeface="Arial" charset="0"/>
              <a:buNone/>
            </a:pPr>
            <a:r>
              <a:rPr lang="cs-CZ" sz="2800" dirty="0" smtClean="0"/>
              <a:t>  1</a:t>
            </a:r>
          </a:p>
          <a:p>
            <a:pPr>
              <a:buFont typeface="Arial" charset="0"/>
              <a:buNone/>
            </a:pPr>
            <a:r>
              <a:rPr lang="cs-CZ" sz="2800" baseline="30000" dirty="0" smtClean="0"/>
              <a:t>                           </a:t>
            </a:r>
            <a:r>
              <a:rPr lang="cs-CZ" sz="2800" dirty="0" smtClean="0"/>
              <a:t> 1 %      </a:t>
            </a:r>
          </a:p>
          <a:p>
            <a:r>
              <a:rPr lang="cs-CZ" sz="2800" dirty="0" smtClean="0"/>
              <a:t>100           </a:t>
            </a:r>
            <a:r>
              <a:rPr lang="cs-CZ" dirty="0" smtClean="0"/>
              <a:t>(jedno procento)</a:t>
            </a:r>
            <a:endParaRPr lang="cs-CZ" baseline="30000" dirty="0" smtClean="0"/>
          </a:p>
          <a:p>
            <a:pPr>
              <a:buFont typeface="Arial" charset="0"/>
              <a:buNone/>
            </a:pPr>
            <a:endParaRPr lang="cs-CZ" dirty="0"/>
          </a:p>
          <a:p>
            <a:pPr>
              <a:buFont typeface="Arial" charset="0"/>
              <a:buNone/>
            </a:pPr>
            <a:r>
              <a:rPr lang="cs-CZ" sz="2800" dirty="0" smtClean="0"/>
              <a:t>           </a:t>
            </a:r>
          </a:p>
          <a:p>
            <a:pPr algn="ctr">
              <a:buFont typeface="Arial" charset="0"/>
              <a:buNone/>
            </a:pPr>
            <a:endParaRPr lang="cs-CZ" sz="2800" dirty="0" smtClean="0"/>
          </a:p>
          <a:p>
            <a:pPr algn="ctr">
              <a:buFont typeface="Arial" charset="0"/>
              <a:buNone/>
            </a:pPr>
            <a:r>
              <a:rPr lang="cs-CZ" sz="2800" dirty="0" smtClean="0"/>
              <a:t> </a:t>
            </a:r>
          </a:p>
          <a:p>
            <a:pPr>
              <a:buFont typeface="Arial" charset="0"/>
              <a:buNone/>
            </a:pPr>
            <a:r>
              <a:rPr lang="cs-CZ" sz="1600" dirty="0" smtClean="0"/>
              <a:t>                                  </a:t>
            </a:r>
            <a:endParaRPr lang="cs-CZ" sz="1600" u="sng" dirty="0"/>
          </a:p>
          <a:p>
            <a:endParaRPr lang="cs-CZ" dirty="0"/>
          </a:p>
        </p:txBody>
      </p:sp>
      <p:sp>
        <p:nvSpPr>
          <p:cNvPr id="4" name="Je rovno 3"/>
          <p:cNvSpPr/>
          <p:nvPr/>
        </p:nvSpPr>
        <p:spPr>
          <a:xfrm>
            <a:off x="1695172" y="3452107"/>
            <a:ext cx="504056" cy="472122"/>
          </a:xfrm>
          <a:prstGeom prst="mathEqua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Minus 4"/>
          <p:cNvSpPr/>
          <p:nvPr/>
        </p:nvSpPr>
        <p:spPr>
          <a:xfrm>
            <a:off x="539552" y="3442675"/>
            <a:ext cx="914400" cy="481554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25029396"/>
              </p:ext>
            </p:extLst>
          </p:nvPr>
        </p:nvGraphicFramePr>
        <p:xfrm>
          <a:off x="4179137" y="2564904"/>
          <a:ext cx="4416150" cy="367822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2048"/>
                <a:gridCol w="451182"/>
                <a:gridCol w="441615"/>
                <a:gridCol w="441615"/>
                <a:gridCol w="441615"/>
                <a:gridCol w="441615"/>
                <a:gridCol w="441615"/>
                <a:gridCol w="441615"/>
                <a:gridCol w="441615"/>
                <a:gridCol w="441615"/>
              </a:tblGrid>
              <a:tr h="386383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2">
                              <a:lumMod val="60000"/>
                              <a:lumOff val="40000"/>
                            </a:schemeClr>
                          </a:solidFill>
                        </a:rPr>
                        <a:t> </a:t>
                      </a:r>
                      <a:r>
                        <a:rPr lang="cs-CZ" baseline="0" dirty="0" smtClean="0">
                          <a:solidFill>
                            <a:schemeClr val="accent5">
                              <a:lumMod val="50000"/>
                            </a:schemeClr>
                          </a:solidFill>
                        </a:rPr>
                        <a:t>1</a:t>
                      </a:r>
                      <a:endParaRPr lang="cs-CZ" dirty="0">
                        <a:solidFill>
                          <a:schemeClr val="accent5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2">
                            <a:lumMod val="60000"/>
                            <a:lumOff val="4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281216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281216"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281216"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281216"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281216"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281216"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281216"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281216"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  <a:tr h="281216"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Zahnutá šipka doprava 6"/>
          <p:cNvSpPr/>
          <p:nvPr/>
        </p:nvSpPr>
        <p:spPr>
          <a:xfrm>
            <a:off x="3171025" y="2132856"/>
            <a:ext cx="1008112" cy="648072"/>
          </a:xfrm>
          <a:prstGeom prst="curvedRightArrow">
            <a:avLst>
              <a:gd name="adj1" fmla="val 0"/>
              <a:gd name="adj2" fmla="val 50000"/>
              <a:gd name="adj3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 flipV="1">
            <a:off x="1453952" y="2708920"/>
            <a:ext cx="2902024" cy="7431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3223708" y="2780928"/>
            <a:ext cx="1132268" cy="9588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8566816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737000"/>
            <a:ext cx="7776864" cy="59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pojmy procentového počtu</a:t>
            </a:r>
            <a:endParaRPr lang="cs-CZ" sz="2400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/>
              <a:t> </a:t>
            </a:r>
            <a:r>
              <a:rPr lang="cs-CZ" dirty="0" smtClean="0"/>
              <a:t>                        </a:t>
            </a:r>
            <a:r>
              <a:rPr lang="cs-CZ" u="sng" dirty="0" smtClean="0"/>
              <a:t>   1  </a:t>
            </a:r>
            <a:r>
              <a:rPr lang="cs-CZ" dirty="0" smtClean="0"/>
              <a:t>    ze  </a:t>
            </a:r>
            <a:r>
              <a:rPr lang="cs-CZ" dirty="0" smtClean="0">
                <a:solidFill>
                  <a:srgbClr val="FF0000"/>
                </a:solidFill>
              </a:rPr>
              <a:t>100 </a:t>
            </a:r>
            <a:r>
              <a:rPr lang="cs-CZ" dirty="0" smtClean="0"/>
              <a:t>  =   </a:t>
            </a:r>
            <a:r>
              <a:rPr lang="cs-CZ" dirty="0" smtClean="0">
                <a:solidFill>
                  <a:srgbClr val="FF0000"/>
                </a:solidFill>
              </a:rPr>
              <a:t>1 %   </a:t>
            </a:r>
            <a:r>
              <a:rPr lang="cs-CZ" dirty="0" smtClean="0"/>
              <a:t>ze 100   =   </a:t>
            </a:r>
            <a:r>
              <a:rPr lang="cs-CZ" dirty="0" smtClean="0">
                <a:solidFill>
                  <a:srgbClr val="FF0000"/>
                </a:solidFill>
              </a:rPr>
              <a:t> 1 </a:t>
            </a:r>
          </a:p>
          <a:p>
            <a:r>
              <a:rPr lang="cs-CZ" dirty="0" smtClean="0"/>
              <a:t>                          100</a:t>
            </a:r>
            <a:endParaRPr lang="cs-CZ" dirty="0"/>
          </a:p>
          <a:p>
            <a:endParaRPr lang="cs-CZ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základ         počet             procentová</a:t>
            </a:r>
          </a:p>
          <a:p>
            <a:pPr algn="ctr"/>
            <a:r>
              <a:rPr 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procent                    část</a:t>
            </a:r>
          </a:p>
          <a:p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0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 (celek) je vždy 100 %.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Jedno procento je jednou setinou základu. </a:t>
            </a:r>
            <a:r>
              <a:rPr lang="cs-CZ" sz="2000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Jedno procento ze základu vypočítáme tak, že základ dělíme stem.</a:t>
            </a:r>
          </a:p>
          <a:p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</a:t>
            </a:r>
            <a:r>
              <a:rPr lang="cs-CZ" sz="20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VZOR</a:t>
            </a:r>
          </a:p>
          <a:p>
            <a:endParaRPr lang="cs-CZ" sz="2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u="sng" dirty="0" smtClean="0">
                <a:solidFill>
                  <a:schemeClr val="accent3"/>
                </a:solidFill>
              </a:rPr>
              <a:t>   1  </a:t>
            </a:r>
            <a:r>
              <a:rPr lang="cs-CZ" dirty="0" smtClean="0">
                <a:solidFill>
                  <a:srgbClr val="0070C0"/>
                </a:solidFill>
              </a:rPr>
              <a:t>    z  </a:t>
            </a:r>
            <a:r>
              <a:rPr lang="cs-CZ" dirty="0">
                <a:solidFill>
                  <a:srgbClr val="0070C0"/>
                </a:solidFill>
              </a:rPr>
              <a:t>8</a:t>
            </a:r>
            <a:r>
              <a:rPr lang="cs-CZ" dirty="0" smtClean="0">
                <a:solidFill>
                  <a:srgbClr val="0070C0"/>
                </a:solidFill>
              </a:rPr>
              <a:t>00    =    </a:t>
            </a:r>
            <a:r>
              <a:rPr lang="cs-CZ" b="1" u="sng" dirty="0" smtClean="0">
                <a:solidFill>
                  <a:srgbClr val="7030A0"/>
                </a:solidFill>
              </a:rPr>
              <a:t>1 %   z    800   =    800   :  100  =   8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 100</a:t>
            </a:r>
          </a:p>
          <a:p>
            <a:endParaRPr lang="cs-CZ" u="sng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u="sng" dirty="0" smtClean="0">
                <a:solidFill>
                  <a:schemeClr val="accent3"/>
                </a:solidFill>
              </a:rPr>
              <a:t>   1  </a:t>
            </a:r>
            <a:r>
              <a:rPr lang="cs-CZ" dirty="0" smtClean="0">
                <a:solidFill>
                  <a:schemeClr val="accent3"/>
                </a:solidFill>
              </a:rPr>
              <a:t>    </a:t>
            </a:r>
            <a:r>
              <a:rPr lang="cs-CZ" dirty="0" smtClean="0">
                <a:solidFill>
                  <a:srgbClr val="0070C0"/>
                </a:solidFill>
              </a:rPr>
              <a:t>z  1600   =   </a:t>
            </a:r>
            <a:r>
              <a:rPr lang="cs-CZ" b="1" u="sng" dirty="0" smtClean="0">
                <a:solidFill>
                  <a:srgbClr val="7030A0"/>
                </a:solidFill>
              </a:rPr>
              <a:t>1 %   z  1600   =   1600  :  100  =  16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 100</a:t>
            </a:r>
            <a:endParaRPr lang="cs-CZ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3419872" y="1760031"/>
            <a:ext cx="216559" cy="7377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4427984" y="1705711"/>
            <a:ext cx="288032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6228184" y="1702769"/>
            <a:ext cx="504056" cy="8992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155120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268760"/>
            <a:ext cx="8136904" cy="4924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Výpočet jednoho procenta</a:t>
            </a:r>
          </a:p>
          <a:p>
            <a:pPr algn="ctr"/>
            <a:r>
              <a:rPr lang="cs-CZ" dirty="0" smtClean="0"/>
              <a:t>Při počítání s procenty je </a:t>
            </a:r>
            <a:r>
              <a:rPr lang="cs-CZ" sz="3200" dirty="0" smtClean="0">
                <a:solidFill>
                  <a:srgbClr val="C00000"/>
                </a:solidFill>
              </a:rPr>
              <a:t>základ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smtClean="0"/>
              <a:t>vždy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sz="2800" dirty="0" smtClean="0">
                <a:solidFill>
                  <a:srgbClr val="C00000"/>
                </a:solidFill>
              </a:rPr>
              <a:t>100 % !</a:t>
            </a:r>
          </a:p>
          <a:p>
            <a:endParaRPr lang="cs-CZ" sz="2800" dirty="0">
              <a:solidFill>
                <a:srgbClr val="C00000"/>
              </a:solidFill>
            </a:endParaRPr>
          </a:p>
          <a:p>
            <a:r>
              <a:rPr lang="cs-CZ" sz="2800" u="sng" dirty="0" smtClean="0">
                <a:solidFill>
                  <a:srgbClr val="C00000"/>
                </a:solidFill>
              </a:rPr>
              <a:t>Vypočítej 1 % :</a:t>
            </a:r>
          </a:p>
          <a:p>
            <a:endParaRPr lang="cs-CZ" sz="2800" u="sng" dirty="0" smtClean="0">
              <a:solidFill>
                <a:srgbClr val="C00000"/>
              </a:solidFill>
            </a:endParaRPr>
          </a:p>
          <a:p>
            <a:pPr marL="457200" indent="-457200">
              <a:buAutoNum type="alphaLcParenR"/>
            </a:pPr>
            <a:r>
              <a:rPr lang="cs-CZ" sz="2000" dirty="0" smtClean="0">
                <a:solidFill>
                  <a:srgbClr val="7030A0"/>
                </a:solidFill>
              </a:rPr>
              <a:t>ze    500		ch) ze      350 Kč	p) z       600 l</a:t>
            </a:r>
          </a:p>
          <a:p>
            <a:pPr marL="457200" indent="-457200">
              <a:buAutoNum type="alphaLcParenR"/>
            </a:pPr>
            <a:r>
              <a:rPr lang="cs-CZ" sz="2000" dirty="0" smtClean="0">
                <a:solidFill>
                  <a:srgbClr val="7030A0"/>
                </a:solidFill>
              </a:rPr>
              <a:t>ze    300		   i) ze    7800 Kč	q) z     1500 m</a:t>
            </a:r>
          </a:p>
          <a:p>
            <a:pPr marL="457200" indent="-457200">
              <a:buAutoNum type="alphaLcParenR"/>
            </a:pPr>
            <a:r>
              <a:rPr lang="cs-CZ" sz="2000" dirty="0" smtClean="0">
                <a:solidFill>
                  <a:srgbClr val="7030A0"/>
                </a:solidFill>
              </a:rPr>
              <a:t>ze   3500		   j) ze  12500 Kč	 r) z   10000 g</a:t>
            </a:r>
          </a:p>
          <a:p>
            <a:pPr marL="457200" indent="-457200">
              <a:buAutoNum type="alphaLcParenR"/>
            </a:pPr>
            <a:r>
              <a:rPr lang="cs-CZ" sz="2000" dirty="0" smtClean="0">
                <a:solidFill>
                  <a:srgbClr val="7030A0"/>
                </a:solidFill>
              </a:rPr>
              <a:t>ze 12800		  k) ze    2400 Kč	s) z     2000 cm</a:t>
            </a:r>
          </a:p>
          <a:p>
            <a:pPr marL="457200" indent="-457200">
              <a:buAutoNum type="alphaLcParenR"/>
            </a:pPr>
            <a:r>
              <a:rPr lang="cs-CZ" sz="2000" dirty="0">
                <a:solidFill>
                  <a:srgbClr val="7030A0"/>
                </a:solidFill>
              </a:rPr>
              <a:t>z</a:t>
            </a:r>
            <a:r>
              <a:rPr lang="cs-CZ" sz="2000" dirty="0" smtClean="0">
                <a:solidFill>
                  <a:srgbClr val="7030A0"/>
                </a:solidFill>
              </a:rPr>
              <a:t>e   4200		   l) ze      230 Kč	 t) z   80000 g</a:t>
            </a:r>
            <a:endParaRPr lang="cs-CZ" sz="2000" dirty="0">
              <a:solidFill>
                <a:srgbClr val="7030A0"/>
              </a:solidFill>
            </a:endParaRPr>
          </a:p>
          <a:p>
            <a:pPr marL="457200" indent="-457200">
              <a:buAutoNum type="alphaLcParenR"/>
            </a:pPr>
            <a:r>
              <a:rPr lang="cs-CZ" sz="2000" dirty="0">
                <a:solidFill>
                  <a:srgbClr val="7030A0"/>
                </a:solidFill>
              </a:rPr>
              <a:t>ze </a:t>
            </a:r>
            <a:r>
              <a:rPr lang="cs-CZ" sz="2000" dirty="0" smtClean="0">
                <a:solidFill>
                  <a:srgbClr val="7030A0"/>
                </a:solidFill>
              </a:rPr>
              <a:t>  6325		 m) ze100000 Kč            u) z     1800 km</a:t>
            </a:r>
            <a:endParaRPr lang="cs-CZ" sz="2000" dirty="0">
              <a:solidFill>
                <a:srgbClr val="7030A0"/>
              </a:solidFill>
            </a:endParaRPr>
          </a:p>
          <a:p>
            <a:pPr marL="457200" indent="-457200">
              <a:buAutoNum type="alphaLcParenR"/>
            </a:pPr>
            <a:r>
              <a:rPr lang="cs-CZ" sz="2000" dirty="0">
                <a:solidFill>
                  <a:srgbClr val="7030A0"/>
                </a:solidFill>
              </a:rPr>
              <a:t>z</a:t>
            </a:r>
            <a:r>
              <a:rPr lang="cs-CZ" sz="2000" dirty="0" smtClean="0">
                <a:solidFill>
                  <a:srgbClr val="7030A0"/>
                </a:solidFill>
              </a:rPr>
              <a:t>e   2325		  n) ze  25000 Kč	v) z       450 min</a:t>
            </a:r>
            <a:endParaRPr lang="cs-CZ" sz="2000" dirty="0">
              <a:solidFill>
                <a:srgbClr val="7030A0"/>
              </a:solidFill>
            </a:endParaRPr>
          </a:p>
          <a:p>
            <a:pPr marL="457200" indent="-457200">
              <a:buAutoNum type="alphaLcParenR"/>
            </a:pPr>
            <a:r>
              <a:rPr lang="cs-CZ" sz="2000" dirty="0">
                <a:solidFill>
                  <a:srgbClr val="7030A0"/>
                </a:solidFill>
              </a:rPr>
              <a:t>z</a:t>
            </a:r>
            <a:r>
              <a:rPr lang="cs-CZ" sz="2000" dirty="0" smtClean="0">
                <a:solidFill>
                  <a:srgbClr val="7030A0"/>
                </a:solidFill>
              </a:rPr>
              <a:t>e     662		  o) ze  60000 Kč</a:t>
            </a:r>
            <a:r>
              <a:rPr lang="cs-CZ" sz="2000" dirty="0">
                <a:solidFill>
                  <a:srgbClr val="7030A0"/>
                </a:solidFill>
              </a:rPr>
              <a:t>	</a:t>
            </a:r>
            <a:r>
              <a:rPr lang="cs-CZ" sz="2000" dirty="0" smtClean="0">
                <a:solidFill>
                  <a:srgbClr val="7030A0"/>
                </a:solidFill>
              </a:rPr>
              <a:t>w) z        50 hl</a:t>
            </a:r>
            <a:endParaRPr lang="cs-CZ" sz="2000" dirty="0">
              <a:solidFill>
                <a:srgbClr val="7030A0"/>
              </a:solidFill>
            </a:endParaRPr>
          </a:p>
          <a:p>
            <a:pPr marL="457200" indent="-457200">
              <a:buAutoNum type="alphaLcParenR"/>
            </a:pPr>
            <a:endParaRPr lang="cs-CZ" sz="2000" dirty="0" smtClean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165598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17134" y="476672"/>
            <a:ext cx="8303337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  </a:t>
            </a:r>
          </a:p>
          <a:p>
            <a:pPr algn="ctr"/>
            <a:r>
              <a:rPr lang="cs-CZ" sz="2800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</a:t>
            </a:r>
            <a:r>
              <a:rPr lang="cs-CZ" sz="28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</a:t>
            </a:r>
          </a:p>
          <a:p>
            <a:pPr algn="ctr"/>
            <a:r>
              <a:rPr lang="cs-CZ" sz="28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Výpočet jednoho procenta</a:t>
            </a:r>
          </a:p>
          <a:p>
            <a:endParaRPr lang="cs-CZ" sz="2800" dirty="0">
              <a:solidFill>
                <a:srgbClr val="C00000"/>
              </a:solidFill>
            </a:endParaRPr>
          </a:p>
          <a:p>
            <a:endParaRPr lang="cs-CZ" sz="2800" u="sng" dirty="0">
              <a:solidFill>
                <a:srgbClr val="C00000"/>
              </a:solidFill>
            </a:endParaRPr>
          </a:p>
          <a:p>
            <a:r>
              <a:rPr lang="cs-CZ" sz="2800" u="sng" dirty="0" smtClean="0">
                <a:solidFill>
                  <a:srgbClr val="C00000"/>
                </a:solidFill>
              </a:rPr>
              <a:t>		1% 			  1%    		1%</a:t>
            </a:r>
          </a:p>
          <a:p>
            <a:pPr marL="457200" indent="-457200">
              <a:buAutoNum type="alphaLcParenR"/>
            </a:pPr>
            <a:r>
              <a:rPr lang="cs-CZ" sz="2000" dirty="0" smtClean="0">
                <a:solidFill>
                  <a:srgbClr val="7030A0"/>
                </a:solidFill>
              </a:rPr>
              <a:t>ze    500	  </a:t>
            </a:r>
            <a:r>
              <a:rPr lang="cs-CZ" sz="2000" dirty="0" smtClean="0">
                <a:solidFill>
                  <a:srgbClr val="FF0000"/>
                </a:solidFill>
              </a:rPr>
              <a:t>5</a:t>
            </a:r>
            <a:r>
              <a:rPr lang="cs-CZ" sz="2000" dirty="0">
                <a:solidFill>
                  <a:srgbClr val="7030A0"/>
                </a:solidFill>
              </a:rPr>
              <a:t> </a:t>
            </a:r>
            <a:r>
              <a:rPr lang="cs-CZ" sz="2000" dirty="0" smtClean="0">
                <a:solidFill>
                  <a:srgbClr val="7030A0"/>
                </a:solidFill>
              </a:rPr>
              <a:t>       ch) ze      400 Kč    </a:t>
            </a:r>
            <a:r>
              <a:rPr lang="cs-CZ" sz="2000" dirty="0" smtClean="0">
                <a:solidFill>
                  <a:srgbClr val="FF0000"/>
                </a:solidFill>
              </a:rPr>
              <a:t>4 Kč</a:t>
            </a:r>
            <a:r>
              <a:rPr lang="cs-CZ" sz="2000" dirty="0" smtClean="0">
                <a:solidFill>
                  <a:srgbClr val="7030A0"/>
                </a:solidFill>
              </a:rPr>
              <a:t>      p) z  600 l          </a:t>
            </a:r>
            <a:r>
              <a:rPr lang="cs-CZ" sz="2000" dirty="0" smtClean="0">
                <a:solidFill>
                  <a:srgbClr val="FF0000"/>
                </a:solidFill>
              </a:rPr>
              <a:t>6 l</a:t>
            </a:r>
          </a:p>
          <a:p>
            <a:pPr marL="457200" indent="-457200">
              <a:buAutoNum type="alphaLcParenR"/>
            </a:pPr>
            <a:r>
              <a:rPr lang="cs-CZ" sz="2000" dirty="0" smtClean="0">
                <a:solidFill>
                  <a:srgbClr val="7030A0"/>
                </a:solidFill>
              </a:rPr>
              <a:t>ze    300</a:t>
            </a:r>
            <a:r>
              <a:rPr lang="cs-CZ" sz="2000" dirty="0">
                <a:solidFill>
                  <a:srgbClr val="7030A0"/>
                </a:solidFill>
              </a:rPr>
              <a:t>	</a:t>
            </a:r>
            <a:r>
              <a:rPr lang="cs-CZ" sz="2000" dirty="0" smtClean="0">
                <a:solidFill>
                  <a:srgbClr val="FF0000"/>
                </a:solidFill>
              </a:rPr>
              <a:t>  3</a:t>
            </a:r>
            <a:r>
              <a:rPr lang="cs-CZ" sz="2000" dirty="0" smtClean="0">
                <a:solidFill>
                  <a:srgbClr val="7030A0"/>
                </a:solidFill>
              </a:rPr>
              <a:t>	  i) ze    7800 Kč   </a:t>
            </a:r>
            <a:r>
              <a:rPr lang="cs-CZ" sz="2000" dirty="0" smtClean="0">
                <a:solidFill>
                  <a:srgbClr val="FF0000"/>
                </a:solidFill>
              </a:rPr>
              <a:t>78 Kč</a:t>
            </a:r>
            <a:r>
              <a:rPr lang="cs-CZ" sz="2000" dirty="0" smtClean="0">
                <a:solidFill>
                  <a:srgbClr val="7030A0"/>
                </a:solidFill>
              </a:rPr>
              <a:t>     q) z 1500 m    </a:t>
            </a:r>
            <a:r>
              <a:rPr lang="cs-CZ" sz="2000" dirty="0" smtClean="0">
                <a:solidFill>
                  <a:srgbClr val="FF0000"/>
                </a:solidFill>
              </a:rPr>
              <a:t>15 m</a:t>
            </a:r>
          </a:p>
          <a:p>
            <a:pPr marL="457200" indent="-457200">
              <a:buAutoNum type="alphaLcParenR"/>
            </a:pPr>
            <a:r>
              <a:rPr lang="cs-CZ" sz="2000" dirty="0" smtClean="0">
                <a:solidFill>
                  <a:srgbClr val="7030A0"/>
                </a:solidFill>
              </a:rPr>
              <a:t>ze   3500	</a:t>
            </a:r>
            <a:r>
              <a:rPr lang="cs-CZ" sz="2000" dirty="0" smtClean="0">
                <a:solidFill>
                  <a:srgbClr val="FF0000"/>
                </a:solidFill>
              </a:rPr>
              <a:t> 35</a:t>
            </a:r>
            <a:r>
              <a:rPr lang="cs-CZ" sz="2000" dirty="0" smtClean="0">
                <a:solidFill>
                  <a:srgbClr val="7030A0"/>
                </a:solidFill>
              </a:rPr>
              <a:t>	  j) ze  12500 Kč  </a:t>
            </a:r>
            <a:r>
              <a:rPr lang="cs-CZ" sz="2000" dirty="0" smtClean="0">
                <a:solidFill>
                  <a:srgbClr val="FF0000"/>
                </a:solidFill>
              </a:rPr>
              <a:t>125 Kč</a:t>
            </a:r>
            <a:r>
              <a:rPr lang="cs-CZ" sz="2000" dirty="0" smtClean="0">
                <a:solidFill>
                  <a:srgbClr val="7030A0"/>
                </a:solidFill>
              </a:rPr>
              <a:t>    r) z 10000 g   </a:t>
            </a:r>
            <a:r>
              <a:rPr lang="cs-CZ" sz="2000" dirty="0" smtClean="0">
                <a:solidFill>
                  <a:srgbClr val="FF0000"/>
                </a:solidFill>
              </a:rPr>
              <a:t>100 g</a:t>
            </a:r>
          </a:p>
          <a:p>
            <a:pPr marL="457200" indent="-457200">
              <a:buAutoNum type="alphaLcParenR"/>
            </a:pPr>
            <a:r>
              <a:rPr lang="cs-CZ" sz="2000" dirty="0" smtClean="0">
                <a:solidFill>
                  <a:srgbClr val="7030A0"/>
                </a:solidFill>
              </a:rPr>
              <a:t>ze 12800	</a:t>
            </a:r>
            <a:r>
              <a:rPr lang="cs-CZ" sz="2000" dirty="0" smtClean="0">
                <a:solidFill>
                  <a:srgbClr val="FF0000"/>
                </a:solidFill>
              </a:rPr>
              <a:t>128</a:t>
            </a:r>
            <a:r>
              <a:rPr lang="cs-CZ" sz="2000" dirty="0" smtClean="0">
                <a:solidFill>
                  <a:srgbClr val="7030A0"/>
                </a:solidFill>
              </a:rPr>
              <a:t>	  k) ze   2400 Kč    </a:t>
            </a:r>
            <a:r>
              <a:rPr lang="cs-CZ" sz="2000" dirty="0" smtClean="0">
                <a:solidFill>
                  <a:srgbClr val="FF0000"/>
                </a:solidFill>
              </a:rPr>
              <a:t>24 Kč</a:t>
            </a:r>
            <a:r>
              <a:rPr lang="cs-CZ" sz="2000" dirty="0" smtClean="0">
                <a:solidFill>
                  <a:srgbClr val="7030A0"/>
                </a:solidFill>
              </a:rPr>
              <a:t>    s) z 2000 cm  </a:t>
            </a:r>
            <a:r>
              <a:rPr lang="cs-CZ" sz="2000" dirty="0" smtClean="0">
                <a:solidFill>
                  <a:srgbClr val="FF0000"/>
                </a:solidFill>
              </a:rPr>
              <a:t>20 cm</a:t>
            </a:r>
          </a:p>
          <a:p>
            <a:pPr marL="457200" indent="-457200">
              <a:buAutoNum type="alphaLcParenR"/>
            </a:pPr>
            <a:r>
              <a:rPr lang="cs-CZ" sz="2000" dirty="0" smtClean="0">
                <a:solidFill>
                  <a:srgbClr val="7030A0"/>
                </a:solidFill>
              </a:rPr>
              <a:t>Ze  4200	  </a:t>
            </a:r>
            <a:r>
              <a:rPr lang="cs-CZ" sz="2000" dirty="0" smtClean="0">
                <a:solidFill>
                  <a:srgbClr val="FF0000"/>
                </a:solidFill>
              </a:rPr>
              <a:t>42</a:t>
            </a:r>
            <a:r>
              <a:rPr lang="cs-CZ" sz="2000" dirty="0" smtClean="0">
                <a:solidFill>
                  <a:srgbClr val="7030A0"/>
                </a:solidFill>
              </a:rPr>
              <a:t>	   l) ze      230 Kč   </a:t>
            </a:r>
            <a:r>
              <a:rPr lang="cs-CZ" sz="2000" dirty="0" smtClean="0">
                <a:solidFill>
                  <a:srgbClr val="FF0000"/>
                </a:solidFill>
              </a:rPr>
              <a:t>2,3 Kč</a:t>
            </a:r>
            <a:r>
              <a:rPr lang="cs-CZ" sz="2000" dirty="0" smtClean="0">
                <a:solidFill>
                  <a:srgbClr val="7030A0"/>
                </a:solidFill>
              </a:rPr>
              <a:t>   t) z 80000 g   </a:t>
            </a:r>
            <a:r>
              <a:rPr lang="cs-CZ" sz="2000" dirty="0" smtClean="0">
                <a:solidFill>
                  <a:srgbClr val="FF0000"/>
                </a:solidFill>
              </a:rPr>
              <a:t>800 g</a:t>
            </a:r>
            <a:endParaRPr lang="cs-CZ" sz="2000" dirty="0">
              <a:solidFill>
                <a:srgbClr val="FF0000"/>
              </a:solidFill>
            </a:endParaRPr>
          </a:p>
          <a:p>
            <a:pPr marL="457200" indent="-457200">
              <a:buAutoNum type="alphaLcParenR"/>
            </a:pPr>
            <a:r>
              <a:rPr lang="cs-CZ" sz="2000" dirty="0">
                <a:solidFill>
                  <a:srgbClr val="7030A0"/>
                </a:solidFill>
              </a:rPr>
              <a:t>ze </a:t>
            </a:r>
            <a:r>
              <a:rPr lang="cs-CZ" sz="2000" dirty="0" smtClean="0">
                <a:solidFill>
                  <a:srgbClr val="7030A0"/>
                </a:solidFill>
              </a:rPr>
              <a:t>  6325	</a:t>
            </a:r>
            <a:r>
              <a:rPr lang="cs-CZ" sz="2000" dirty="0" smtClean="0">
                <a:solidFill>
                  <a:srgbClr val="FF0000"/>
                </a:solidFill>
              </a:rPr>
              <a:t>63,25</a:t>
            </a:r>
            <a:r>
              <a:rPr lang="cs-CZ" sz="2000" dirty="0" smtClean="0">
                <a:solidFill>
                  <a:srgbClr val="7030A0"/>
                </a:solidFill>
              </a:rPr>
              <a:t>	 m) ze100000 Kč </a:t>
            </a:r>
            <a:r>
              <a:rPr lang="cs-CZ" sz="2000" dirty="0" smtClean="0">
                <a:solidFill>
                  <a:srgbClr val="FF0000"/>
                </a:solidFill>
              </a:rPr>
              <a:t>1000 Kč</a:t>
            </a:r>
            <a:r>
              <a:rPr lang="cs-CZ" sz="2000" dirty="0" smtClean="0">
                <a:solidFill>
                  <a:srgbClr val="7030A0"/>
                </a:solidFill>
              </a:rPr>
              <a:t> u) z 1800 km  </a:t>
            </a:r>
            <a:r>
              <a:rPr lang="cs-CZ" sz="2000" dirty="0" smtClean="0">
                <a:solidFill>
                  <a:srgbClr val="FF0000"/>
                </a:solidFill>
              </a:rPr>
              <a:t>18 km</a:t>
            </a:r>
            <a:endParaRPr lang="cs-CZ" sz="2000" dirty="0">
              <a:solidFill>
                <a:srgbClr val="FF0000"/>
              </a:solidFill>
            </a:endParaRPr>
          </a:p>
          <a:p>
            <a:pPr marL="457200" indent="-457200">
              <a:buAutoNum type="alphaLcParenR"/>
            </a:pPr>
            <a:r>
              <a:rPr lang="cs-CZ" sz="2000" dirty="0">
                <a:solidFill>
                  <a:srgbClr val="7030A0"/>
                </a:solidFill>
              </a:rPr>
              <a:t>z</a:t>
            </a:r>
            <a:r>
              <a:rPr lang="cs-CZ" sz="2000" dirty="0" smtClean="0">
                <a:solidFill>
                  <a:srgbClr val="7030A0"/>
                </a:solidFill>
              </a:rPr>
              <a:t>e   2325	</a:t>
            </a:r>
            <a:r>
              <a:rPr lang="cs-CZ" sz="2000" dirty="0" smtClean="0">
                <a:solidFill>
                  <a:srgbClr val="FF0000"/>
                </a:solidFill>
              </a:rPr>
              <a:t>23,25</a:t>
            </a:r>
            <a:r>
              <a:rPr lang="cs-CZ" sz="2000" dirty="0" smtClean="0">
                <a:solidFill>
                  <a:srgbClr val="7030A0"/>
                </a:solidFill>
              </a:rPr>
              <a:t>	  n) ze  25000 Kč  </a:t>
            </a:r>
            <a:r>
              <a:rPr lang="cs-CZ" sz="2000" dirty="0" smtClean="0">
                <a:solidFill>
                  <a:srgbClr val="FF0000"/>
                </a:solidFill>
              </a:rPr>
              <a:t>250 Kč</a:t>
            </a:r>
            <a:r>
              <a:rPr lang="cs-CZ" sz="2000" dirty="0" smtClean="0">
                <a:solidFill>
                  <a:srgbClr val="7030A0"/>
                </a:solidFill>
              </a:rPr>
              <a:t>  v) z 450 min   </a:t>
            </a:r>
            <a:r>
              <a:rPr lang="cs-CZ" sz="2000" dirty="0" smtClean="0">
                <a:solidFill>
                  <a:srgbClr val="FF0000"/>
                </a:solidFill>
              </a:rPr>
              <a:t>4,5min</a:t>
            </a:r>
            <a:endParaRPr lang="cs-CZ" sz="2000" dirty="0">
              <a:solidFill>
                <a:srgbClr val="FF0000"/>
              </a:solidFill>
            </a:endParaRPr>
          </a:p>
          <a:p>
            <a:pPr marL="457200" indent="-457200">
              <a:buAutoNum type="alphaLcParenR"/>
            </a:pPr>
            <a:r>
              <a:rPr lang="cs-CZ" sz="2000" dirty="0">
                <a:solidFill>
                  <a:srgbClr val="7030A0"/>
                </a:solidFill>
              </a:rPr>
              <a:t>z</a:t>
            </a:r>
            <a:r>
              <a:rPr lang="cs-CZ" sz="2000" dirty="0" smtClean="0">
                <a:solidFill>
                  <a:srgbClr val="7030A0"/>
                </a:solidFill>
              </a:rPr>
              <a:t>e     662	 </a:t>
            </a:r>
            <a:r>
              <a:rPr lang="cs-CZ" sz="2000" dirty="0" smtClean="0">
                <a:solidFill>
                  <a:srgbClr val="FF0000"/>
                </a:solidFill>
              </a:rPr>
              <a:t>6,62</a:t>
            </a:r>
            <a:r>
              <a:rPr lang="cs-CZ" sz="2000" dirty="0" smtClean="0">
                <a:solidFill>
                  <a:srgbClr val="7030A0"/>
                </a:solidFill>
              </a:rPr>
              <a:t>	  o) ze  60000 Kč  </a:t>
            </a:r>
            <a:r>
              <a:rPr lang="cs-CZ" sz="2000" dirty="0" smtClean="0">
                <a:solidFill>
                  <a:srgbClr val="FF0000"/>
                </a:solidFill>
              </a:rPr>
              <a:t>600 Kč</a:t>
            </a:r>
            <a:r>
              <a:rPr lang="cs-CZ" sz="2000" dirty="0" smtClean="0">
                <a:solidFill>
                  <a:srgbClr val="7030A0"/>
                </a:solidFill>
              </a:rPr>
              <a:t>   w) z   50 hl    </a:t>
            </a:r>
            <a:r>
              <a:rPr lang="cs-CZ" sz="2000" dirty="0" smtClean="0">
                <a:solidFill>
                  <a:srgbClr val="FF0000"/>
                </a:solidFill>
              </a:rPr>
              <a:t>0,5 hl</a:t>
            </a:r>
            <a:endParaRPr lang="cs-CZ" sz="2000" dirty="0">
              <a:solidFill>
                <a:srgbClr val="FF0000"/>
              </a:solidFill>
            </a:endParaRPr>
          </a:p>
          <a:p>
            <a:pPr marL="457200" indent="-457200">
              <a:buAutoNum type="alphaLcParenR"/>
            </a:pPr>
            <a:endParaRPr lang="cs-CZ" sz="2000" dirty="0" smtClean="0">
              <a:solidFill>
                <a:srgbClr val="7030A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2195736" y="2780928"/>
            <a:ext cx="0" cy="28803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203848" y="2780928"/>
            <a:ext cx="0" cy="28803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5225275" y="2814495"/>
            <a:ext cx="72008" cy="28803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244521" y="2782563"/>
            <a:ext cx="69733" cy="29122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7812360" y="2814495"/>
            <a:ext cx="72008" cy="28803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150211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764704"/>
            <a:ext cx="6682279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Citace:</a:t>
            </a:r>
          </a:p>
          <a:p>
            <a:endParaRPr lang="cs-CZ" dirty="0" smtClean="0"/>
          </a:p>
          <a:p>
            <a:r>
              <a:rPr lang="en-US" dirty="0"/>
              <a:t>[</a:t>
            </a:r>
            <a:r>
              <a:rPr lang="cs-CZ" dirty="0" smtClean="0"/>
              <a:t>cit.2012-03-12</a:t>
            </a:r>
            <a:r>
              <a:rPr lang="en-US" dirty="0" smtClean="0"/>
              <a:t>]</a:t>
            </a:r>
            <a:r>
              <a:rPr lang="cs-CZ" dirty="0" smtClean="0"/>
              <a:t>.Dostupné </a:t>
            </a:r>
            <a:r>
              <a:rPr lang="cs-CZ" dirty="0"/>
              <a:t>na www</a:t>
            </a:r>
            <a:r>
              <a:rPr lang="cs-CZ" dirty="0" smtClean="0"/>
              <a:t>:&lt;http</a:t>
            </a:r>
            <a:r>
              <a:rPr lang="cs-CZ" dirty="0"/>
              <a:t>://</a:t>
            </a:r>
            <a:r>
              <a:rPr lang="cs-CZ" dirty="0" smtClean="0"/>
              <a:t>office.microsoft.com</a:t>
            </a:r>
            <a:r>
              <a:rPr lang="cs-CZ" dirty="0"/>
              <a:t>&gt;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535366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Základní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Základní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Základní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Essential</Template>
  <TotalTime>345</TotalTime>
  <Words>227</Words>
  <Application>Microsoft Office PowerPoint</Application>
  <PresentationFormat>Předvádění na obrazovce (4:3)</PresentationFormat>
  <Paragraphs>105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Základní</vt:lpstr>
      <vt:lpstr>Prezentace aplikace PowerPoint</vt:lpstr>
      <vt:lpstr>  Anotace:   Žáci se seznámí se symbolem procento, pojmem základ, procentová část, počet procent.  V příkladech si žáci procvičí výpočet jednoho procenta z daného základu. Příklady řeší postupně Písemně NA tabuli. Určeno pro 9. ročník. Vytvořeno v březnu 2012.                 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PC-1KN1</dc:creator>
  <cp:lastModifiedBy>PC-1KN1</cp:lastModifiedBy>
  <cp:revision>34</cp:revision>
  <dcterms:created xsi:type="dcterms:W3CDTF">2012-03-11T19:29:43Z</dcterms:created>
  <dcterms:modified xsi:type="dcterms:W3CDTF">2012-04-02T12:24:15Z</dcterms:modified>
</cp:coreProperties>
</file>