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1"/>
  </p:notesMasterIdLst>
  <p:sldIdLst>
    <p:sldId id="257" r:id="rId2"/>
    <p:sldId id="258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812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2C47AA-79B0-4F8B-AD96-DB11B6BE9E2E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52C4F3-9C57-4DDF-A9FB-5818E77FD4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7513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14989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3060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Doplňující otázka: Jaké</a:t>
            </a:r>
            <a:r>
              <a:rPr lang="cs-CZ" baseline="0" dirty="0" smtClean="0"/>
              <a:t> procento obyvatel tvoří muži?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046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Muži tvoří 49 % z počtu obyvatel.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2558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Doplňující otázky: Kolik procent tvořily ostatní stromy? Které stromy tam mohly být ještě</a:t>
            </a:r>
            <a:r>
              <a:rPr lang="cs-CZ" baseline="0" dirty="0" smtClean="0"/>
              <a:t> vysazeny?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3267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Ostatní stromy tvořily</a:t>
            </a:r>
            <a:r>
              <a:rPr lang="cs-CZ" baseline="0" dirty="0" smtClean="0"/>
              <a:t> 63 %. Mohly zde být ještě vysazeny smrky, jedle, modříny.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5091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Musíš</a:t>
            </a:r>
            <a:r>
              <a:rPr lang="cs-CZ" baseline="0" dirty="0" smtClean="0"/>
              <a:t> při jízdě na kole používat ochrannou přilbu?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63680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Ochrannou přilbu nasazenou a řádně připevněnou na hlavě musí mít při jízdě na kole každý cyklista mladší 18 let. To je povinnost, kterou ti ukládá zákon. </a:t>
            </a:r>
            <a:endParaRPr lang="cs-CZ" b="0" i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42749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 se jmenuje stroj na obrázku a k čemu slouží?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63915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i="0" dirty="0" smtClean="0"/>
              <a:t>Je to kombajn</a:t>
            </a:r>
            <a:r>
              <a:rPr lang="cs-CZ" b="0" i="0" baseline="0" dirty="0" smtClean="0"/>
              <a:t> </a:t>
            </a:r>
            <a:r>
              <a:rPr lang="cs-CZ" b="0" i="0" dirty="0" smtClean="0"/>
              <a:t>a slouží ke</a:t>
            </a:r>
            <a:r>
              <a:rPr lang="cs-CZ" b="0" i="0" baseline="0" dirty="0" smtClean="0"/>
              <a:t> sklizni </a:t>
            </a:r>
            <a:r>
              <a:rPr lang="cs-CZ" b="0" i="0" dirty="0" smtClean="0"/>
              <a:t>obilí</a:t>
            </a:r>
            <a:r>
              <a:rPr lang="cs-CZ" b="0" i="0" baseline="0" dirty="0" smtClean="0"/>
              <a:t> při žních</a:t>
            </a:r>
            <a:r>
              <a:rPr lang="cs-CZ" b="0" i="0" dirty="0" smtClean="0"/>
              <a:t>.</a:t>
            </a:r>
            <a:endParaRPr lang="cs-CZ" b="0" i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05047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Jaký</a:t>
            </a:r>
            <a:r>
              <a:rPr lang="cs-CZ" baseline="0" dirty="0" smtClean="0"/>
              <a:t> užitek máme z pěstování řepky olejky?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6778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to surovina pro získávání </a:t>
            </a:r>
            <a:r>
              <a:rPr lang="cs-CZ" b="0" dirty="0" smtClean="0"/>
              <a:t>oleje, </a:t>
            </a:r>
            <a:r>
              <a:rPr lang="cs-CZ" dirty="0" smtClean="0"/>
              <a:t>který se využívá</a:t>
            </a:r>
            <a:r>
              <a:rPr lang="cs-CZ" baseline="0" dirty="0" smtClean="0"/>
              <a:t> v</a:t>
            </a:r>
            <a:r>
              <a:rPr lang="cs-CZ" dirty="0" smtClean="0"/>
              <a:t> potravinářství,</a:t>
            </a:r>
            <a:r>
              <a:rPr lang="cs-CZ" baseline="0" dirty="0" smtClean="0"/>
              <a:t> dále se používá </a:t>
            </a:r>
            <a:r>
              <a:rPr lang="cs-CZ" dirty="0" smtClean="0"/>
              <a:t>k výrobě bionafty.</a:t>
            </a:r>
            <a:r>
              <a:rPr lang="cs-CZ" baseline="0" dirty="0" smtClean="0"/>
              <a:t> </a:t>
            </a:r>
            <a:r>
              <a:rPr lang="cs-CZ" dirty="0" smtClean="0"/>
              <a:t>S řepkou se můžeme setkat i v podobě </a:t>
            </a:r>
            <a:r>
              <a:rPr lang="cs-CZ" b="0" dirty="0" smtClean="0"/>
              <a:t>pelet</a:t>
            </a:r>
            <a:r>
              <a:rPr lang="cs-CZ" dirty="0" smtClean="0"/>
              <a:t>, jimiž si doma můžeme zatopit v kotli na </a:t>
            </a:r>
            <a:r>
              <a:rPr lang="cs-CZ" b="0" dirty="0" smtClean="0"/>
              <a:t>biomasu.</a:t>
            </a:r>
            <a:endParaRPr lang="cs-CZ" b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53479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 se nazývají slepice chované za</a:t>
            </a:r>
            <a:r>
              <a:rPr lang="cs-CZ" baseline="0" dirty="0" smtClean="0"/>
              <a:t> účelem produkce vajec?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90748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Slepice,</a:t>
            </a:r>
            <a:r>
              <a:rPr lang="cs-CZ" baseline="0" dirty="0" smtClean="0"/>
              <a:t> které</a:t>
            </a:r>
            <a:r>
              <a:rPr lang="cs-CZ" dirty="0" smtClean="0"/>
              <a:t> chováme</a:t>
            </a:r>
            <a:r>
              <a:rPr lang="cs-CZ" baseline="0" dirty="0" smtClean="0"/>
              <a:t> </a:t>
            </a:r>
            <a:r>
              <a:rPr lang="cs-CZ" dirty="0" smtClean="0"/>
              <a:t>za účelem produkce vajec se nazývají </a:t>
            </a:r>
            <a:r>
              <a:rPr lang="cs-CZ" b="0" dirty="0" smtClean="0"/>
              <a:t>nosnice.</a:t>
            </a:r>
            <a:endParaRPr lang="cs-CZ" b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92663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Jakou barvu má kontejner</a:t>
            </a:r>
            <a:r>
              <a:rPr lang="cs-CZ" baseline="0" dirty="0" smtClean="0"/>
              <a:t> určený ke sběru papíru?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90748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Kontejner určený ke sběru papíru má modrou barvu.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90748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Znáš název některé televizní vědomostní</a:t>
            </a:r>
            <a:r>
              <a:rPr lang="cs-CZ" baseline="0" dirty="0" smtClean="0"/>
              <a:t> soutěže?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90748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V televizi probíhá například vědomostní soutěž Taxík nebo Riskuj.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90748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202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2839F9-90BB-4A97-AF15-3DBC7201D88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21FDCC0-A9BD-498E-BFD2-C3925193A3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391372" y="1988840"/>
            <a:ext cx="8496300" cy="3240087"/>
          </a:xfrm>
        </p:spPr>
        <p:txBody>
          <a:bodyPr>
            <a:normAutofit/>
          </a:bodyPr>
          <a:lstStyle/>
          <a:p>
            <a:pPr marL="1508760" lvl="8" indent="0">
              <a:buNone/>
            </a:pP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ZŠP a ZŠS Uherský Brod</a:t>
            </a: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projekt </a:t>
            </a:r>
            <a:r>
              <a:rPr lang="cs-CZ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č. CZ.1.07/1.4.00/21.0961</a:t>
            </a:r>
            <a:endParaRPr lang="cs-CZ" sz="2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  <a:p>
            <a:pPr lvl="8" algn="ctr"/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Matematika pro 2. stupeň </a:t>
            </a:r>
          </a:p>
          <a:p>
            <a:pPr marL="0" indent="0" algn="ctr">
              <a:buNone/>
            </a:pPr>
            <a:endParaRPr lang="cs-CZ" sz="2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  <a:p>
            <a:pPr marL="0" indent="0" algn="ctr">
              <a:buNone/>
            </a:pPr>
            <a:r>
              <a:rPr lang="cs-CZ" sz="1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Č. </a:t>
            </a:r>
            <a:r>
              <a:rPr lang="cs-CZ" sz="1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DUMu</a:t>
            </a:r>
            <a:r>
              <a:rPr lang="cs-CZ" sz="1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:  VY_32_INOVACE_16_slovní úlohy na výpočet procentové části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2022" y="66035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5186" y="4995621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          Jméno autora:      Mgr.  Hana Vaňková   </a:t>
            </a:r>
            <a:r>
              <a:rPr lang="cs-CZ" dirty="0" smtClean="0">
                <a:latin typeface="+mj-lt"/>
              </a:rPr>
              <a:t>	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6782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52928" cy="5472608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Anotace: </a:t>
            </a:r>
            <a:b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</a:br>
            <a:r>
              <a:rPr lang="cs-CZ" sz="20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/>
            </a:r>
            <a:br>
              <a:rPr lang="cs-CZ" sz="20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</a:br>
            <a: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Žáci procvičují na tabuli výpočet procentové části ve slovních příkladech.</a:t>
            </a:r>
            <a:b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</a:br>
            <a: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Určeno pro 9. ročník.</a:t>
            </a:r>
            <a:b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</a:br>
            <a: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Vytvořeno v dubnu 2012.</a:t>
            </a:r>
            <a:b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</a:br>
            <a: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/>
            </a:r>
            <a:b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</a:br>
            <a: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/>
            </a:r>
            <a:b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16813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992444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Slovní úloha č. 1</a:t>
            </a:r>
          </a:p>
          <a:p>
            <a:endParaRPr lang="cs-CZ" dirty="0"/>
          </a:p>
          <a:p>
            <a:r>
              <a:rPr lang="cs-CZ" dirty="0" smtClean="0"/>
              <a:t>Ve Zlínském kraji žije podle posledního sčítání lidu 590 459 </a:t>
            </a:r>
            <a:r>
              <a:rPr lang="cs-CZ" dirty="0"/>
              <a:t>obyvatel</a:t>
            </a:r>
            <a:r>
              <a:rPr lang="cs-CZ" dirty="0" smtClean="0"/>
              <a:t>. Osob </a:t>
            </a:r>
          </a:p>
          <a:p>
            <a:r>
              <a:rPr lang="cs-CZ" dirty="0" smtClean="0"/>
              <a:t>ženského pohlaví je </a:t>
            </a:r>
            <a:r>
              <a:rPr lang="cs-CZ" dirty="0" smtClean="0"/>
              <a:t>51 %. </a:t>
            </a:r>
            <a:r>
              <a:rPr lang="cs-CZ" dirty="0" smtClean="0"/>
              <a:t>Kolik zde tedy žije </a:t>
            </a:r>
            <a:r>
              <a:rPr lang="cs-CZ" dirty="0" smtClean="0"/>
              <a:t>žen?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100 % ______________	1 % _______________	51 % 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Ve Zlínském kraji žije _______________ žen.</a:t>
            </a:r>
          </a:p>
        </p:txBody>
      </p:sp>
      <p:pic>
        <p:nvPicPr>
          <p:cNvPr id="2050" name="Picture 2" descr="C:\Users\PC-1KN1\AppData\Local\Microsoft\Windows\Temporary Internet Files\Content.IE5\YM2ONWTB\MP9004276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54177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91002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99244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slovní úlohy č. 1</a:t>
            </a:r>
          </a:p>
          <a:p>
            <a:endParaRPr lang="cs-CZ" dirty="0"/>
          </a:p>
          <a:p>
            <a:r>
              <a:rPr lang="cs-CZ" dirty="0" smtClean="0"/>
              <a:t>Ve Zlínském kraji žije podle posledního sčítání lidu 590 459 </a:t>
            </a:r>
            <a:r>
              <a:rPr lang="cs-CZ" dirty="0"/>
              <a:t>obyvatel</a:t>
            </a:r>
            <a:r>
              <a:rPr lang="cs-CZ" dirty="0" smtClean="0"/>
              <a:t>. Osob </a:t>
            </a:r>
          </a:p>
          <a:p>
            <a:r>
              <a:rPr lang="cs-CZ" dirty="0" smtClean="0"/>
              <a:t>ženského pohlaví je  </a:t>
            </a:r>
            <a:r>
              <a:rPr lang="cs-CZ" dirty="0" smtClean="0"/>
              <a:t>51 %. </a:t>
            </a:r>
            <a:r>
              <a:rPr lang="cs-CZ" dirty="0" smtClean="0"/>
              <a:t>Kolik zde tedy žije </a:t>
            </a:r>
            <a:r>
              <a:rPr lang="cs-CZ" dirty="0" smtClean="0"/>
              <a:t>žen?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100 %  = 590459		1 % = 5904,59		51 % = 5904,59 . 51</a:t>
            </a:r>
          </a:p>
          <a:p>
            <a:endParaRPr lang="cs-CZ" dirty="0"/>
          </a:p>
          <a:p>
            <a:r>
              <a:rPr lang="cs-CZ" dirty="0" smtClean="0"/>
              <a:t>	5904,59</a:t>
            </a:r>
          </a:p>
          <a:p>
            <a:r>
              <a:rPr lang="cs-CZ" dirty="0" smtClean="0"/>
              <a:t>           </a:t>
            </a:r>
            <a:r>
              <a:rPr lang="cs-CZ" u="sng" dirty="0" smtClean="0"/>
              <a:t>    .     51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590459</a:t>
            </a:r>
          </a:p>
          <a:p>
            <a:r>
              <a:rPr lang="cs-CZ" dirty="0" smtClean="0"/>
              <a:t>          </a:t>
            </a:r>
            <a:r>
              <a:rPr lang="cs-CZ" u="sng" dirty="0" smtClean="0"/>
              <a:t>2952295    </a:t>
            </a:r>
          </a:p>
          <a:p>
            <a:r>
              <a:rPr lang="cs-CZ" dirty="0" smtClean="0"/>
              <a:t>          301134,09				              51 % = 301134,09</a:t>
            </a:r>
          </a:p>
          <a:p>
            <a:r>
              <a:rPr lang="cs-CZ" dirty="0" smtClean="0"/>
              <a:t>                                                               </a:t>
            </a:r>
          </a:p>
          <a:p>
            <a:r>
              <a:rPr lang="cs-CZ" dirty="0"/>
              <a:t>	</a:t>
            </a:r>
            <a:r>
              <a:rPr lang="cs-CZ" dirty="0" smtClean="0"/>
              <a:t>				         zaokrouhlíme na 301134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Ve Zlínském kraji žije 301 134 žen.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0962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82778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Slovní úloha č. 2</a:t>
            </a:r>
          </a:p>
          <a:p>
            <a:endParaRPr lang="cs-CZ" dirty="0"/>
          </a:p>
          <a:p>
            <a:r>
              <a:rPr lang="cs-CZ" dirty="0" smtClean="0"/>
              <a:t>V lesní školce bylo vysazeno 4 500 stromků. Borovic bylo 37 %. Kolik bylo</a:t>
            </a:r>
          </a:p>
          <a:p>
            <a:r>
              <a:rPr lang="cs-CZ" dirty="0" smtClean="0"/>
              <a:t>kusů borovic ?</a:t>
            </a:r>
          </a:p>
          <a:p>
            <a:endParaRPr lang="cs-CZ" dirty="0"/>
          </a:p>
          <a:p>
            <a:r>
              <a:rPr lang="cs-CZ" dirty="0" smtClean="0"/>
              <a:t>100 % ______________	1 % _______________	37 % 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lesní školce bylo vysazeno ________ kusů borovic.</a:t>
            </a:r>
          </a:p>
        </p:txBody>
      </p:sp>
      <p:pic>
        <p:nvPicPr>
          <p:cNvPr id="3079" name="Picture 7" descr="C:\Users\PC-1KN1\AppData\Local\Microsoft\Windows\Temporary Internet Files\Content.IE5\0D5FUF7H\MP900401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1108" y="3501008"/>
            <a:ext cx="2112252" cy="264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3703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695505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Řešení slovní úlohy č. </a:t>
            </a:r>
            <a:r>
              <a:rPr lang="cs-CZ" dirty="0" smtClean="0"/>
              <a:t>2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 lesní školce bylo vysazeno 4 500 stromků. Borovic bylo 37 %. Kolik bylo</a:t>
            </a:r>
          </a:p>
          <a:p>
            <a:r>
              <a:rPr lang="cs-CZ" dirty="0" smtClean="0"/>
              <a:t>kusů borovic ?</a:t>
            </a:r>
          </a:p>
          <a:p>
            <a:endParaRPr lang="cs-CZ" dirty="0"/>
          </a:p>
          <a:p>
            <a:r>
              <a:rPr lang="cs-CZ" dirty="0"/>
              <a:t>100 %  = </a:t>
            </a:r>
            <a:r>
              <a:rPr lang="cs-CZ" dirty="0" smtClean="0"/>
              <a:t>4 500</a:t>
            </a:r>
            <a:r>
              <a:rPr lang="cs-CZ" dirty="0"/>
              <a:t>		1 % = </a:t>
            </a:r>
            <a:r>
              <a:rPr lang="cs-CZ" dirty="0" smtClean="0"/>
              <a:t>45</a:t>
            </a:r>
            <a:r>
              <a:rPr lang="cs-CZ" dirty="0"/>
              <a:t>		</a:t>
            </a:r>
            <a:r>
              <a:rPr lang="cs-CZ" dirty="0" smtClean="0"/>
              <a:t>	37 </a:t>
            </a:r>
            <a:r>
              <a:rPr lang="cs-CZ" dirty="0"/>
              <a:t>% = </a:t>
            </a:r>
            <a:r>
              <a:rPr lang="cs-CZ" dirty="0" smtClean="0"/>
              <a:t>45 </a:t>
            </a:r>
            <a:r>
              <a:rPr lang="cs-CZ" dirty="0"/>
              <a:t>. </a:t>
            </a:r>
            <a:r>
              <a:rPr lang="cs-CZ" dirty="0" smtClean="0"/>
              <a:t>37</a:t>
            </a:r>
            <a:endParaRPr lang="cs-CZ" dirty="0"/>
          </a:p>
          <a:p>
            <a:endParaRPr lang="cs-CZ" dirty="0"/>
          </a:p>
          <a:p>
            <a:r>
              <a:rPr lang="cs-CZ" dirty="0"/>
              <a:t>	</a:t>
            </a:r>
            <a:r>
              <a:rPr lang="cs-CZ" dirty="0" smtClean="0"/>
              <a:t>        45</a:t>
            </a:r>
            <a:endParaRPr lang="cs-CZ" dirty="0"/>
          </a:p>
          <a:p>
            <a:r>
              <a:rPr lang="cs-CZ" dirty="0" smtClean="0"/>
              <a:t>               </a:t>
            </a:r>
            <a:r>
              <a:rPr lang="cs-CZ" u="sng" dirty="0" smtClean="0"/>
              <a:t>    . 37   </a:t>
            </a:r>
            <a:endParaRPr lang="cs-CZ" u="sng" dirty="0"/>
          </a:p>
          <a:p>
            <a:r>
              <a:rPr lang="cs-CZ" dirty="0"/>
              <a:t>             </a:t>
            </a:r>
            <a:r>
              <a:rPr lang="cs-CZ" dirty="0" smtClean="0"/>
              <a:t>      315</a:t>
            </a:r>
            <a:endParaRPr lang="cs-CZ" dirty="0"/>
          </a:p>
          <a:p>
            <a:r>
              <a:rPr lang="cs-CZ" dirty="0" smtClean="0"/>
              <a:t>               </a:t>
            </a:r>
            <a:r>
              <a:rPr lang="cs-CZ" u="sng" dirty="0" smtClean="0"/>
              <a:t>  135    </a:t>
            </a:r>
            <a:endParaRPr lang="cs-CZ" u="sng" dirty="0"/>
          </a:p>
          <a:p>
            <a:r>
              <a:rPr lang="cs-CZ" dirty="0"/>
              <a:t>           </a:t>
            </a:r>
            <a:r>
              <a:rPr lang="cs-CZ" dirty="0" smtClean="0"/>
              <a:t>      1665</a:t>
            </a:r>
            <a:r>
              <a:rPr lang="cs-CZ" dirty="0"/>
              <a:t>				              </a:t>
            </a:r>
            <a:r>
              <a:rPr lang="cs-CZ" dirty="0" smtClean="0"/>
              <a:t>37 </a:t>
            </a:r>
            <a:r>
              <a:rPr lang="cs-CZ" dirty="0"/>
              <a:t>% = </a:t>
            </a:r>
            <a:r>
              <a:rPr lang="cs-CZ" dirty="0" smtClean="0"/>
              <a:t>1665</a:t>
            </a:r>
            <a:endParaRPr lang="cs-CZ" dirty="0"/>
          </a:p>
          <a:p>
            <a:r>
              <a:rPr lang="cs-CZ" dirty="0"/>
              <a:t>                                                               </a:t>
            </a:r>
          </a:p>
          <a:p>
            <a:r>
              <a:rPr lang="cs-CZ" dirty="0"/>
              <a:t>					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lesní školce bylo vysazeno 1665 kusů borovic.</a:t>
            </a:r>
          </a:p>
        </p:txBody>
      </p:sp>
    </p:spTree>
    <p:extLst>
      <p:ext uri="{BB962C8B-B14F-4D97-AF65-F5344CB8AC3E}">
        <p14:creationId xmlns:p14="http://schemas.microsoft.com/office/powerpoint/2010/main" xmlns="" val="2327784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82778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Slovní úloha </a:t>
            </a:r>
            <a:r>
              <a:rPr lang="cs-CZ" dirty="0"/>
              <a:t>č. </a:t>
            </a:r>
            <a:r>
              <a:rPr lang="cs-CZ" dirty="0" smtClean="0"/>
              <a:t>3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Nové jízdní kolo stálo 28 000 korun. V akční slevě byla jeho cena snížena</a:t>
            </a:r>
          </a:p>
          <a:p>
            <a:r>
              <a:rPr lang="cs-CZ" dirty="0" smtClean="0"/>
              <a:t>o 30 %. Kolik korun činila </a:t>
            </a:r>
            <a:r>
              <a:rPr lang="cs-CZ" dirty="0" smtClean="0"/>
              <a:t>sleva?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100 % ______________	1 % _______________	30 % 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Sleva na nové jízdní kolo činila ________ korun.</a:t>
            </a:r>
          </a:p>
        </p:txBody>
      </p:sp>
      <p:pic>
        <p:nvPicPr>
          <p:cNvPr id="4099" name="Picture 3" descr="C:\Users\PC-1KN1\AppData\Local\Microsoft\Windows\Temporary Internet Files\Content.IE5\EP6CEZZ5\MP9002021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1192" y="4221088"/>
            <a:ext cx="1512168" cy="228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970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738016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slovní úlohy č. 3</a:t>
            </a:r>
          </a:p>
          <a:p>
            <a:endParaRPr lang="cs-CZ" dirty="0"/>
          </a:p>
          <a:p>
            <a:r>
              <a:rPr lang="cs-CZ" dirty="0" smtClean="0"/>
              <a:t>Nové jízdní kolo stálo 28 000 korun. V akční slevě byla jeho cena snížena</a:t>
            </a:r>
          </a:p>
          <a:p>
            <a:r>
              <a:rPr lang="cs-CZ" dirty="0" smtClean="0"/>
              <a:t>o 30 %. Kolik korun činila </a:t>
            </a:r>
            <a:r>
              <a:rPr lang="cs-CZ" dirty="0" smtClean="0"/>
              <a:t>sleva?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100 %  = </a:t>
            </a:r>
            <a:r>
              <a:rPr lang="cs-CZ" dirty="0" smtClean="0"/>
              <a:t>28000</a:t>
            </a:r>
            <a:r>
              <a:rPr lang="cs-CZ" dirty="0"/>
              <a:t>		1 % = </a:t>
            </a:r>
            <a:r>
              <a:rPr lang="cs-CZ" dirty="0" smtClean="0"/>
              <a:t>280</a:t>
            </a:r>
            <a:r>
              <a:rPr lang="cs-CZ" dirty="0"/>
              <a:t>		</a:t>
            </a:r>
            <a:r>
              <a:rPr lang="cs-CZ" dirty="0" smtClean="0"/>
              <a:t>30 </a:t>
            </a:r>
            <a:r>
              <a:rPr lang="cs-CZ" dirty="0"/>
              <a:t>% = </a:t>
            </a:r>
            <a:r>
              <a:rPr lang="cs-CZ" dirty="0" smtClean="0"/>
              <a:t>280 </a:t>
            </a:r>
            <a:r>
              <a:rPr lang="cs-CZ" dirty="0"/>
              <a:t>. </a:t>
            </a:r>
            <a:r>
              <a:rPr lang="cs-CZ" dirty="0" smtClean="0"/>
              <a:t>30</a:t>
            </a:r>
            <a:endParaRPr lang="cs-CZ" dirty="0"/>
          </a:p>
          <a:p>
            <a:endParaRPr lang="cs-CZ" dirty="0"/>
          </a:p>
          <a:p>
            <a:r>
              <a:rPr lang="cs-CZ" dirty="0"/>
              <a:t>	       </a:t>
            </a:r>
            <a:r>
              <a:rPr lang="cs-CZ" dirty="0" smtClean="0"/>
              <a:t>280</a:t>
            </a:r>
            <a:endParaRPr lang="cs-CZ" dirty="0"/>
          </a:p>
          <a:p>
            <a:r>
              <a:rPr lang="cs-CZ" dirty="0"/>
              <a:t>               </a:t>
            </a:r>
            <a:r>
              <a:rPr lang="cs-CZ" u="sng" dirty="0"/>
              <a:t>    . </a:t>
            </a:r>
            <a:r>
              <a:rPr lang="cs-CZ" u="sng" dirty="0" smtClean="0"/>
              <a:t> 30   </a:t>
            </a:r>
            <a:endParaRPr lang="cs-CZ" u="sng" dirty="0"/>
          </a:p>
          <a:p>
            <a:r>
              <a:rPr lang="cs-CZ" dirty="0"/>
              <a:t>                </a:t>
            </a:r>
            <a:r>
              <a:rPr lang="cs-CZ" dirty="0" smtClean="0"/>
              <a:t>   8400					</a:t>
            </a:r>
            <a:r>
              <a:rPr lang="cs-CZ" dirty="0"/>
              <a:t>30 % = 8400</a:t>
            </a:r>
          </a:p>
          <a:p>
            <a:r>
              <a:rPr lang="cs-CZ" i="1" dirty="0" smtClean="0"/>
              <a:t>                                                               </a:t>
            </a:r>
            <a:endParaRPr lang="cs-CZ" i="1" dirty="0"/>
          </a:p>
          <a:p>
            <a:endParaRPr lang="cs-CZ" i="1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Sleva na nové jízdní kolo činila 8400 korun.</a:t>
            </a:r>
          </a:p>
        </p:txBody>
      </p:sp>
    </p:spTree>
    <p:extLst>
      <p:ext uri="{BB962C8B-B14F-4D97-AF65-F5344CB8AC3E}">
        <p14:creationId xmlns:p14="http://schemas.microsoft.com/office/powerpoint/2010/main" xmlns="" val="1447790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82778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Slovní úloha </a:t>
            </a:r>
            <a:r>
              <a:rPr lang="cs-CZ" dirty="0"/>
              <a:t>č. 4</a:t>
            </a:r>
          </a:p>
          <a:p>
            <a:endParaRPr lang="cs-CZ" dirty="0"/>
          </a:p>
          <a:p>
            <a:r>
              <a:rPr lang="cs-CZ" dirty="0" smtClean="0"/>
              <a:t>Robert si za měsíc na brigádě vydělal 10 560 korun. Markéta si vydělala</a:t>
            </a:r>
          </a:p>
          <a:p>
            <a:r>
              <a:rPr lang="cs-CZ" dirty="0"/>
              <a:t>p</a:t>
            </a:r>
            <a:r>
              <a:rPr lang="cs-CZ" dirty="0" smtClean="0"/>
              <a:t>ouze 80 % z toho, co Robert. Kolik korun si na brigádě vydělala </a:t>
            </a:r>
            <a:r>
              <a:rPr lang="cs-CZ" dirty="0" smtClean="0"/>
              <a:t>Markéta?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100 % ______________	1 % _______________	80 % 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Markéta si na brigádě vydělala________ korun.</a:t>
            </a:r>
          </a:p>
        </p:txBody>
      </p:sp>
      <p:pic>
        <p:nvPicPr>
          <p:cNvPr id="3077" name="Picture 5" descr="C:\Users\PC-1KN1\AppData\Local\Microsoft\Windows\Temporary Internet Files\Content.IE5\935JE8JV\MP9002277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444" y="4114825"/>
            <a:ext cx="247191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04439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8068234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Řešení slovní úlohy č. </a:t>
            </a:r>
            <a:r>
              <a:rPr lang="cs-CZ" dirty="0" smtClean="0"/>
              <a:t>4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Robert si za měsíc na brigádě vydělal 10 560 korun. Markéta si vydělala</a:t>
            </a:r>
          </a:p>
          <a:p>
            <a:r>
              <a:rPr lang="cs-CZ" dirty="0"/>
              <a:t>p</a:t>
            </a:r>
            <a:r>
              <a:rPr lang="cs-CZ" dirty="0" smtClean="0"/>
              <a:t>ouze 80 % z toho, co Robert. Kolik korun si na brigádě vydělala </a:t>
            </a:r>
            <a:r>
              <a:rPr lang="cs-CZ" dirty="0" smtClean="0"/>
              <a:t>Markéta?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100 %  = </a:t>
            </a:r>
            <a:r>
              <a:rPr lang="cs-CZ" dirty="0" smtClean="0"/>
              <a:t>10560</a:t>
            </a:r>
            <a:r>
              <a:rPr lang="cs-CZ" dirty="0"/>
              <a:t>		1 % = </a:t>
            </a:r>
            <a:r>
              <a:rPr lang="cs-CZ" dirty="0" smtClean="0"/>
              <a:t>105,6</a:t>
            </a:r>
            <a:r>
              <a:rPr lang="cs-CZ" dirty="0"/>
              <a:t>	</a:t>
            </a:r>
            <a:r>
              <a:rPr lang="cs-CZ" dirty="0" smtClean="0"/>
              <a:t>	80 </a:t>
            </a:r>
            <a:r>
              <a:rPr lang="cs-CZ" dirty="0"/>
              <a:t>% = </a:t>
            </a:r>
            <a:r>
              <a:rPr lang="cs-CZ" dirty="0" smtClean="0"/>
              <a:t>105,6 </a:t>
            </a:r>
            <a:r>
              <a:rPr lang="cs-CZ" dirty="0"/>
              <a:t>. </a:t>
            </a:r>
            <a:r>
              <a:rPr lang="cs-CZ" dirty="0" smtClean="0"/>
              <a:t>80</a:t>
            </a:r>
            <a:endParaRPr lang="cs-CZ" dirty="0"/>
          </a:p>
          <a:p>
            <a:endParaRPr lang="cs-CZ" dirty="0"/>
          </a:p>
          <a:p>
            <a:r>
              <a:rPr lang="cs-CZ" dirty="0"/>
              <a:t>	     </a:t>
            </a:r>
            <a:r>
              <a:rPr lang="cs-CZ" dirty="0" smtClean="0"/>
              <a:t>105,6</a:t>
            </a:r>
            <a:endParaRPr lang="cs-CZ" dirty="0"/>
          </a:p>
          <a:p>
            <a:r>
              <a:rPr lang="cs-CZ" dirty="0"/>
              <a:t>               </a:t>
            </a:r>
            <a:r>
              <a:rPr lang="cs-CZ" u="sng" dirty="0"/>
              <a:t>    . </a:t>
            </a:r>
            <a:r>
              <a:rPr lang="cs-CZ" u="sng" dirty="0" smtClean="0"/>
              <a:t>  80   </a:t>
            </a:r>
            <a:endParaRPr lang="cs-CZ" u="sng" dirty="0"/>
          </a:p>
          <a:p>
            <a:r>
              <a:rPr lang="cs-CZ" dirty="0"/>
              <a:t>                </a:t>
            </a:r>
            <a:r>
              <a:rPr lang="cs-CZ" dirty="0" smtClean="0"/>
              <a:t> 8448,0</a:t>
            </a:r>
            <a:r>
              <a:rPr lang="cs-CZ" dirty="0"/>
              <a:t>				</a:t>
            </a:r>
            <a:r>
              <a:rPr lang="cs-CZ" dirty="0" smtClean="0"/>
              <a:t>80 </a:t>
            </a:r>
            <a:r>
              <a:rPr lang="cs-CZ" dirty="0"/>
              <a:t>% = </a:t>
            </a:r>
            <a:r>
              <a:rPr lang="cs-CZ" dirty="0" smtClean="0"/>
              <a:t>8448</a:t>
            </a:r>
            <a:endParaRPr lang="cs-CZ" dirty="0"/>
          </a:p>
          <a:p>
            <a:r>
              <a:rPr lang="cs-CZ" i="1" dirty="0"/>
              <a:t>                                                              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Markéta si na brigádě vydělala 8448 korun.</a:t>
            </a:r>
          </a:p>
        </p:txBody>
      </p:sp>
    </p:spTree>
    <p:extLst>
      <p:ext uri="{BB962C8B-B14F-4D97-AF65-F5344CB8AC3E}">
        <p14:creationId xmlns:p14="http://schemas.microsoft.com/office/powerpoint/2010/main" xmlns="" val="3325506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048" y="692696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Slovní úloha </a:t>
            </a:r>
            <a:r>
              <a:rPr lang="cs-CZ" dirty="0"/>
              <a:t>č. </a:t>
            </a:r>
            <a:r>
              <a:rPr lang="cs-CZ" dirty="0" smtClean="0"/>
              <a:t>5</a:t>
            </a:r>
          </a:p>
          <a:p>
            <a:endParaRPr lang="cs-CZ" dirty="0"/>
          </a:p>
          <a:p>
            <a:r>
              <a:rPr lang="cs-CZ" dirty="0" smtClean="0"/>
              <a:t>Soukromý zemědělec obdělává pole o velikosti 27 500 m2. Na 60 % pozemku</a:t>
            </a:r>
          </a:p>
          <a:p>
            <a:r>
              <a:rPr lang="cs-CZ" dirty="0"/>
              <a:t>m</a:t>
            </a:r>
            <a:r>
              <a:rPr lang="cs-CZ" dirty="0" smtClean="0"/>
              <a:t>á zasetou řepku olejku. Na kolika metrech čtverečních je řepka </a:t>
            </a:r>
            <a:r>
              <a:rPr lang="cs-CZ" dirty="0" smtClean="0"/>
              <a:t>zaseta?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100 % ______________	1 % _______________	60 % 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Řepka olejka je zaseta na ________ m2 pole.</a:t>
            </a:r>
          </a:p>
        </p:txBody>
      </p:sp>
      <p:pic>
        <p:nvPicPr>
          <p:cNvPr id="6149" name="Picture 5" descr="C:\Users\PC-1KN1\AppData\Local\Microsoft\Windows\Temporary Internet Files\Content.IE5\Z4CS08DM\MP9004266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93096"/>
            <a:ext cx="2771800" cy="184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76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048" y="692696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Řešení slovní úlohy č. </a:t>
            </a:r>
            <a:r>
              <a:rPr lang="cs-CZ" dirty="0" smtClean="0"/>
              <a:t>5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Soukromý zemědělec obdělává pole o velikosti 27 500 m2. Na 60 % pozemku</a:t>
            </a:r>
          </a:p>
          <a:p>
            <a:r>
              <a:rPr lang="cs-CZ" dirty="0"/>
              <a:t>m</a:t>
            </a:r>
            <a:r>
              <a:rPr lang="cs-CZ" dirty="0" smtClean="0"/>
              <a:t>á zasetou řepku olejku. Na kolika metrech čtverečních je řepka </a:t>
            </a:r>
            <a:r>
              <a:rPr lang="cs-CZ" dirty="0" smtClean="0"/>
              <a:t>zaseta?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100 % = 27 500 		1 % = 275	 	60 % = 275 . 60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                275</a:t>
            </a:r>
            <a:endParaRPr lang="cs-CZ" dirty="0"/>
          </a:p>
          <a:p>
            <a:r>
              <a:rPr lang="cs-CZ" dirty="0"/>
              <a:t>               </a:t>
            </a:r>
            <a:r>
              <a:rPr lang="cs-CZ" u="sng" dirty="0"/>
              <a:t>    .   </a:t>
            </a:r>
            <a:r>
              <a:rPr lang="cs-CZ" u="sng" dirty="0" smtClean="0"/>
              <a:t> 60   </a:t>
            </a:r>
            <a:endParaRPr lang="cs-CZ" u="sng" dirty="0"/>
          </a:p>
          <a:p>
            <a:r>
              <a:rPr lang="cs-CZ" dirty="0"/>
              <a:t>                 </a:t>
            </a:r>
            <a:r>
              <a:rPr lang="cs-CZ" dirty="0" smtClean="0"/>
              <a:t>  16500</a:t>
            </a:r>
            <a:r>
              <a:rPr lang="cs-CZ" dirty="0"/>
              <a:t>				</a:t>
            </a:r>
            <a:r>
              <a:rPr lang="cs-CZ" dirty="0" smtClean="0"/>
              <a:t>60 </a:t>
            </a:r>
            <a:r>
              <a:rPr lang="cs-CZ" dirty="0"/>
              <a:t>% = </a:t>
            </a:r>
            <a:r>
              <a:rPr lang="cs-CZ" dirty="0" smtClean="0"/>
              <a:t>16500</a:t>
            </a:r>
            <a:endParaRPr lang="cs-CZ" dirty="0"/>
          </a:p>
          <a:p>
            <a:r>
              <a:rPr lang="cs-CZ" i="1" dirty="0"/>
              <a:t>                                                              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Řepka olejka je zaseta na 16500 m2 pole.</a:t>
            </a:r>
          </a:p>
        </p:txBody>
      </p:sp>
    </p:spTree>
    <p:extLst>
      <p:ext uri="{BB962C8B-B14F-4D97-AF65-F5344CB8AC3E}">
        <p14:creationId xmlns:p14="http://schemas.microsoft.com/office/powerpoint/2010/main" xmlns="" val="2202639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048" y="692696"/>
            <a:ext cx="82454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Slovní úloha </a:t>
            </a:r>
            <a:r>
              <a:rPr lang="cs-CZ" dirty="0"/>
              <a:t>č. 6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Slepičárna vyexpedovala za měsíc 985 600 vajec. Do supermarketů v okolí dodala 85 % z celého množství vajec. Kolik kusů vajec se dostalo do prodeje?</a:t>
            </a:r>
          </a:p>
          <a:p>
            <a:endParaRPr lang="cs-CZ" dirty="0"/>
          </a:p>
          <a:p>
            <a:r>
              <a:rPr lang="cs-CZ" dirty="0" smtClean="0"/>
              <a:t>100 % ______________	1 % _______________	85 % 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 prodeje se dostalo ___________ vajec.</a:t>
            </a:r>
          </a:p>
        </p:txBody>
      </p:sp>
      <p:pic>
        <p:nvPicPr>
          <p:cNvPr id="7170" name="Picture 2" descr="C:\Users\PC-1KN1\AppData\Local\Microsoft\Windows\Temporary Internet Files\Content.IE5\WJ1HAK51\MC90044177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7272" y="37170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7977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048" y="692696"/>
            <a:ext cx="810140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Řešení slovní úlohy č. </a:t>
            </a:r>
            <a:r>
              <a:rPr lang="cs-CZ" dirty="0" smtClean="0"/>
              <a:t>6</a:t>
            </a:r>
          </a:p>
          <a:p>
            <a:endParaRPr lang="cs-CZ" dirty="0"/>
          </a:p>
          <a:p>
            <a:r>
              <a:rPr lang="cs-CZ" dirty="0" smtClean="0"/>
              <a:t>Slepičárna vyexpedovala za měsíc 985 600 vajec. Do supermarketů v okolí dodala 85 % z celého množství vajec. Kolik kusů vajec se dostalo do prodeje?</a:t>
            </a:r>
          </a:p>
          <a:p>
            <a:endParaRPr lang="cs-CZ" dirty="0"/>
          </a:p>
          <a:p>
            <a:r>
              <a:rPr lang="cs-CZ" dirty="0" smtClean="0"/>
              <a:t>100 % = 985600		1 % = 9856		85 % = 9856 . 85</a:t>
            </a:r>
          </a:p>
          <a:p>
            <a:endParaRPr lang="cs-CZ" dirty="0"/>
          </a:p>
          <a:p>
            <a:r>
              <a:rPr lang="cs-CZ" dirty="0" smtClean="0"/>
              <a:t>	 9856</a:t>
            </a:r>
          </a:p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u="sng" dirty="0" smtClean="0"/>
              <a:t>   .   85   </a:t>
            </a:r>
          </a:p>
          <a:p>
            <a:r>
              <a:rPr lang="cs-CZ" dirty="0" smtClean="0"/>
              <a:t>             49280</a:t>
            </a:r>
          </a:p>
          <a:p>
            <a:r>
              <a:rPr lang="cs-CZ" dirty="0" smtClean="0"/>
              <a:t>          </a:t>
            </a:r>
            <a:r>
              <a:rPr lang="cs-CZ" u="sng" dirty="0" smtClean="0"/>
              <a:t> 78848 </a:t>
            </a:r>
            <a:endParaRPr lang="cs-CZ" u="sng" dirty="0"/>
          </a:p>
          <a:p>
            <a:r>
              <a:rPr lang="cs-CZ" dirty="0" smtClean="0"/>
              <a:t>            837760					 85 % = 837760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 prodeje se dostalo  837760 vajec.</a:t>
            </a:r>
          </a:p>
        </p:txBody>
      </p:sp>
    </p:spTree>
    <p:extLst>
      <p:ext uri="{BB962C8B-B14F-4D97-AF65-F5344CB8AC3E}">
        <p14:creationId xmlns:p14="http://schemas.microsoft.com/office/powerpoint/2010/main" xmlns="" val="3091013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048" y="692696"/>
            <a:ext cx="82454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Slovní úloha </a:t>
            </a:r>
            <a:r>
              <a:rPr lang="cs-CZ" dirty="0"/>
              <a:t>č. </a:t>
            </a:r>
            <a:r>
              <a:rPr lang="cs-CZ" dirty="0" smtClean="0"/>
              <a:t>7</a:t>
            </a:r>
          </a:p>
          <a:p>
            <a:endParaRPr lang="cs-CZ" dirty="0"/>
          </a:p>
          <a:p>
            <a:r>
              <a:rPr lang="cs-CZ" dirty="0" smtClean="0"/>
              <a:t>Ve sběru papíru žáci školy nasbírali celkem 2375 kg papíru. Žáci z 2. stupně</a:t>
            </a:r>
          </a:p>
          <a:p>
            <a:r>
              <a:rPr lang="cs-CZ" dirty="0"/>
              <a:t>d</a:t>
            </a:r>
            <a:r>
              <a:rPr lang="cs-CZ" dirty="0" smtClean="0"/>
              <a:t>okázali nasbírat 64 % z celkového množství. </a:t>
            </a:r>
            <a:r>
              <a:rPr lang="cs-CZ" dirty="0"/>
              <a:t>Kolik kilogramů </a:t>
            </a:r>
            <a:r>
              <a:rPr lang="cs-CZ" dirty="0" smtClean="0"/>
              <a:t>papíru </a:t>
            </a:r>
            <a:r>
              <a:rPr lang="cs-CZ" dirty="0"/>
              <a:t>to bylo?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100 % ______________	1 % _______________	64 % 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Žáci z 2. stupně nasbírali ___________ kg papíru.</a:t>
            </a:r>
          </a:p>
        </p:txBody>
      </p:sp>
      <p:pic>
        <p:nvPicPr>
          <p:cNvPr id="1026" name="Picture 2" descr="C:\Users\PC-1KN1\AppData\Local\Microsoft\Windows\Temporary Internet Files\Content.IE5\0D5FUF7H\MP9004224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3396" y="3231852"/>
            <a:ext cx="1927076" cy="288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5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048" y="692696"/>
            <a:ext cx="82454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Řešení slovní úlohy č. </a:t>
            </a:r>
            <a:r>
              <a:rPr lang="cs-CZ" dirty="0" smtClean="0"/>
              <a:t>7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Ve sběru papíru žáci školy nasbírali celkem 2375 kg papíru. Žáci z 2. stupně</a:t>
            </a:r>
          </a:p>
          <a:p>
            <a:r>
              <a:rPr lang="cs-CZ" dirty="0"/>
              <a:t>d</a:t>
            </a:r>
            <a:r>
              <a:rPr lang="cs-CZ" dirty="0" smtClean="0"/>
              <a:t>okázali nasbírat 64 % z celkového množství. </a:t>
            </a:r>
            <a:r>
              <a:rPr lang="cs-CZ" dirty="0"/>
              <a:t>Kolik kilogramů </a:t>
            </a:r>
            <a:r>
              <a:rPr lang="cs-CZ" dirty="0" smtClean="0"/>
              <a:t>papíru </a:t>
            </a:r>
            <a:r>
              <a:rPr lang="cs-CZ" dirty="0"/>
              <a:t>to bylo?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100 % = </a:t>
            </a:r>
            <a:r>
              <a:rPr lang="cs-CZ" dirty="0" smtClean="0"/>
              <a:t>2375</a:t>
            </a:r>
            <a:r>
              <a:rPr lang="cs-CZ" dirty="0"/>
              <a:t> </a:t>
            </a:r>
            <a:r>
              <a:rPr lang="cs-CZ" dirty="0" smtClean="0"/>
              <a:t>kg</a:t>
            </a:r>
            <a:r>
              <a:rPr lang="cs-CZ" dirty="0"/>
              <a:t>	</a:t>
            </a:r>
            <a:r>
              <a:rPr lang="cs-CZ" dirty="0" smtClean="0"/>
              <a:t>	1 </a:t>
            </a:r>
            <a:r>
              <a:rPr lang="cs-CZ" dirty="0"/>
              <a:t>% = </a:t>
            </a:r>
            <a:r>
              <a:rPr lang="cs-CZ" dirty="0" smtClean="0"/>
              <a:t>23,75 kg</a:t>
            </a:r>
            <a:r>
              <a:rPr lang="cs-CZ" dirty="0"/>
              <a:t>		</a:t>
            </a:r>
            <a:r>
              <a:rPr lang="cs-CZ" dirty="0" smtClean="0"/>
              <a:t>64 </a:t>
            </a:r>
            <a:r>
              <a:rPr lang="cs-CZ" dirty="0"/>
              <a:t>% = </a:t>
            </a:r>
            <a:r>
              <a:rPr lang="cs-CZ" dirty="0" smtClean="0"/>
              <a:t>23,78 </a:t>
            </a:r>
            <a:r>
              <a:rPr lang="cs-CZ" dirty="0"/>
              <a:t>. </a:t>
            </a:r>
            <a:r>
              <a:rPr lang="cs-CZ" dirty="0" smtClean="0"/>
              <a:t>64</a:t>
            </a:r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        23,75</a:t>
            </a:r>
            <a:endParaRPr lang="cs-CZ" dirty="0"/>
          </a:p>
          <a:p>
            <a:r>
              <a:rPr lang="cs-CZ" dirty="0"/>
              <a:t>           </a:t>
            </a:r>
            <a:r>
              <a:rPr lang="cs-CZ" dirty="0" smtClean="0"/>
              <a:t> </a:t>
            </a:r>
            <a:r>
              <a:rPr lang="cs-CZ" u="sng" dirty="0" smtClean="0"/>
              <a:t>   </a:t>
            </a:r>
            <a:r>
              <a:rPr lang="cs-CZ" u="sng" dirty="0"/>
              <a:t>.   </a:t>
            </a:r>
            <a:r>
              <a:rPr lang="cs-CZ" u="sng" dirty="0" smtClean="0"/>
              <a:t>64   </a:t>
            </a:r>
            <a:endParaRPr lang="cs-CZ" u="sng" dirty="0"/>
          </a:p>
          <a:p>
            <a:r>
              <a:rPr lang="cs-CZ" dirty="0"/>
              <a:t>             </a:t>
            </a:r>
            <a:r>
              <a:rPr lang="cs-CZ" dirty="0" smtClean="0"/>
              <a:t>   9500</a:t>
            </a:r>
            <a:endParaRPr lang="cs-CZ" dirty="0"/>
          </a:p>
          <a:p>
            <a:r>
              <a:rPr lang="cs-CZ" dirty="0"/>
              <a:t>          </a:t>
            </a:r>
            <a:r>
              <a:rPr lang="cs-CZ" u="sng" dirty="0"/>
              <a:t> </a:t>
            </a:r>
            <a:r>
              <a:rPr lang="cs-CZ" u="sng" dirty="0" smtClean="0"/>
              <a:t> 14250</a:t>
            </a:r>
            <a:endParaRPr lang="cs-CZ" u="sng" dirty="0"/>
          </a:p>
          <a:p>
            <a:r>
              <a:rPr lang="cs-CZ" dirty="0"/>
              <a:t>            </a:t>
            </a:r>
            <a:r>
              <a:rPr lang="cs-CZ" dirty="0" smtClean="0"/>
              <a:t>1520,00</a:t>
            </a:r>
            <a:r>
              <a:rPr lang="cs-CZ" dirty="0"/>
              <a:t>					 </a:t>
            </a:r>
            <a:r>
              <a:rPr lang="cs-CZ" dirty="0" smtClean="0"/>
              <a:t>64 </a:t>
            </a:r>
            <a:r>
              <a:rPr lang="cs-CZ" dirty="0"/>
              <a:t>% = </a:t>
            </a:r>
            <a:r>
              <a:rPr lang="cs-CZ" dirty="0" smtClean="0"/>
              <a:t>1520 kg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Žáci z 2. stupně nasbírali 1520 kg papíru.</a:t>
            </a:r>
          </a:p>
        </p:txBody>
      </p:sp>
      <p:pic>
        <p:nvPicPr>
          <p:cNvPr id="1027" name="Picture 3" descr="C:\Users\PC-1KN1\AppData\Local\Microsoft\Windows\Temporary Internet Files\Content.IE5\SUNTQMZS\MC9003186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49080"/>
            <a:ext cx="1815084" cy="173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9932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048" y="692696"/>
            <a:ext cx="824542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Slovní úloha </a:t>
            </a:r>
            <a:r>
              <a:rPr lang="cs-CZ" dirty="0"/>
              <a:t>č. 8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 vědomostní soutěže přišlo celkem 69840 odpovědí. Ale 15 % z nich bylo z důvodu chybné odpovědi ze soutěže vyřazeno. Kolik odpovědí zaslaných do soutěže bylo chybných?</a:t>
            </a:r>
          </a:p>
          <a:p>
            <a:endParaRPr lang="cs-CZ" dirty="0" smtClean="0"/>
          </a:p>
          <a:p>
            <a:r>
              <a:rPr lang="cs-CZ" dirty="0" smtClean="0"/>
              <a:t>100 % ______________	1 % _______________	15 % 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 soutěže bylo zasláno ___________ chybných odpovědí.</a:t>
            </a:r>
          </a:p>
        </p:txBody>
      </p:sp>
      <p:pic>
        <p:nvPicPr>
          <p:cNvPr id="2050" name="Picture 2" descr="C:\Users\PC-1KN1\AppData\Local\Microsoft\Windows\Temporary Internet Files\Content.IE5\Z4CS08DM\MP9004394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867091"/>
            <a:ext cx="1656184" cy="2480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58502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048" y="692696"/>
            <a:ext cx="824542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Řešení slovní úlohy č. </a:t>
            </a:r>
            <a:r>
              <a:rPr lang="cs-CZ" dirty="0" smtClean="0"/>
              <a:t>8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Do vědomostní soutěže přišlo celkem 69840 odpovědí. Ale 15 % z nich bylo z důvodu chybné odpovědi ze soutěže vyřazeno. Kolik odpovědí zaslaných do soutěže bylo chybných?</a:t>
            </a:r>
          </a:p>
          <a:p>
            <a:endParaRPr lang="cs-CZ" dirty="0" smtClean="0"/>
          </a:p>
          <a:p>
            <a:r>
              <a:rPr lang="cs-CZ" dirty="0"/>
              <a:t>100 % = </a:t>
            </a:r>
            <a:r>
              <a:rPr lang="cs-CZ" dirty="0" smtClean="0"/>
              <a:t>69840</a:t>
            </a:r>
            <a:r>
              <a:rPr lang="cs-CZ" dirty="0"/>
              <a:t>		1 % = </a:t>
            </a:r>
            <a:r>
              <a:rPr lang="cs-CZ" dirty="0" smtClean="0"/>
              <a:t>698,4</a:t>
            </a:r>
            <a:r>
              <a:rPr lang="cs-CZ" dirty="0"/>
              <a:t>		</a:t>
            </a:r>
            <a:r>
              <a:rPr lang="cs-CZ" dirty="0" smtClean="0"/>
              <a:t>15 </a:t>
            </a:r>
            <a:r>
              <a:rPr lang="cs-CZ" dirty="0"/>
              <a:t>% = </a:t>
            </a:r>
            <a:r>
              <a:rPr lang="cs-CZ" dirty="0" smtClean="0"/>
              <a:t>698,4 </a:t>
            </a:r>
            <a:r>
              <a:rPr lang="cs-CZ" dirty="0"/>
              <a:t>. </a:t>
            </a:r>
            <a:r>
              <a:rPr lang="cs-CZ" dirty="0" smtClean="0"/>
              <a:t>15</a:t>
            </a:r>
            <a:endParaRPr lang="cs-CZ" dirty="0"/>
          </a:p>
          <a:p>
            <a:endParaRPr lang="cs-CZ" dirty="0"/>
          </a:p>
          <a:p>
            <a:r>
              <a:rPr lang="cs-CZ" dirty="0"/>
              <a:t>               </a:t>
            </a:r>
            <a:r>
              <a:rPr lang="cs-CZ" dirty="0" smtClean="0"/>
              <a:t>698,4</a:t>
            </a:r>
            <a:endParaRPr lang="cs-CZ" dirty="0"/>
          </a:p>
          <a:p>
            <a:r>
              <a:rPr lang="cs-CZ" dirty="0"/>
              <a:t>            </a:t>
            </a:r>
            <a:r>
              <a:rPr lang="cs-CZ" u="sng" dirty="0"/>
              <a:t>   .   </a:t>
            </a:r>
            <a:r>
              <a:rPr lang="cs-CZ" u="sng" dirty="0" smtClean="0"/>
              <a:t> 15   </a:t>
            </a:r>
            <a:endParaRPr lang="cs-CZ" u="sng" dirty="0"/>
          </a:p>
          <a:p>
            <a:r>
              <a:rPr lang="cs-CZ" dirty="0"/>
              <a:t>              </a:t>
            </a:r>
            <a:r>
              <a:rPr lang="cs-CZ" dirty="0" smtClean="0"/>
              <a:t>34920</a:t>
            </a:r>
            <a:endParaRPr lang="cs-CZ" dirty="0"/>
          </a:p>
          <a:p>
            <a:r>
              <a:rPr lang="cs-CZ" dirty="0"/>
              <a:t>          </a:t>
            </a:r>
            <a:r>
              <a:rPr lang="cs-CZ" u="sng" dirty="0"/>
              <a:t>  </a:t>
            </a:r>
            <a:r>
              <a:rPr lang="cs-CZ" u="sng" dirty="0" smtClean="0"/>
              <a:t>  6984</a:t>
            </a:r>
            <a:endParaRPr lang="cs-CZ" u="sng" dirty="0"/>
          </a:p>
          <a:p>
            <a:r>
              <a:rPr lang="cs-CZ" dirty="0"/>
              <a:t>           </a:t>
            </a:r>
            <a:r>
              <a:rPr lang="cs-CZ" dirty="0" smtClean="0"/>
              <a:t> 10476,0</a:t>
            </a:r>
            <a:r>
              <a:rPr lang="cs-CZ" dirty="0"/>
              <a:t>					 </a:t>
            </a:r>
            <a:r>
              <a:rPr lang="cs-CZ" dirty="0" smtClean="0"/>
              <a:t>15 </a:t>
            </a:r>
            <a:r>
              <a:rPr lang="cs-CZ" dirty="0"/>
              <a:t>% = </a:t>
            </a:r>
            <a:r>
              <a:rPr lang="cs-CZ" dirty="0" smtClean="0"/>
              <a:t>10476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 soutěže bylo zasláno 10476 chybných odpovědí.</a:t>
            </a:r>
          </a:p>
        </p:txBody>
      </p:sp>
    </p:spTree>
    <p:extLst>
      <p:ext uri="{BB962C8B-B14F-4D97-AF65-F5344CB8AC3E}">
        <p14:creationId xmlns:p14="http://schemas.microsoft.com/office/powerpoint/2010/main" xmlns="" val="2078717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03750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en-US" dirty="0"/>
              <a:t>[</a:t>
            </a:r>
            <a:r>
              <a:rPr lang="cs-CZ" dirty="0" smtClean="0"/>
              <a:t>cit.2012-04-15</a:t>
            </a:r>
            <a:r>
              <a:rPr lang="en-US" dirty="0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0347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373</TotalTime>
  <Words>820</Words>
  <Application>Microsoft Office PowerPoint</Application>
  <PresentationFormat>Předvádění na obrazovce (4:3)</PresentationFormat>
  <Paragraphs>332</Paragraphs>
  <Slides>19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Aerodynamika</vt:lpstr>
      <vt:lpstr>Snímek 1</vt:lpstr>
      <vt:lpstr>  Anotace:   Žáci procvičují na tabuli výpočet procentové části ve slovních příkladech. Určeno pro 9. ročník. Vytvořeno v dubnu 2012.               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Martin a Lída</cp:lastModifiedBy>
  <cp:revision>31</cp:revision>
  <dcterms:created xsi:type="dcterms:W3CDTF">2012-04-15T15:15:32Z</dcterms:created>
  <dcterms:modified xsi:type="dcterms:W3CDTF">2012-07-04T09:02:50Z</dcterms:modified>
</cp:coreProperties>
</file>