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1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48F6AF9-3C3E-42B4-96A1-1F73121ADFB7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8A4F17-772C-4DAD-A886-1D8FC1E976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97319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D52C4F3-9C57-4DDF-A9FB-5818E77FD4A5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14989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E2E65-1ACF-4CA9-A0BE-1328E9353CD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5DAD8-808A-40A4-8BC7-CE0A273AAF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E2E65-1ACF-4CA9-A0BE-1328E9353CD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5DAD8-808A-40A4-8BC7-CE0A273AAF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E2E65-1ACF-4CA9-A0BE-1328E9353CD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5DAD8-808A-40A4-8BC7-CE0A273AAF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E2E65-1ACF-4CA9-A0BE-1328E9353CD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5DAD8-808A-40A4-8BC7-CE0A273AAF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E2E65-1ACF-4CA9-A0BE-1328E9353CD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5DAD8-808A-40A4-8BC7-CE0A273AAF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E2E65-1ACF-4CA9-A0BE-1328E9353CD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EC5DAD8-808A-40A4-8BC7-CE0A273AAF6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E2E65-1ACF-4CA9-A0BE-1328E9353CD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5DAD8-808A-40A4-8BC7-CE0A273AAF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E2E65-1ACF-4CA9-A0BE-1328E9353CD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DEC5DAD8-808A-40A4-8BC7-CE0A273AAF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7DAE2E65-1ACF-4CA9-A0BE-1328E9353CD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5DAD8-808A-40A4-8BC7-CE0A273AAF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E2E65-1ACF-4CA9-A0BE-1328E9353CD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5DAD8-808A-40A4-8BC7-CE0A273AAF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AE2E65-1ACF-4CA9-A0BE-1328E9353CD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C5DAD8-808A-40A4-8BC7-CE0A273AAF6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7DAE2E65-1ACF-4CA9-A0BE-1328E9353CD4}" type="datetimeFigureOut">
              <a:rPr lang="cs-CZ" smtClean="0"/>
              <a:t>12.6.2012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DEC5DAD8-808A-40A4-8BC7-CE0A273AAF6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idx="4294967295"/>
          </p:nvPr>
        </p:nvSpPr>
        <p:spPr>
          <a:xfrm>
            <a:off x="585681" y="2136187"/>
            <a:ext cx="7884740" cy="3321099"/>
          </a:xfrm>
        </p:spPr>
        <p:txBody>
          <a:bodyPr>
            <a:normAutofit/>
          </a:bodyPr>
          <a:lstStyle/>
          <a:p>
            <a:pPr marL="1508760" lvl="8" indent="0">
              <a:buNone/>
            </a:pPr>
            <a:endParaRPr lang="cs-CZ" sz="14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Arial Narrow" pitchFamily="34" charset="0"/>
            </a:endParaRPr>
          </a:p>
          <a:p>
            <a:pPr marL="0" indent="0" algn="ctr">
              <a:buNone/>
            </a:pPr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entury Schoolbook" pitchFamily="18" charset="0"/>
              </a:rPr>
              <a:t>ZŠP a ZŠS Uherský Brod</a:t>
            </a:r>
          </a:p>
          <a:p>
            <a:pPr marL="0" indent="0" algn="ctr">
              <a:buNone/>
            </a:pPr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entury Schoolbook" pitchFamily="18" charset="0"/>
              </a:rPr>
              <a:t>projekt </a:t>
            </a:r>
            <a:r>
              <a:rPr lang="cs-CZ" sz="26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entury Schoolbook" pitchFamily="18" charset="0"/>
              </a:rPr>
              <a:t>č. CZ.1.07/1.4.00/21.0961</a:t>
            </a:r>
            <a:endParaRPr lang="cs-CZ" sz="26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entury Schoolbook" pitchFamily="18" charset="0"/>
            </a:endParaRPr>
          </a:p>
          <a:p>
            <a:pPr lvl="8" algn="ctr"/>
            <a:endParaRPr lang="cs-CZ" sz="1400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entury Schoolbook" pitchFamily="18" charset="0"/>
            </a:endParaRPr>
          </a:p>
          <a:p>
            <a:pPr marL="0" indent="0" algn="ctr">
              <a:buNone/>
            </a:pPr>
            <a:r>
              <a:rPr lang="cs-CZ" sz="26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entury Schoolbook" pitchFamily="18" charset="0"/>
              </a:rPr>
              <a:t>Matematika pro 2. stupeň </a:t>
            </a:r>
          </a:p>
          <a:p>
            <a:pPr marL="0" indent="0" algn="ctr">
              <a:buNone/>
            </a:pPr>
            <a:endParaRPr lang="cs-CZ" sz="26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entury Schoolbook" pitchFamily="18" charset="0"/>
            </a:endParaRPr>
          </a:p>
          <a:p>
            <a:pPr marL="0" indent="0" algn="ctr">
              <a:buNone/>
            </a:pPr>
            <a:r>
              <a:rPr lang="cs-CZ" sz="1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entury Schoolbook" pitchFamily="18" charset="0"/>
              </a:rPr>
              <a:t>Č. </a:t>
            </a:r>
            <a:r>
              <a:rPr lang="cs-CZ" sz="1800" b="1" dirty="0" err="1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entury Schoolbook" pitchFamily="18" charset="0"/>
              </a:rPr>
              <a:t>DUMu</a:t>
            </a:r>
            <a:r>
              <a:rPr lang="cs-CZ" sz="18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entury Schoolbook" pitchFamily="18" charset="0"/>
              </a:rPr>
              <a:t>:  VY_32_INOVACE_18_ úrok, úroková sazba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0551" y="686520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503715" y="4995621"/>
            <a:ext cx="60486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dirty="0" smtClean="0"/>
          </a:p>
          <a:p>
            <a:pPr algn="ctr"/>
            <a:endParaRPr lang="cs-CZ" b="1" dirty="0" smtClean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  <a:latin typeface="Century Schoolbook" pitchFamily="18" charset="0"/>
            </a:endParaRPr>
          </a:p>
          <a:p>
            <a:pPr algn="ctr"/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  <a:latin typeface="Century Schoolbook" pitchFamily="18" charset="0"/>
              </a:rPr>
              <a:t>          Jméno autora:      Mgr.  Hana Vaňková   </a:t>
            </a:r>
            <a:r>
              <a:rPr lang="cs-CZ" dirty="0" smtClean="0">
                <a:latin typeface="+mj-lt"/>
              </a:rPr>
              <a:t>	</a:t>
            </a:r>
            <a:endParaRPr lang="cs-CZ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2176287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43608" y="764704"/>
            <a:ext cx="7520007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endParaRPr lang="cs-CZ" dirty="0"/>
          </a:p>
          <a:p>
            <a:r>
              <a:rPr lang="cs-CZ" dirty="0" smtClean="0"/>
              <a:t>Žáci se v prezentaci seznámí s pojmem vklad, úrok, úroková sazba,</a:t>
            </a:r>
          </a:p>
          <a:p>
            <a:r>
              <a:rPr lang="cs-CZ" dirty="0"/>
              <a:t>r</a:t>
            </a:r>
            <a:r>
              <a:rPr lang="cs-CZ" dirty="0" smtClean="0"/>
              <a:t>oční úrok. Procvičují si u tabule nebo na pracovním listě, jaký výnos </a:t>
            </a:r>
          </a:p>
          <a:p>
            <a:r>
              <a:rPr lang="cs-CZ" dirty="0" smtClean="0"/>
              <a:t>jim při určité úrokové sazbě přinesou jejich úspory v bance či spořitelně.</a:t>
            </a:r>
          </a:p>
          <a:p>
            <a:r>
              <a:rPr lang="cs-CZ" dirty="0"/>
              <a:t>K výpočtům </a:t>
            </a:r>
            <a:r>
              <a:rPr lang="cs-CZ" dirty="0" smtClean="0"/>
              <a:t>použijí kalkulátor.</a:t>
            </a:r>
          </a:p>
          <a:p>
            <a:endParaRPr lang="cs-CZ" dirty="0"/>
          </a:p>
          <a:p>
            <a:r>
              <a:rPr lang="cs-CZ" dirty="0" smtClean="0"/>
              <a:t>Snímek 6 a 8 je možné vytisknout jako pracovní list.</a:t>
            </a:r>
          </a:p>
          <a:p>
            <a:endParaRPr lang="cs-CZ" dirty="0" smtClean="0"/>
          </a:p>
          <a:p>
            <a:r>
              <a:rPr lang="cs-CZ" dirty="0" smtClean="0"/>
              <a:t>Určeno pro 9. ročník</a:t>
            </a:r>
            <a:endParaRPr lang="cs-CZ" dirty="0"/>
          </a:p>
          <a:p>
            <a:r>
              <a:rPr lang="cs-CZ" dirty="0" smtClean="0"/>
              <a:t>Vytvořeno v květnu 2012.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03151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0" y="548680"/>
            <a:ext cx="8136905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u="sng" dirty="0" smtClean="0"/>
              <a:t>Úroková sazba, úrok</a:t>
            </a:r>
          </a:p>
          <a:p>
            <a:endParaRPr lang="cs-CZ" sz="2200" dirty="0"/>
          </a:p>
          <a:p>
            <a:r>
              <a:rPr lang="cs-CZ" sz="2200" dirty="0" smtClean="0"/>
              <a:t>Do spořitelny nebo banky si ukládáme peníze, </a:t>
            </a:r>
          </a:p>
          <a:p>
            <a:r>
              <a:rPr lang="cs-CZ" sz="2200" dirty="0" smtClean="0"/>
              <a:t>které chceme ušetřit. Vybíráme si peněžní ústav, </a:t>
            </a:r>
          </a:p>
          <a:p>
            <a:r>
              <a:rPr lang="cs-CZ" sz="2200" dirty="0" smtClean="0"/>
              <a:t>který nám dává nejvyšší odměnu, které  říkáme úrok. </a:t>
            </a:r>
          </a:p>
          <a:p>
            <a:endParaRPr lang="cs-CZ" sz="2200" dirty="0" smtClean="0"/>
          </a:p>
          <a:p>
            <a:r>
              <a:rPr lang="cs-CZ" sz="2200" dirty="0" smtClean="0"/>
              <a:t>Naopak, pokud si chceme z banky nebo spořitelny </a:t>
            </a:r>
          </a:p>
          <a:p>
            <a:r>
              <a:rPr lang="cs-CZ" sz="2200" dirty="0" smtClean="0"/>
              <a:t>peníze půjčit, zaplatíme bance peněžní částku - úroky, </a:t>
            </a:r>
          </a:p>
          <a:p>
            <a:r>
              <a:rPr lang="cs-CZ" sz="2200" dirty="0" smtClean="0"/>
              <a:t>které jsou předem smluveny.</a:t>
            </a:r>
          </a:p>
          <a:p>
            <a:endParaRPr lang="cs-CZ" sz="2200" dirty="0"/>
          </a:p>
          <a:p>
            <a:r>
              <a:rPr lang="cs-CZ" sz="2200" dirty="0" smtClean="0"/>
              <a:t>Úroková sazba se určuje v procentech.</a:t>
            </a:r>
          </a:p>
          <a:p>
            <a:endParaRPr lang="cs-CZ" sz="2200" dirty="0" smtClean="0"/>
          </a:p>
          <a:p>
            <a:r>
              <a:rPr lang="cs-CZ" sz="2200" dirty="0">
                <a:solidFill>
                  <a:srgbClr val="0070C0"/>
                </a:solidFill>
              </a:rPr>
              <a:t>Vklad</a:t>
            </a:r>
            <a:r>
              <a:rPr lang="cs-CZ" sz="2200" dirty="0"/>
              <a:t> – jistina je vždy 100%.</a:t>
            </a:r>
          </a:p>
          <a:p>
            <a:r>
              <a:rPr lang="cs-CZ" sz="2200" dirty="0">
                <a:solidFill>
                  <a:srgbClr val="0070C0"/>
                </a:solidFill>
              </a:rPr>
              <a:t>Úrok</a:t>
            </a:r>
            <a:r>
              <a:rPr lang="cs-CZ" sz="2200" dirty="0"/>
              <a:t> je roční výnos z jistiny.</a:t>
            </a:r>
          </a:p>
          <a:p>
            <a:r>
              <a:rPr lang="cs-CZ" sz="2200" dirty="0">
                <a:solidFill>
                  <a:srgbClr val="0070C0"/>
                </a:solidFill>
              </a:rPr>
              <a:t>Úroková sazba </a:t>
            </a:r>
            <a:r>
              <a:rPr lang="cs-CZ" sz="2200" dirty="0"/>
              <a:t>(například 14 %) je poměr úroku k jistině.</a:t>
            </a:r>
          </a:p>
          <a:p>
            <a:r>
              <a:rPr lang="cs-CZ" sz="2200" dirty="0"/>
              <a:t>Základní </a:t>
            </a:r>
            <a:r>
              <a:rPr lang="cs-CZ" sz="2200" dirty="0">
                <a:solidFill>
                  <a:srgbClr val="0070C0"/>
                </a:solidFill>
              </a:rPr>
              <a:t>doba </a:t>
            </a:r>
            <a:r>
              <a:rPr lang="cs-CZ" sz="2200" dirty="0"/>
              <a:t>při úrokování je jeden rok.  </a:t>
            </a:r>
          </a:p>
        </p:txBody>
      </p:sp>
    </p:spTree>
    <p:extLst>
      <p:ext uri="{BB962C8B-B14F-4D97-AF65-F5344CB8AC3E}">
        <p14:creationId xmlns:p14="http://schemas.microsoft.com/office/powerpoint/2010/main" val="1066521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81763" y="539388"/>
            <a:ext cx="819469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u="sng" dirty="0" smtClean="0"/>
              <a:t>Nejběžnější příklady finančních produktů rozděl do tabulky</a:t>
            </a:r>
          </a:p>
          <a:p>
            <a:pPr algn="ctr"/>
            <a:endParaRPr lang="cs-CZ" sz="2400" dirty="0" smtClean="0"/>
          </a:p>
          <a:p>
            <a:pPr algn="ctr"/>
            <a:r>
              <a:rPr lang="cs-CZ" sz="2400" dirty="0" smtClean="0"/>
              <a:t>Půjčka, stavební spoření, penzijní připojištění, hypotéka, spotřebitelský úvěr, kontokorent, vkladní knížka, životní pojištění, leasing, termínovaný vklad.</a:t>
            </a:r>
            <a:endParaRPr lang="cs-CZ" sz="24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94397608"/>
              </p:ext>
            </p:extLst>
          </p:nvPr>
        </p:nvGraphicFramePr>
        <p:xfrm>
          <a:off x="618668" y="2636910"/>
          <a:ext cx="7920882" cy="36004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60441"/>
                <a:gridCol w="3960441"/>
              </a:tblGrid>
              <a:tr h="564063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effectLst/>
                        </a:rPr>
                        <a:t>Šetřím – mám úspory</a:t>
                      </a:r>
                      <a:endParaRPr lang="cs-CZ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Půjčuji si – mám dluhy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</a:tr>
              <a:tr h="564063"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</a:tr>
              <a:tr h="564063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</a:tr>
              <a:tr h="564063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</a:tr>
              <a:tr h="564063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</a:tr>
              <a:tr h="780087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73450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81763" y="539388"/>
            <a:ext cx="819469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u="sng" dirty="0" smtClean="0"/>
              <a:t>ŘEŠENÍ</a:t>
            </a:r>
          </a:p>
          <a:p>
            <a:pPr algn="ctr"/>
            <a:endParaRPr lang="cs-CZ" sz="2400" dirty="0" smtClean="0"/>
          </a:p>
          <a:p>
            <a:pPr algn="ctr"/>
            <a:r>
              <a:rPr lang="cs-CZ" sz="2400" dirty="0" smtClean="0"/>
              <a:t>Půjčka, stavební spoření, penzijní připojištění, hypotéka, spotřebitelský úvěr, kontokorent, vkladní knížka, životní pojištění, leasing, termínovaný vklad.</a:t>
            </a:r>
            <a:endParaRPr lang="cs-CZ" sz="2400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63444978"/>
              </p:ext>
            </p:extLst>
          </p:nvPr>
        </p:nvGraphicFramePr>
        <p:xfrm>
          <a:off x="618668" y="2708920"/>
          <a:ext cx="7920882" cy="34563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60441"/>
                <a:gridCol w="3960441"/>
              </a:tblGrid>
              <a:tr h="576064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effectLst/>
                        </a:rPr>
                        <a:t>Šetřím – mám úspory</a:t>
                      </a:r>
                      <a:endParaRPr lang="cs-CZ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Půjčuji si – mám dluhy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stavební spoření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půjčka</a:t>
                      </a:r>
                      <a:endParaRPr lang="cs-CZ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penzijní připojištění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hypotéka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vkladní knížka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spotřebitelský úvěr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životní pojištění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kontokorent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</a:tr>
              <a:tr h="576064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termínovaný vklad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leasing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731222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648802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Vypočítej </a:t>
            </a:r>
            <a:r>
              <a:rPr lang="cs-CZ" b="1" dirty="0" smtClean="0"/>
              <a:t>roční úroky </a:t>
            </a:r>
            <a:r>
              <a:rPr lang="cs-CZ" dirty="0" smtClean="0"/>
              <a:t>z naspořené částky při úrokové sazbě zadané v tabulce.</a:t>
            </a:r>
          </a:p>
          <a:p>
            <a:r>
              <a:rPr lang="cs-CZ" dirty="0"/>
              <a:t>Pro výpočet použij kalkulátor.</a:t>
            </a:r>
          </a:p>
          <a:p>
            <a:endParaRPr lang="cs-CZ" dirty="0" smtClean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78007458"/>
              </p:ext>
            </p:extLst>
          </p:nvPr>
        </p:nvGraphicFramePr>
        <p:xfrm>
          <a:off x="467544" y="1412776"/>
          <a:ext cx="8064896" cy="1269772"/>
        </p:xfrm>
        <a:graphic>
          <a:graphicData uri="http://schemas.openxmlformats.org/drawingml/2006/table">
            <a:tbl>
              <a:tblPr firstRow="1" bandRow="1">
                <a:solidFill>
                  <a:srgbClr val="FFFFFF"/>
                </a:solidFill>
                <a:tableStyleId>{5C22544A-7EE6-4342-B048-85BDC9FD1C3A}</a:tableStyleId>
              </a:tblPr>
              <a:tblGrid>
                <a:gridCol w="1008112"/>
                <a:gridCol w="1008112"/>
                <a:gridCol w="1008112"/>
                <a:gridCol w="1008112"/>
                <a:gridCol w="1008112"/>
                <a:gridCol w="1008112"/>
                <a:gridCol w="1008112"/>
                <a:gridCol w="1008112"/>
              </a:tblGrid>
              <a:tr h="634886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rgbClr val="C00000"/>
                          </a:solidFill>
                        </a:rPr>
                        <a:t>Základ</a:t>
                      </a:r>
                      <a:endParaRPr lang="cs-CZ" sz="18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1 %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5 %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2,5 %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0,7 %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1,2 %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4,1 %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3,6 %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</a:tr>
              <a:tr h="63488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C00000"/>
                          </a:solidFill>
                        </a:rPr>
                        <a:t>12000</a:t>
                      </a:r>
                      <a:endParaRPr lang="cs-CZ" sz="2000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80487541"/>
              </p:ext>
            </p:extLst>
          </p:nvPr>
        </p:nvGraphicFramePr>
        <p:xfrm>
          <a:off x="467544" y="3068960"/>
          <a:ext cx="8064896" cy="1269772"/>
        </p:xfrm>
        <a:graphic>
          <a:graphicData uri="http://schemas.openxmlformats.org/drawingml/2006/table">
            <a:tbl>
              <a:tblPr firstRow="1" bandRow="1">
                <a:solidFill>
                  <a:srgbClr val="FFFFFF"/>
                </a:solidFill>
                <a:tableStyleId>{5C22544A-7EE6-4342-B048-85BDC9FD1C3A}</a:tableStyleId>
              </a:tblPr>
              <a:tblGrid>
                <a:gridCol w="1080120"/>
                <a:gridCol w="936104"/>
                <a:gridCol w="1008112"/>
                <a:gridCol w="1008112"/>
                <a:gridCol w="1008112"/>
                <a:gridCol w="1008112"/>
                <a:gridCol w="1008112"/>
                <a:gridCol w="1008112"/>
              </a:tblGrid>
              <a:tr h="634886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rgbClr val="C00000"/>
                          </a:solidFill>
                        </a:rPr>
                        <a:t>Základ</a:t>
                      </a:r>
                      <a:endParaRPr lang="cs-CZ" sz="18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6 %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3,2 %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4,5 %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0,5 %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3,4 %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1,8 %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2,9 %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</a:tr>
              <a:tr h="63488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C00000"/>
                          </a:solidFill>
                        </a:rPr>
                        <a:t>38000</a:t>
                      </a:r>
                      <a:endParaRPr lang="cs-CZ" sz="2000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50154618"/>
              </p:ext>
            </p:extLst>
          </p:nvPr>
        </p:nvGraphicFramePr>
        <p:xfrm>
          <a:off x="474832" y="4725144"/>
          <a:ext cx="8064896" cy="1269772"/>
        </p:xfrm>
        <a:graphic>
          <a:graphicData uri="http://schemas.openxmlformats.org/drawingml/2006/table">
            <a:tbl>
              <a:tblPr firstRow="1" bandRow="1">
                <a:solidFill>
                  <a:srgbClr val="FFFFFF"/>
                </a:solidFill>
                <a:tableStyleId>{5C22544A-7EE6-4342-B048-85BDC9FD1C3A}</a:tableStyleId>
              </a:tblPr>
              <a:tblGrid>
                <a:gridCol w="1072832"/>
                <a:gridCol w="943392"/>
                <a:gridCol w="1008112"/>
                <a:gridCol w="1008112"/>
                <a:gridCol w="1008112"/>
                <a:gridCol w="1008112"/>
                <a:gridCol w="1008112"/>
                <a:gridCol w="1008112"/>
              </a:tblGrid>
              <a:tr h="634886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rgbClr val="C00000"/>
                          </a:solidFill>
                        </a:rPr>
                        <a:t>Základ</a:t>
                      </a:r>
                      <a:endParaRPr lang="cs-CZ" sz="1800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10 %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3,8 %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5,3 %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8 %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12,5 %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0,9 %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7,4 %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</a:tr>
              <a:tr h="63488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C00000"/>
                          </a:solidFill>
                        </a:rPr>
                        <a:t>125000</a:t>
                      </a:r>
                      <a:endParaRPr lang="cs-CZ" sz="2000" b="1" dirty="0">
                        <a:solidFill>
                          <a:srgbClr val="C0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35702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48451" y="476672"/>
            <a:ext cx="83529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ŘEŠENÍ</a:t>
            </a:r>
          </a:p>
          <a:p>
            <a:r>
              <a:rPr lang="cs-CZ" dirty="0" smtClean="0"/>
              <a:t>Vypočítej </a:t>
            </a:r>
            <a:r>
              <a:rPr lang="cs-CZ" b="1" dirty="0" smtClean="0"/>
              <a:t>roční úroky </a:t>
            </a:r>
            <a:r>
              <a:rPr lang="cs-CZ" dirty="0" smtClean="0"/>
              <a:t>z naspořené částky při úrokové sazbě zadané v tabulce.</a:t>
            </a:r>
          </a:p>
          <a:p>
            <a:r>
              <a:rPr lang="cs-CZ" dirty="0" smtClean="0"/>
              <a:t>Pro výpočet použij kalkulátor.</a:t>
            </a:r>
          </a:p>
          <a:p>
            <a:endParaRPr lang="cs-CZ" dirty="0" smtClean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06782505"/>
              </p:ext>
            </p:extLst>
          </p:nvPr>
        </p:nvGraphicFramePr>
        <p:xfrm>
          <a:off x="467544" y="1412776"/>
          <a:ext cx="8064896" cy="1269772"/>
        </p:xfrm>
        <a:graphic>
          <a:graphicData uri="http://schemas.openxmlformats.org/drawingml/2006/table">
            <a:tbl>
              <a:tblPr firstRow="1" bandRow="1">
                <a:solidFill>
                  <a:srgbClr val="FFFFFF"/>
                </a:solidFill>
                <a:tableStyleId>{5C22544A-7EE6-4342-B048-85BDC9FD1C3A}</a:tableStyleId>
              </a:tblPr>
              <a:tblGrid>
                <a:gridCol w="1008112"/>
                <a:gridCol w="1008112"/>
                <a:gridCol w="1008112"/>
                <a:gridCol w="1008112"/>
                <a:gridCol w="1008112"/>
                <a:gridCol w="1008112"/>
                <a:gridCol w="1008112"/>
                <a:gridCol w="1008112"/>
              </a:tblGrid>
              <a:tr h="634886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Základ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1 %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5 %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2,5 %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0,7 %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1,2 %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4,1 %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3,6 %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</a:tr>
              <a:tr h="63488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12000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120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600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300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84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144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492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432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946826"/>
              </p:ext>
            </p:extLst>
          </p:nvPr>
        </p:nvGraphicFramePr>
        <p:xfrm>
          <a:off x="467544" y="3068960"/>
          <a:ext cx="8064896" cy="1269772"/>
        </p:xfrm>
        <a:graphic>
          <a:graphicData uri="http://schemas.openxmlformats.org/drawingml/2006/table">
            <a:tbl>
              <a:tblPr firstRow="1" bandRow="1">
                <a:solidFill>
                  <a:srgbClr val="FFFFFF"/>
                </a:solidFill>
                <a:tableStyleId>{5C22544A-7EE6-4342-B048-85BDC9FD1C3A}</a:tableStyleId>
              </a:tblPr>
              <a:tblGrid>
                <a:gridCol w="1080120"/>
                <a:gridCol w="936104"/>
                <a:gridCol w="1008112"/>
                <a:gridCol w="1008112"/>
                <a:gridCol w="1008112"/>
                <a:gridCol w="1008112"/>
                <a:gridCol w="1008112"/>
                <a:gridCol w="1008112"/>
              </a:tblGrid>
              <a:tr h="634886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Základ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6 %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3,2 %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4,5 %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0,5 %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3,4 %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1,8 %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2,9 %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</a:tr>
              <a:tr h="63488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38000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2280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1216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1710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190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1292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684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1102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9301285"/>
              </p:ext>
            </p:extLst>
          </p:nvPr>
        </p:nvGraphicFramePr>
        <p:xfrm>
          <a:off x="474832" y="4725144"/>
          <a:ext cx="8064896" cy="1269772"/>
        </p:xfrm>
        <a:graphic>
          <a:graphicData uri="http://schemas.openxmlformats.org/drawingml/2006/table">
            <a:tbl>
              <a:tblPr firstRow="1" bandRow="1">
                <a:solidFill>
                  <a:srgbClr val="FFFFFF"/>
                </a:solidFill>
                <a:tableStyleId>{5C22544A-7EE6-4342-B048-85BDC9FD1C3A}</a:tableStyleId>
              </a:tblPr>
              <a:tblGrid>
                <a:gridCol w="1072832"/>
                <a:gridCol w="943392"/>
                <a:gridCol w="1008112"/>
                <a:gridCol w="1008112"/>
                <a:gridCol w="1008112"/>
                <a:gridCol w="1008112"/>
                <a:gridCol w="1008112"/>
                <a:gridCol w="1008112"/>
              </a:tblGrid>
              <a:tr h="634886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Základ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10 %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3,8 %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5,3 %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8 %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12,5 %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0,9 %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7,4 %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</a:tr>
              <a:tr h="634886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125000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12500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smtClean="0">
                          <a:solidFill>
                            <a:schemeClr val="tx1"/>
                          </a:solidFill>
                        </a:rPr>
                        <a:t>4750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6625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10000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15625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1125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</a:rPr>
                        <a:t>9250</a:t>
                      </a:r>
                      <a:endParaRPr lang="cs-CZ" sz="20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66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72563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758064"/>
            <a:ext cx="84969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Zjisti, zda se v bance nezmýlili, když klientům připsali následující finanční částky.</a:t>
            </a:r>
          </a:p>
          <a:p>
            <a:r>
              <a:rPr lang="cs-CZ" dirty="0" smtClean="0"/>
              <a:t>K výpočtům použij kalkulátor a oprav chybné výpočty.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82103162"/>
              </p:ext>
            </p:extLst>
          </p:nvPr>
        </p:nvGraphicFramePr>
        <p:xfrm>
          <a:off x="611561" y="1628800"/>
          <a:ext cx="8064894" cy="434848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1344149"/>
                <a:gridCol w="1344149"/>
                <a:gridCol w="1344148"/>
                <a:gridCol w="1296144"/>
                <a:gridCol w="1392155"/>
                <a:gridCol w="1344149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Vklad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Úroková sazba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Připsáno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Správně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Chybně</a:t>
                      </a:r>
                    </a:p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oprava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1.klient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66000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11,5 %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6440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2.klient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115000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9,0 %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10350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3.klient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98000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6,5 </a:t>
                      </a:r>
                      <a:r>
                        <a:rPr lang="cs-CZ" baseline="0" dirty="0" smtClean="0"/>
                        <a:t>%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6470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4.klient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365200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5,5 %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20100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5.klient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18600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12,</a:t>
                      </a:r>
                      <a:r>
                        <a:rPr lang="cs-CZ" baseline="0" dirty="0" smtClean="0"/>
                        <a:t>0 </a:t>
                      </a:r>
                      <a:r>
                        <a:rPr lang="cs-CZ" dirty="0" smtClean="0"/>
                        <a:t>%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2232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6.klient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35400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4,5 %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1789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7.klient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199500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8,2 %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16359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8.klient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75000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2,5 %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25000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9.klient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115800</a:t>
                      </a:r>
                      <a:r>
                        <a:rPr lang="cs-CZ" baseline="0" dirty="0" smtClean="0"/>
                        <a:t>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9,5 %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10100</a:t>
                      </a:r>
                      <a:r>
                        <a:rPr lang="cs-CZ" baseline="0" dirty="0" smtClean="0"/>
                        <a:t>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10.klient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500000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10,0%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5000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05721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3214" y="260648"/>
            <a:ext cx="820725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>
              <a:solidFill>
                <a:srgbClr val="C00000"/>
              </a:solidFill>
            </a:endParaRPr>
          </a:p>
          <a:p>
            <a:r>
              <a:rPr lang="cs-CZ" b="1" dirty="0" smtClean="0">
                <a:solidFill>
                  <a:srgbClr val="FF0000"/>
                </a:solidFill>
              </a:rPr>
              <a:t>ŘEŠENÍ</a:t>
            </a:r>
          </a:p>
          <a:p>
            <a:r>
              <a:rPr lang="cs-CZ" dirty="0" smtClean="0"/>
              <a:t>Zjisti, zda se v bance nezmýlili, když klientům připsali následující finanční částky. K výpočtům použij kalkulátor a oprav chybné výpočty.</a:t>
            </a: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9763252"/>
              </p:ext>
            </p:extLst>
          </p:nvPr>
        </p:nvGraphicFramePr>
        <p:xfrm>
          <a:off x="611561" y="1628800"/>
          <a:ext cx="8064894" cy="434848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1344149"/>
                <a:gridCol w="1344149"/>
                <a:gridCol w="1344148"/>
                <a:gridCol w="1296144"/>
                <a:gridCol w="1392155"/>
                <a:gridCol w="1344149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Vklad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Úroková sazba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Připsáno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Správně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Chybně</a:t>
                      </a:r>
                    </a:p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oprava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1.klient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66000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11,5 %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6440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7590 Kč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2.klient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115000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9,0 %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10350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3.klient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98000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6,5 </a:t>
                      </a:r>
                      <a:r>
                        <a:rPr lang="cs-CZ" baseline="0" dirty="0" smtClean="0"/>
                        <a:t>%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6470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6370</a:t>
                      </a:r>
                      <a:r>
                        <a:rPr lang="cs-CZ" baseline="0" dirty="0" smtClean="0"/>
                        <a:t> Kč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4.klient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365200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5,5 %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20100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20086 Kč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5.klient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18600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12,</a:t>
                      </a:r>
                      <a:r>
                        <a:rPr lang="cs-CZ" baseline="0" dirty="0" smtClean="0"/>
                        <a:t>0 </a:t>
                      </a:r>
                      <a:r>
                        <a:rPr lang="cs-CZ" dirty="0" smtClean="0"/>
                        <a:t>%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2232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6.klient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35400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4,5 %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1789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1593</a:t>
                      </a:r>
                      <a:r>
                        <a:rPr lang="cs-CZ" baseline="0" dirty="0" smtClean="0"/>
                        <a:t> Kč</a:t>
                      </a:r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7.klient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199500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8,2 %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16359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ANO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8.klient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75000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2,5 %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25000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1875 Kč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9.klient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115800</a:t>
                      </a:r>
                      <a:r>
                        <a:rPr lang="cs-CZ" baseline="0" dirty="0" smtClean="0"/>
                        <a:t>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9,5 %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10100</a:t>
                      </a:r>
                      <a:r>
                        <a:rPr lang="cs-CZ" baseline="0" dirty="0" smtClean="0"/>
                        <a:t>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11001 Kč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10.klient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500000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10,0%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5000 Kč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50000 Kč</a:t>
                      </a: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24278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14:prism isContent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Vlastní 1">
      <a:dk1>
        <a:sysClr val="windowText" lastClr="000000"/>
      </a:dk1>
      <a:lt1>
        <a:srgbClr val="FCF4C6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439</TotalTime>
  <Words>731</Words>
  <Application>Microsoft Office PowerPoint</Application>
  <PresentationFormat>Předvádění na obrazovce (4:3)</PresentationFormat>
  <Paragraphs>252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Technický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PC-1KN1</dc:creator>
  <cp:lastModifiedBy>PC-1KN1</cp:lastModifiedBy>
  <cp:revision>25</cp:revision>
  <dcterms:created xsi:type="dcterms:W3CDTF">2012-05-13T17:59:53Z</dcterms:created>
  <dcterms:modified xsi:type="dcterms:W3CDTF">2012-06-12T19:13:42Z</dcterms:modified>
</cp:coreProperties>
</file>