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24" r:id="rId1"/>
  </p:sldMasterIdLst>
  <p:notesMasterIdLst>
    <p:notesMasterId r:id="rId20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4" r:id="rId17"/>
    <p:sldId id="273" r:id="rId18"/>
    <p:sldId id="272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C89EF96-8CEA-46FF-86C4-4CE0E7609802}" styleName="Světlý styl 3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5242885-6A60-4AB9-A6E3-7BDDFE511386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2ABED38-65A4-4551-B6D2-DBA34D96358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73133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D52C4F3-9C57-4DDF-A9FB-5818E77FD4A5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149892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E34386-36A1-4B29-9830-896102AFBE50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EA7946-024C-43D4-A7FB-E16167EFDE1E}" type="slidenum">
              <a:rPr lang="cs-CZ" smtClean="0"/>
              <a:t>‹#›</a:t>
            </a:fld>
            <a:endParaRPr lang="cs-CZ"/>
          </a:p>
        </p:txBody>
      </p:sp>
      <p:cxnSp>
        <p:nvCxnSpPr>
          <p:cNvPr id="8" name="Straight Connector 7"/>
          <p:cNvCxnSpPr/>
          <p:nvPr/>
        </p:nvCxnSpPr>
        <p:spPr>
          <a:xfrm>
            <a:off x="685800" y="3398520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E34386-36A1-4B29-9830-896102AFBE50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EA7946-024C-43D4-A7FB-E16167EFDE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>
            <a:normAutofit/>
          </a:bodyPr>
          <a:lstStyle>
            <a:lvl1pPr algn="l">
              <a:defRPr sz="48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 anchor="t"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E34386-36A1-4B29-9830-896102AFBE50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EA7946-024C-43D4-A7FB-E16167EFDE1E}" type="slidenum">
              <a:rPr lang="cs-CZ" smtClean="0"/>
              <a:t>‹#›</a:t>
            </a:fld>
            <a:endParaRPr lang="cs-CZ"/>
          </a:p>
        </p:txBody>
      </p:sp>
      <p:cxnSp>
        <p:nvCxnSpPr>
          <p:cNvPr id="7" name="Straight Connector 6"/>
          <p:cNvCxnSpPr/>
          <p:nvPr/>
        </p:nvCxnSpPr>
        <p:spPr>
          <a:xfrm>
            <a:off x="731520" y="4599432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E34386-36A1-4B29-9830-896102AFBE50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EA7946-024C-43D4-A7FB-E16167EFDE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E34386-36A1-4B29-9830-896102AFBE50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EA7946-024C-43D4-A7FB-E16167EFDE1E}" type="slidenum">
              <a:rPr lang="cs-CZ" smtClean="0"/>
              <a:t>‹#›</a:t>
            </a:fld>
            <a:endParaRPr lang="cs-CZ"/>
          </a:p>
        </p:txBody>
      </p:sp>
      <p:cxnSp>
        <p:nvCxnSpPr>
          <p:cNvPr id="11" name="Straight Connector 10"/>
          <p:cNvCxnSpPr/>
          <p:nvPr/>
        </p:nvCxnSpPr>
        <p:spPr>
          <a:xfrm rot="5400000">
            <a:off x="2217817" y="4045823"/>
            <a:ext cx="4709160" cy="794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E34386-36A1-4B29-9830-896102AFBE50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EA7946-024C-43D4-A7FB-E16167EFDE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E34386-36A1-4B29-9830-896102AFBE50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EA7946-024C-43D4-A7FB-E16167EFDE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E34386-36A1-4B29-9830-896102AFBE50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EA7946-024C-43D4-A7FB-E16167EFDE1E}" type="slidenum">
              <a:rPr lang="cs-CZ" smtClean="0"/>
              <a:t>‹#›</a:t>
            </a:fld>
            <a:endParaRPr lang="cs-CZ"/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-13116" y="3580206"/>
            <a:ext cx="557784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E34386-36A1-4B29-9830-896102AFBE50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EA7946-024C-43D4-A7FB-E16167EFDE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E34386-36A1-4B29-9830-896102AFBE50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EA7946-024C-43D4-A7FB-E16167EFDE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E34386-36A1-4B29-9830-896102AFBE50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EA7946-024C-43D4-A7FB-E16167EFDE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786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876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7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8288"/>
            <a:ext cx="28956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D5E34386-36A1-4B29-9830-896102AFBE50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8288"/>
            <a:ext cx="4114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8288"/>
            <a:ext cx="1066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>
                <a:solidFill>
                  <a:srgbClr val="FFFFFF"/>
                </a:solidFill>
              </a:defRPr>
            </a:lvl1pPr>
          </a:lstStyle>
          <a:p>
            <a:fld id="{64EA7946-024C-43D4-A7FB-E16167EFDE1E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25" r:id="rId1"/>
    <p:sldLayoutId id="2147483926" r:id="rId2"/>
    <p:sldLayoutId id="2147483927" r:id="rId3"/>
    <p:sldLayoutId id="2147483928" r:id="rId4"/>
    <p:sldLayoutId id="2147483929" r:id="rId5"/>
    <p:sldLayoutId id="2147483930" r:id="rId6"/>
    <p:sldLayoutId id="2147483931" r:id="rId7"/>
    <p:sldLayoutId id="2147483932" r:id="rId8"/>
    <p:sldLayoutId id="2147483933" r:id="rId9"/>
    <p:sldLayoutId id="2147483934" r:id="rId10"/>
    <p:sldLayoutId id="2147483935" r:id="rId11"/>
  </p:sldLayoutIdLst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xStyles>
    <p:titleStyle>
      <a:lvl1pPr algn="l" defTabSz="914400" rtl="0" eaLnBrk="1" latinLnBrk="0" hangingPunct="1">
        <a:spcBef>
          <a:spcPct val="0"/>
        </a:spcBef>
        <a:buNone/>
        <a:defRPr sz="4000" kern="1200" spc="-1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3716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idx="4294967295"/>
          </p:nvPr>
        </p:nvSpPr>
        <p:spPr>
          <a:xfrm>
            <a:off x="395797" y="1943381"/>
            <a:ext cx="8280400" cy="3321050"/>
          </a:xfrm>
        </p:spPr>
        <p:txBody>
          <a:bodyPr>
            <a:normAutofit/>
          </a:bodyPr>
          <a:lstStyle/>
          <a:p>
            <a:pPr marL="1508760" lvl="8" indent="0">
              <a:buNone/>
            </a:pPr>
            <a:endParaRPr lang="cs-CZ" sz="1400" b="1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Arial Narrow" pitchFamily="34" charset="0"/>
            </a:endParaRPr>
          </a:p>
          <a:p>
            <a:pPr marL="0" indent="0" algn="ctr">
              <a:buNone/>
            </a:pPr>
            <a:r>
              <a:rPr lang="cs-CZ" sz="260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6">
                    <a:lumMod val="75000"/>
                  </a:schemeClr>
                </a:solidFill>
                <a:latin typeface="Century Schoolbook" pitchFamily="18" charset="0"/>
              </a:rPr>
              <a:t>ZŠP a ZŠS Uherský Brod</a:t>
            </a:r>
          </a:p>
          <a:p>
            <a:pPr marL="0" indent="0" algn="ctr">
              <a:buNone/>
            </a:pPr>
            <a:r>
              <a:rPr lang="cs-CZ" sz="260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6">
                    <a:lumMod val="75000"/>
                  </a:schemeClr>
                </a:solidFill>
                <a:latin typeface="Century Schoolbook" pitchFamily="18" charset="0"/>
              </a:rPr>
              <a:t>projekt </a:t>
            </a:r>
            <a:r>
              <a:rPr lang="cs-CZ" sz="2600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6">
                    <a:lumMod val="75000"/>
                  </a:schemeClr>
                </a:solidFill>
                <a:latin typeface="Century Schoolbook" pitchFamily="18" charset="0"/>
              </a:rPr>
              <a:t>č. CZ.1.07/1.4.00/21.0961</a:t>
            </a:r>
            <a:endParaRPr lang="cs-CZ" sz="2600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accent6">
                  <a:lumMod val="75000"/>
                </a:schemeClr>
              </a:solidFill>
              <a:latin typeface="Century Schoolbook" pitchFamily="18" charset="0"/>
            </a:endParaRPr>
          </a:p>
          <a:p>
            <a:pPr lvl="8" algn="ctr"/>
            <a:endParaRPr lang="cs-CZ" sz="1400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accent6">
                  <a:lumMod val="75000"/>
                </a:schemeClr>
              </a:solidFill>
              <a:latin typeface="Century Schoolbook" pitchFamily="18" charset="0"/>
            </a:endParaRPr>
          </a:p>
          <a:p>
            <a:pPr marL="0" indent="0" algn="ctr">
              <a:buNone/>
            </a:pPr>
            <a:r>
              <a:rPr lang="cs-CZ" sz="260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6">
                    <a:lumMod val="75000"/>
                  </a:schemeClr>
                </a:solidFill>
                <a:latin typeface="Century Schoolbook" pitchFamily="18" charset="0"/>
              </a:rPr>
              <a:t>Matematika pro 2. stupeň </a:t>
            </a:r>
          </a:p>
          <a:p>
            <a:pPr marL="0" indent="0" algn="ctr">
              <a:buNone/>
            </a:pPr>
            <a:endParaRPr lang="cs-CZ" sz="260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accent6">
                  <a:lumMod val="75000"/>
                </a:schemeClr>
              </a:solidFill>
              <a:latin typeface="Century Schoolbook" pitchFamily="18" charset="0"/>
            </a:endParaRPr>
          </a:p>
          <a:p>
            <a:pPr marL="0" indent="0" algn="ctr">
              <a:buNone/>
            </a:pPr>
            <a:r>
              <a:rPr lang="cs-CZ" sz="180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6">
                    <a:lumMod val="75000"/>
                  </a:schemeClr>
                </a:solidFill>
                <a:latin typeface="Century Schoolbook" pitchFamily="18" charset="0"/>
              </a:rPr>
              <a:t>Č. </a:t>
            </a:r>
            <a:r>
              <a:rPr lang="cs-CZ" sz="1800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6">
                    <a:lumMod val="75000"/>
                  </a:schemeClr>
                </a:solidFill>
                <a:latin typeface="Century Schoolbook" pitchFamily="18" charset="0"/>
              </a:rPr>
              <a:t>DUMu</a:t>
            </a:r>
            <a:r>
              <a:rPr lang="cs-CZ" sz="180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6">
                    <a:lumMod val="75000"/>
                  </a:schemeClr>
                </a:solidFill>
                <a:latin typeface="Century Schoolbook" pitchFamily="18" charset="0"/>
              </a:rPr>
              <a:t>:  VY_32_INOVACE_20_ </a:t>
            </a:r>
            <a:r>
              <a:rPr lang="cs-CZ" sz="180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6">
                    <a:lumMod val="75000"/>
                  </a:schemeClr>
                </a:solidFill>
                <a:latin typeface="Century Schoolbook" pitchFamily="18" charset="0"/>
              </a:rPr>
              <a:t>číslo a početní operace</a:t>
            </a:r>
            <a:endParaRPr lang="cs-CZ" sz="1800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accent6">
                  <a:lumMod val="75000"/>
                </a:schemeClr>
              </a:solidFill>
              <a:latin typeface="Century Schoolbook" pitchFamily="18" charset="0"/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04223" y="695606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971601" y="4861520"/>
            <a:ext cx="712879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dirty="0" smtClean="0"/>
          </a:p>
          <a:p>
            <a:pPr algn="ctr"/>
            <a:endParaRPr lang="cs-CZ" b="1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Century Schoolbook" pitchFamily="18" charset="0"/>
            </a:endParaRPr>
          </a:p>
          <a:p>
            <a:pPr algn="ctr"/>
            <a:r>
              <a:rPr lang="cs-CZ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6">
                    <a:lumMod val="75000"/>
                  </a:schemeClr>
                </a:solidFill>
                <a:latin typeface="Century Schoolbook" pitchFamily="18" charset="0"/>
              </a:rPr>
              <a:t>          Jméno autora:      Mgr.  Hana Vaňková   </a:t>
            </a:r>
            <a:r>
              <a:rPr lang="cs-CZ" dirty="0" smtClean="0">
                <a:latin typeface="+mj-lt"/>
              </a:rPr>
              <a:t>	</a:t>
            </a:r>
            <a:endParaRPr lang="cs-CZ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41661210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95536" y="764704"/>
            <a:ext cx="8280920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Anotace:</a:t>
            </a:r>
          </a:p>
          <a:p>
            <a:endParaRPr lang="cs-CZ" dirty="0"/>
          </a:p>
          <a:p>
            <a:r>
              <a:rPr lang="cs-CZ" dirty="0"/>
              <a:t>P</a:t>
            </a:r>
            <a:r>
              <a:rPr lang="cs-CZ" dirty="0" smtClean="0"/>
              <a:t>rezentace je určena k opakování početních operací s čísly v oboru do milionu.</a:t>
            </a:r>
          </a:p>
          <a:p>
            <a:r>
              <a:rPr lang="cs-CZ" dirty="0" smtClean="0"/>
              <a:t>Žáci procvičují učivo u tabule nebo na pracovních listech.</a:t>
            </a:r>
          </a:p>
          <a:p>
            <a:endParaRPr lang="cs-CZ" dirty="0"/>
          </a:p>
          <a:p>
            <a:r>
              <a:rPr lang="cs-CZ" dirty="0" smtClean="0"/>
              <a:t>Snímky 3 – 10  je možné vytisknout jako pracovní listy.</a:t>
            </a:r>
          </a:p>
          <a:p>
            <a:endParaRPr lang="cs-CZ" dirty="0" smtClean="0"/>
          </a:p>
          <a:p>
            <a:r>
              <a:rPr lang="cs-CZ" dirty="0" smtClean="0"/>
              <a:t>Určeno pro 9. ročník</a:t>
            </a:r>
            <a:endParaRPr lang="cs-CZ" dirty="0"/>
          </a:p>
          <a:p>
            <a:r>
              <a:rPr lang="cs-CZ" dirty="0" smtClean="0"/>
              <a:t>Vytvořeno v červnu 2012.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81344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3" y="623392"/>
            <a:ext cx="8208913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dirty="0" smtClean="0"/>
              <a:t> </a:t>
            </a:r>
            <a:r>
              <a:rPr lang="cs-CZ" u="sng" dirty="0" smtClean="0"/>
              <a:t>Správně zapiš pod sebe a </a:t>
            </a:r>
            <a:r>
              <a:rPr lang="cs-CZ" u="sng" dirty="0"/>
              <a:t>vypočítej</a:t>
            </a:r>
            <a:r>
              <a:rPr lang="cs-CZ" b="1" u="sng" dirty="0"/>
              <a:t> písemně</a:t>
            </a:r>
            <a:r>
              <a:rPr lang="cs-CZ" u="sng" dirty="0"/>
              <a:t> následující </a:t>
            </a:r>
            <a:r>
              <a:rPr lang="cs-CZ" u="sng" dirty="0" smtClean="0"/>
              <a:t>příklady</a:t>
            </a:r>
          </a:p>
          <a:p>
            <a:endParaRPr lang="cs-CZ" dirty="0" smtClean="0"/>
          </a:p>
          <a:p>
            <a:r>
              <a:rPr lang="cs-CZ" dirty="0" smtClean="0"/>
              <a:t> </a:t>
            </a:r>
            <a:r>
              <a:rPr lang="cs-CZ" dirty="0"/>
              <a:t>5939 + </a:t>
            </a:r>
            <a:r>
              <a:rPr lang="cs-CZ" dirty="0" smtClean="0"/>
              <a:t>12198</a:t>
            </a:r>
            <a:r>
              <a:rPr lang="cs-CZ" dirty="0"/>
              <a:t>	</a:t>
            </a:r>
            <a:r>
              <a:rPr lang="cs-CZ" dirty="0" smtClean="0"/>
              <a:t>     125654 </a:t>
            </a:r>
            <a:r>
              <a:rPr lang="cs-CZ" dirty="0"/>
              <a:t>+ 392	</a:t>
            </a:r>
            <a:r>
              <a:rPr lang="cs-CZ" dirty="0" smtClean="0"/>
              <a:t>         64800 </a:t>
            </a:r>
            <a:r>
              <a:rPr lang="cs-CZ" dirty="0"/>
              <a:t>+ 115139	276431 +  4295		</a:t>
            </a: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/>
              <a:t> </a:t>
            </a:r>
          </a:p>
          <a:p>
            <a:r>
              <a:rPr lang="cs-CZ" dirty="0"/>
              <a:t> </a:t>
            </a:r>
          </a:p>
          <a:p>
            <a:r>
              <a:rPr lang="cs-CZ" dirty="0"/>
              <a:t> </a:t>
            </a:r>
          </a:p>
          <a:p>
            <a:r>
              <a:rPr lang="cs-CZ" dirty="0" smtClean="0"/>
              <a:t>11,08 </a:t>
            </a:r>
            <a:r>
              <a:rPr lang="cs-CZ" dirty="0"/>
              <a:t>+ 195,29	</a:t>
            </a:r>
            <a:r>
              <a:rPr lang="cs-CZ" dirty="0" smtClean="0"/>
              <a:t>      3,011 </a:t>
            </a:r>
            <a:r>
              <a:rPr lang="cs-CZ" dirty="0"/>
              <a:t>+ 9,2	</a:t>
            </a:r>
            <a:r>
              <a:rPr lang="cs-CZ" dirty="0" smtClean="0"/>
              <a:t>         648,008 </a:t>
            </a:r>
            <a:r>
              <a:rPr lang="cs-CZ" dirty="0"/>
              <a:t>+ 81,392	5643,1 +  0,395	</a:t>
            </a:r>
          </a:p>
        </p:txBody>
      </p:sp>
      <p:sp>
        <p:nvSpPr>
          <p:cNvPr id="3" name="Plus 2"/>
          <p:cNvSpPr/>
          <p:nvPr/>
        </p:nvSpPr>
        <p:spPr>
          <a:xfrm>
            <a:off x="7571184" y="332656"/>
            <a:ext cx="914400" cy="914400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dirty="0" smtClean="0">
                <a:solidFill>
                  <a:srgbClr val="FF0000"/>
                </a:solidFill>
                <a:latin typeface="Georgia" pitchFamily="18" charset="0"/>
              </a:rPr>
              <a:t>sčítání</a:t>
            </a:r>
            <a:endParaRPr lang="cs-CZ" sz="1200" dirty="0">
              <a:solidFill>
                <a:srgbClr val="FF0000"/>
              </a:solidFill>
              <a:latin typeface="Georg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849165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51729" y="692696"/>
            <a:ext cx="8208912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u="sng" dirty="0" smtClean="0"/>
              <a:t>Správně </a:t>
            </a:r>
            <a:r>
              <a:rPr lang="cs-CZ" u="sng" dirty="0"/>
              <a:t>zapiš pod sebe a vypočítej</a:t>
            </a:r>
            <a:r>
              <a:rPr lang="cs-CZ" b="1" u="sng" dirty="0"/>
              <a:t> písemně</a:t>
            </a:r>
            <a:r>
              <a:rPr lang="cs-CZ" u="sng" dirty="0"/>
              <a:t> následující </a:t>
            </a:r>
            <a:r>
              <a:rPr lang="cs-CZ" u="sng" dirty="0" smtClean="0"/>
              <a:t>příklady</a:t>
            </a:r>
            <a:endParaRPr lang="cs-CZ" u="sng" dirty="0"/>
          </a:p>
          <a:p>
            <a:endParaRPr lang="cs-CZ" dirty="0" smtClean="0"/>
          </a:p>
          <a:p>
            <a:r>
              <a:rPr lang="cs-CZ" dirty="0" smtClean="0"/>
              <a:t>256131 – 91648	      144200 </a:t>
            </a:r>
            <a:r>
              <a:rPr lang="cs-CZ" dirty="0"/>
              <a:t>- </a:t>
            </a:r>
            <a:r>
              <a:rPr lang="cs-CZ" dirty="0" smtClean="0"/>
              <a:t>1892           13754 </a:t>
            </a:r>
            <a:r>
              <a:rPr lang="cs-CZ" dirty="0"/>
              <a:t>– 9650	</a:t>
            </a:r>
            <a:r>
              <a:rPr lang="cs-CZ" dirty="0" smtClean="0"/>
              <a:t>  74129 </a:t>
            </a:r>
            <a:r>
              <a:rPr lang="cs-CZ" dirty="0"/>
              <a:t>- 3865	</a:t>
            </a:r>
          </a:p>
          <a:p>
            <a:r>
              <a:rPr lang="cs-CZ" dirty="0"/>
              <a:t>  </a:t>
            </a: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  <a:p>
            <a:r>
              <a:rPr lang="cs-CZ" dirty="0"/>
              <a:t> </a:t>
            </a:r>
          </a:p>
          <a:p>
            <a:r>
              <a:rPr lang="cs-CZ" dirty="0"/>
              <a:t> </a:t>
            </a:r>
          </a:p>
          <a:p>
            <a:r>
              <a:rPr lang="cs-CZ" dirty="0" smtClean="0"/>
              <a:t>795,1 </a:t>
            </a:r>
            <a:r>
              <a:rPr lang="cs-CZ" dirty="0"/>
              <a:t>– 39,44	</a:t>
            </a:r>
            <a:r>
              <a:rPr lang="cs-CZ" dirty="0" smtClean="0"/>
              <a:t>       </a:t>
            </a:r>
            <a:r>
              <a:rPr lang="cs-CZ" dirty="0"/>
              <a:t>85,69 – </a:t>
            </a:r>
            <a:r>
              <a:rPr lang="cs-CZ" dirty="0" smtClean="0"/>
              <a:t>1,009</a:t>
            </a:r>
            <a:r>
              <a:rPr lang="cs-CZ" dirty="0"/>
              <a:t> </a:t>
            </a:r>
            <a:r>
              <a:rPr lang="cs-CZ" dirty="0" smtClean="0"/>
              <a:t>         3516,02 </a:t>
            </a:r>
            <a:r>
              <a:rPr lang="cs-CZ" dirty="0"/>
              <a:t>– 41,591  	</a:t>
            </a:r>
            <a:r>
              <a:rPr lang="cs-CZ" dirty="0" smtClean="0"/>
              <a:t>   19,6 </a:t>
            </a:r>
            <a:r>
              <a:rPr lang="cs-CZ" dirty="0"/>
              <a:t>– 0,849</a:t>
            </a:r>
          </a:p>
        </p:txBody>
      </p:sp>
      <p:sp>
        <p:nvSpPr>
          <p:cNvPr id="3" name="Minus 2"/>
          <p:cNvSpPr/>
          <p:nvPr/>
        </p:nvSpPr>
        <p:spPr>
          <a:xfrm>
            <a:off x="7402016" y="404664"/>
            <a:ext cx="1130424" cy="914400"/>
          </a:xfrm>
          <a:prstGeom prst="mathMin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dirty="0" smtClean="0">
                <a:solidFill>
                  <a:srgbClr val="FF0000"/>
                </a:solidFill>
                <a:latin typeface="Georgia" pitchFamily="18" charset="0"/>
              </a:rPr>
              <a:t>odčítání</a:t>
            </a:r>
            <a:endParaRPr lang="cs-CZ" sz="1200" dirty="0">
              <a:solidFill>
                <a:srgbClr val="FF0000"/>
              </a:solidFill>
              <a:latin typeface="Georg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802459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836712"/>
            <a:ext cx="8136904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u="sng" dirty="0"/>
              <a:t>Násobte </a:t>
            </a:r>
            <a:r>
              <a:rPr lang="cs-CZ" u="sng" dirty="0" smtClean="0"/>
              <a:t>zpaměti</a:t>
            </a:r>
            <a:r>
              <a:rPr lang="cs-CZ" dirty="0"/>
              <a:t>			 </a:t>
            </a:r>
            <a:r>
              <a:rPr lang="cs-CZ" dirty="0" smtClean="0"/>
              <a:t>     </a:t>
            </a:r>
            <a:r>
              <a:rPr lang="cs-CZ" u="sng" dirty="0"/>
              <a:t>Dělte </a:t>
            </a:r>
            <a:r>
              <a:rPr lang="cs-CZ" u="sng" dirty="0" smtClean="0"/>
              <a:t>zpaměti</a:t>
            </a:r>
          </a:p>
          <a:p>
            <a:pPr lvl="0"/>
            <a:endParaRPr lang="cs-CZ" dirty="0" smtClean="0"/>
          </a:p>
          <a:p>
            <a:r>
              <a:rPr lang="cs-CZ" dirty="0" smtClean="0"/>
              <a:t>300 </a:t>
            </a:r>
            <a:r>
              <a:rPr lang="cs-CZ" dirty="0"/>
              <a:t>. </a:t>
            </a:r>
            <a:r>
              <a:rPr lang="cs-CZ" dirty="0" smtClean="0"/>
              <a:t>90   =</a:t>
            </a:r>
            <a:r>
              <a:rPr lang="cs-CZ" dirty="0"/>
              <a:t>		 </a:t>
            </a:r>
            <a:r>
              <a:rPr lang="cs-CZ" dirty="0" smtClean="0"/>
              <a:t>                    7200 :  </a:t>
            </a:r>
            <a:r>
              <a:rPr lang="cs-CZ" dirty="0"/>
              <a:t>90 </a:t>
            </a:r>
            <a:r>
              <a:rPr lang="cs-CZ" dirty="0" smtClean="0"/>
              <a:t> =</a:t>
            </a:r>
            <a:endParaRPr lang="cs-CZ" dirty="0"/>
          </a:p>
          <a:p>
            <a:r>
              <a:rPr lang="cs-CZ" dirty="0"/>
              <a:t>500 . 70 </a:t>
            </a:r>
            <a:r>
              <a:rPr lang="cs-CZ" dirty="0" smtClean="0"/>
              <a:t>  =</a:t>
            </a:r>
            <a:r>
              <a:rPr lang="cs-CZ" dirty="0"/>
              <a:t>			</a:t>
            </a:r>
            <a:r>
              <a:rPr lang="cs-CZ" dirty="0" smtClean="0"/>
              <a:t>       6000 </a:t>
            </a:r>
            <a:r>
              <a:rPr lang="cs-CZ" dirty="0"/>
              <a:t>: </a:t>
            </a:r>
            <a:r>
              <a:rPr lang="cs-CZ" dirty="0" smtClean="0"/>
              <a:t> 20  </a:t>
            </a:r>
            <a:r>
              <a:rPr lang="cs-CZ" dirty="0"/>
              <a:t>=</a:t>
            </a:r>
          </a:p>
          <a:p>
            <a:r>
              <a:rPr lang="cs-CZ" dirty="0"/>
              <a:t>220 . </a:t>
            </a:r>
            <a:r>
              <a:rPr lang="cs-CZ" dirty="0" smtClean="0"/>
              <a:t>  4   =          </a:t>
            </a:r>
            <a:r>
              <a:rPr lang="cs-CZ" dirty="0"/>
              <a:t>			</a:t>
            </a:r>
            <a:r>
              <a:rPr lang="cs-CZ" dirty="0" smtClean="0"/>
              <a:t>       1500 </a:t>
            </a:r>
            <a:r>
              <a:rPr lang="cs-CZ" dirty="0"/>
              <a:t>: </a:t>
            </a:r>
            <a:r>
              <a:rPr lang="cs-CZ" dirty="0" smtClean="0"/>
              <a:t>  3   </a:t>
            </a:r>
            <a:r>
              <a:rPr lang="cs-CZ" dirty="0"/>
              <a:t>=</a:t>
            </a:r>
          </a:p>
          <a:p>
            <a:r>
              <a:rPr lang="cs-CZ" dirty="0" smtClean="0"/>
              <a:t>  80 </a:t>
            </a:r>
            <a:r>
              <a:rPr lang="cs-CZ" dirty="0"/>
              <a:t>. 400 =			</a:t>
            </a:r>
            <a:r>
              <a:rPr lang="cs-CZ" dirty="0" smtClean="0"/>
              <a:t>     80000 </a:t>
            </a:r>
            <a:r>
              <a:rPr lang="cs-CZ" dirty="0"/>
              <a:t>: </a:t>
            </a:r>
            <a:r>
              <a:rPr lang="cs-CZ" dirty="0" smtClean="0"/>
              <a:t>  8   =</a:t>
            </a:r>
          </a:p>
          <a:p>
            <a:r>
              <a:rPr lang="cs-CZ" dirty="0" smtClean="0"/>
              <a:t>700 . 100 =			       2500 : 100 =</a:t>
            </a:r>
          </a:p>
          <a:p>
            <a:endParaRPr lang="cs-CZ" dirty="0"/>
          </a:p>
          <a:p>
            <a:pPr lvl="0"/>
            <a:r>
              <a:rPr lang="cs-CZ" u="sng" dirty="0"/>
              <a:t>Písemné </a:t>
            </a:r>
            <a:r>
              <a:rPr lang="cs-CZ" u="sng" dirty="0" smtClean="0"/>
              <a:t>násobení</a:t>
            </a:r>
          </a:p>
          <a:p>
            <a:pPr lvl="0"/>
            <a:endParaRPr lang="cs-CZ" dirty="0"/>
          </a:p>
          <a:p>
            <a:r>
              <a:rPr lang="cs-CZ" dirty="0"/>
              <a:t>5615		4294	</a:t>
            </a:r>
            <a:r>
              <a:rPr lang="cs-CZ" dirty="0" smtClean="0"/>
              <a:t>          29,18</a:t>
            </a:r>
            <a:r>
              <a:rPr lang="cs-CZ" dirty="0"/>
              <a:t>	</a:t>
            </a:r>
            <a:r>
              <a:rPr lang="cs-CZ" dirty="0" smtClean="0"/>
              <a:t>        9,01	     0,358	  </a:t>
            </a:r>
          </a:p>
          <a:p>
            <a:r>
              <a:rPr lang="cs-CZ" u="sng" dirty="0" smtClean="0"/>
              <a:t>.   38	</a:t>
            </a:r>
            <a:r>
              <a:rPr lang="cs-CZ" dirty="0" smtClean="0"/>
              <a:t>	</a:t>
            </a:r>
            <a:r>
              <a:rPr lang="cs-CZ" u="sng" dirty="0" smtClean="0"/>
              <a:t>.   65 	  </a:t>
            </a:r>
            <a:r>
              <a:rPr lang="cs-CZ" dirty="0" smtClean="0"/>
              <a:t>        </a:t>
            </a:r>
            <a:r>
              <a:rPr lang="cs-CZ" u="sng" dirty="0" smtClean="0"/>
              <a:t>.   2,3_</a:t>
            </a:r>
            <a:r>
              <a:rPr lang="cs-CZ" dirty="0" smtClean="0"/>
              <a:t>	      </a:t>
            </a:r>
            <a:r>
              <a:rPr lang="cs-CZ" u="sng" dirty="0" smtClean="0"/>
              <a:t>. 0,41</a:t>
            </a:r>
            <a:r>
              <a:rPr lang="cs-CZ" u="sng" dirty="0"/>
              <a:t> </a:t>
            </a:r>
            <a:r>
              <a:rPr lang="cs-CZ" u="sng" dirty="0" smtClean="0"/>
              <a:t>     </a:t>
            </a:r>
            <a:r>
              <a:rPr lang="cs-CZ" dirty="0" smtClean="0"/>
              <a:t>            </a:t>
            </a:r>
            <a:r>
              <a:rPr lang="cs-CZ" u="sng" dirty="0" smtClean="0"/>
              <a:t>    . 19 _</a:t>
            </a:r>
            <a:endParaRPr lang="cs-CZ" dirty="0"/>
          </a:p>
          <a:p>
            <a:endParaRPr lang="cs-CZ" dirty="0"/>
          </a:p>
        </p:txBody>
      </p:sp>
      <p:sp>
        <p:nvSpPr>
          <p:cNvPr id="3" name="Násobení 2"/>
          <p:cNvSpPr/>
          <p:nvPr/>
        </p:nvSpPr>
        <p:spPr>
          <a:xfrm>
            <a:off x="2339752" y="476672"/>
            <a:ext cx="1296144" cy="914400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dirty="0" smtClean="0">
                <a:solidFill>
                  <a:srgbClr val="FF0000"/>
                </a:solidFill>
                <a:latin typeface="Georgia" pitchFamily="18" charset="0"/>
              </a:rPr>
              <a:t>násobení</a:t>
            </a:r>
            <a:endParaRPr lang="cs-CZ" sz="1200" dirty="0">
              <a:solidFill>
                <a:srgbClr val="FF0000"/>
              </a:solidFill>
              <a:latin typeface="Georgia" pitchFamily="18" charset="0"/>
            </a:endParaRPr>
          </a:p>
        </p:txBody>
      </p:sp>
      <p:sp>
        <p:nvSpPr>
          <p:cNvPr id="4" name="Dělení 3"/>
          <p:cNvSpPr/>
          <p:nvPr/>
        </p:nvSpPr>
        <p:spPr>
          <a:xfrm>
            <a:off x="6420900" y="509999"/>
            <a:ext cx="1152128" cy="914400"/>
          </a:xfrm>
          <a:prstGeom prst="mathDivid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dirty="0" smtClean="0">
                <a:solidFill>
                  <a:srgbClr val="FF0000"/>
                </a:solidFill>
                <a:latin typeface="Georgia" pitchFamily="18" charset="0"/>
              </a:rPr>
              <a:t>dělení</a:t>
            </a:r>
            <a:endParaRPr lang="cs-CZ" sz="1200" dirty="0">
              <a:solidFill>
                <a:srgbClr val="FF0000"/>
              </a:solidFill>
              <a:latin typeface="Georg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07056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692696"/>
            <a:ext cx="8136904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u="sng" dirty="0"/>
              <a:t>Písemné dělení </a:t>
            </a:r>
            <a:r>
              <a:rPr lang="cs-CZ" u="sng" dirty="0" smtClean="0"/>
              <a:t>(na </a:t>
            </a:r>
            <a:r>
              <a:rPr lang="cs-CZ" u="sng" dirty="0"/>
              <a:t>jedno desetinné místo</a:t>
            </a:r>
            <a:r>
              <a:rPr lang="cs-CZ" u="sng" dirty="0" smtClean="0"/>
              <a:t>)</a:t>
            </a:r>
          </a:p>
          <a:p>
            <a:pPr lvl="0"/>
            <a:endParaRPr lang="cs-CZ" dirty="0"/>
          </a:p>
          <a:p>
            <a:r>
              <a:rPr lang="cs-CZ" dirty="0"/>
              <a:t>4825 : 5 = 			172463 : 37 </a:t>
            </a:r>
            <a:r>
              <a:rPr lang="cs-CZ" dirty="0" smtClean="0"/>
              <a:t>=</a:t>
            </a:r>
          </a:p>
          <a:p>
            <a:r>
              <a:rPr lang="cs-CZ" dirty="0"/>
              <a:t> </a:t>
            </a:r>
          </a:p>
          <a:p>
            <a:r>
              <a:rPr lang="cs-CZ" dirty="0"/>
              <a:t> </a:t>
            </a:r>
          </a:p>
          <a:p>
            <a:r>
              <a:rPr lang="cs-CZ" dirty="0"/>
              <a:t> </a:t>
            </a:r>
          </a:p>
          <a:p>
            <a:r>
              <a:rPr lang="cs-CZ" dirty="0"/>
              <a:t> </a:t>
            </a:r>
          </a:p>
          <a:p>
            <a:r>
              <a:rPr lang="cs-CZ" dirty="0"/>
              <a:t> </a:t>
            </a:r>
          </a:p>
          <a:p>
            <a:r>
              <a:rPr lang="cs-CZ" dirty="0"/>
              <a:t>6129,9 : 9,2 =			</a:t>
            </a:r>
            <a:r>
              <a:rPr lang="cs-CZ" dirty="0" smtClean="0"/>
              <a:t>5039,21 </a:t>
            </a:r>
            <a:r>
              <a:rPr lang="cs-CZ" dirty="0"/>
              <a:t>: 0,46 </a:t>
            </a:r>
            <a:r>
              <a:rPr lang="cs-CZ" dirty="0" smtClean="0"/>
              <a:t>=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8,2656 : 0,042 =			58959 :  18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239834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692696"/>
            <a:ext cx="2308645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Zaokrouhlování</a:t>
            </a:r>
          </a:p>
          <a:p>
            <a:r>
              <a:rPr lang="cs-CZ" dirty="0" smtClean="0"/>
              <a:t>    </a:t>
            </a:r>
            <a:endParaRPr lang="cs-CZ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53568325"/>
              </p:ext>
            </p:extLst>
          </p:nvPr>
        </p:nvGraphicFramePr>
        <p:xfrm>
          <a:off x="594970" y="1340768"/>
          <a:ext cx="7920880" cy="2103120"/>
        </p:xfrm>
        <a:graphic>
          <a:graphicData uri="http://schemas.openxmlformats.org/drawingml/2006/table">
            <a:tbl>
              <a:tblPr firstRow="1" firstCol="1">
                <a:tableStyleId>{BC89EF96-8CEA-46FF-86C4-4CE0E7609802}</a:tableStyleId>
              </a:tblPr>
              <a:tblGrid>
                <a:gridCol w="1980220"/>
                <a:gridCol w="1980220"/>
                <a:gridCol w="1980220"/>
                <a:gridCol w="1980220"/>
              </a:tblGrid>
              <a:tr h="348779">
                <a:tc>
                  <a:txBody>
                    <a:bodyPr/>
                    <a:lstStyle/>
                    <a:p>
                      <a:pPr marL="45720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 </a:t>
                      </a:r>
                      <a:endParaRPr lang="cs-CZ" sz="2000" dirty="0">
                        <a:solidFill>
                          <a:schemeClr val="bg2">
                            <a:lumMod val="1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45720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Desítky</a:t>
                      </a:r>
                      <a:endParaRPr lang="cs-CZ" sz="2000" dirty="0">
                        <a:solidFill>
                          <a:schemeClr val="bg2">
                            <a:lumMod val="1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45720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Stovky </a:t>
                      </a:r>
                      <a:endParaRPr lang="cs-CZ" sz="2000" dirty="0">
                        <a:solidFill>
                          <a:schemeClr val="bg2">
                            <a:lumMod val="1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45720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Tisíce</a:t>
                      </a:r>
                      <a:endParaRPr lang="cs-CZ" sz="2000" dirty="0">
                        <a:solidFill>
                          <a:schemeClr val="bg2">
                            <a:lumMod val="1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16835">
                <a:tc>
                  <a:txBody>
                    <a:bodyPr/>
                    <a:lstStyle/>
                    <a:p>
                      <a:pPr marL="45720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  5062</a:t>
                      </a:r>
                      <a:endParaRPr lang="cs-CZ" sz="2000" dirty="0">
                        <a:solidFill>
                          <a:schemeClr val="bg2">
                            <a:lumMod val="1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45720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 </a:t>
                      </a:r>
                      <a:endParaRPr lang="cs-CZ" sz="2000" dirty="0">
                        <a:solidFill>
                          <a:schemeClr val="bg2">
                            <a:lumMod val="1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45720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 </a:t>
                      </a:r>
                      <a:endParaRPr lang="cs-CZ" sz="2000" dirty="0">
                        <a:solidFill>
                          <a:schemeClr val="bg2">
                            <a:lumMod val="1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45720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 </a:t>
                      </a:r>
                      <a:endParaRPr lang="cs-CZ" sz="2000" dirty="0">
                        <a:solidFill>
                          <a:schemeClr val="bg2">
                            <a:lumMod val="1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16835">
                <a:tc>
                  <a:txBody>
                    <a:bodyPr/>
                    <a:lstStyle/>
                    <a:p>
                      <a:pPr marL="45720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35198</a:t>
                      </a:r>
                      <a:endParaRPr lang="cs-CZ" sz="2000">
                        <a:solidFill>
                          <a:schemeClr val="bg2">
                            <a:lumMod val="1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45720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 </a:t>
                      </a:r>
                      <a:endParaRPr lang="cs-CZ" sz="2000">
                        <a:solidFill>
                          <a:schemeClr val="bg2">
                            <a:lumMod val="1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45720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 </a:t>
                      </a:r>
                      <a:endParaRPr lang="cs-CZ" sz="2000" dirty="0">
                        <a:solidFill>
                          <a:schemeClr val="bg2">
                            <a:lumMod val="1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45720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 </a:t>
                      </a:r>
                      <a:endParaRPr lang="cs-CZ" sz="2000" dirty="0">
                        <a:solidFill>
                          <a:schemeClr val="bg2">
                            <a:lumMod val="1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16835">
                <a:tc>
                  <a:txBody>
                    <a:bodyPr/>
                    <a:lstStyle/>
                    <a:p>
                      <a:pPr marL="45720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  6179</a:t>
                      </a:r>
                      <a:endParaRPr lang="cs-CZ" sz="2000">
                        <a:solidFill>
                          <a:schemeClr val="bg2">
                            <a:lumMod val="1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45720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 </a:t>
                      </a:r>
                      <a:endParaRPr lang="cs-CZ" sz="2000">
                        <a:solidFill>
                          <a:schemeClr val="bg2">
                            <a:lumMod val="1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45720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 </a:t>
                      </a:r>
                      <a:endParaRPr lang="cs-CZ" sz="2000">
                        <a:solidFill>
                          <a:schemeClr val="bg2">
                            <a:lumMod val="1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45720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 </a:t>
                      </a:r>
                      <a:endParaRPr lang="cs-CZ" sz="2000" dirty="0">
                        <a:solidFill>
                          <a:schemeClr val="bg2">
                            <a:lumMod val="1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16835">
                <a:tc>
                  <a:txBody>
                    <a:bodyPr/>
                    <a:lstStyle/>
                    <a:p>
                      <a:pPr marL="45720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    </a:t>
                      </a:r>
                      <a:r>
                        <a:rPr lang="cs-CZ" sz="2000" dirty="0" smtClean="0">
                          <a:effectLst/>
                        </a:rPr>
                        <a:t>934</a:t>
                      </a:r>
                      <a:endParaRPr lang="cs-CZ" sz="2000" dirty="0">
                        <a:solidFill>
                          <a:schemeClr val="bg2">
                            <a:lumMod val="1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45720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 </a:t>
                      </a:r>
                      <a:endParaRPr lang="cs-CZ" sz="2000">
                        <a:solidFill>
                          <a:schemeClr val="bg2">
                            <a:lumMod val="1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45720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 </a:t>
                      </a:r>
                      <a:endParaRPr lang="cs-CZ" sz="2000">
                        <a:solidFill>
                          <a:schemeClr val="bg2">
                            <a:lumMod val="1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45720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dirty="0">
                        <a:solidFill>
                          <a:schemeClr val="bg2">
                            <a:lumMod val="1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16835">
                <a:tc>
                  <a:txBody>
                    <a:bodyPr/>
                    <a:lstStyle/>
                    <a:p>
                      <a:pPr marL="45720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12886</a:t>
                      </a:r>
                      <a:endParaRPr lang="cs-CZ" sz="2000" dirty="0">
                        <a:solidFill>
                          <a:schemeClr val="bg2">
                            <a:lumMod val="1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45720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dirty="0">
                        <a:solidFill>
                          <a:schemeClr val="bg2">
                            <a:lumMod val="1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45720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dirty="0">
                        <a:solidFill>
                          <a:schemeClr val="bg2">
                            <a:lumMod val="1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45720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dirty="0">
                        <a:solidFill>
                          <a:schemeClr val="bg2">
                            <a:lumMod val="1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68997907"/>
              </p:ext>
            </p:extLst>
          </p:nvPr>
        </p:nvGraphicFramePr>
        <p:xfrm>
          <a:off x="611560" y="4149080"/>
          <a:ext cx="5940000" cy="2103120"/>
        </p:xfrm>
        <a:graphic>
          <a:graphicData uri="http://schemas.openxmlformats.org/drawingml/2006/table">
            <a:tbl>
              <a:tblPr firstRow="1" firstCol="1">
                <a:tableStyleId>{BC89EF96-8CEA-46FF-86C4-4CE0E7609802}</a:tableStyleId>
              </a:tblPr>
              <a:tblGrid>
                <a:gridCol w="1980000"/>
                <a:gridCol w="1980000"/>
                <a:gridCol w="1980000"/>
              </a:tblGrid>
              <a:tr h="0">
                <a:tc>
                  <a:txBody>
                    <a:bodyPr/>
                    <a:lstStyle/>
                    <a:p>
                      <a:pPr marL="45720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 </a:t>
                      </a:r>
                      <a:endParaRPr lang="cs-CZ" sz="2000" dirty="0">
                        <a:solidFill>
                          <a:schemeClr val="bg2">
                            <a:lumMod val="1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45720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Setiny </a:t>
                      </a:r>
                      <a:endParaRPr lang="cs-CZ" sz="2000" dirty="0" smtClean="0">
                        <a:solidFill>
                          <a:schemeClr val="bg2">
                            <a:lumMod val="1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45720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Desetiny</a:t>
                      </a:r>
                      <a:endParaRPr lang="cs-CZ" sz="2000" dirty="0">
                        <a:solidFill>
                          <a:schemeClr val="bg2">
                            <a:lumMod val="1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marL="45720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    2,561</a:t>
                      </a:r>
                      <a:endParaRPr lang="cs-CZ" sz="2000">
                        <a:solidFill>
                          <a:schemeClr val="bg2">
                            <a:lumMod val="1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45720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 </a:t>
                      </a:r>
                      <a:endParaRPr lang="cs-CZ" sz="2000">
                        <a:solidFill>
                          <a:schemeClr val="bg2">
                            <a:lumMod val="1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45720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 </a:t>
                      </a:r>
                      <a:endParaRPr lang="cs-CZ" sz="2000" dirty="0">
                        <a:solidFill>
                          <a:schemeClr val="bg2">
                            <a:lumMod val="1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marL="45720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  57,089</a:t>
                      </a:r>
                      <a:endParaRPr lang="cs-CZ" sz="2000">
                        <a:solidFill>
                          <a:schemeClr val="bg2">
                            <a:lumMod val="1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45720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 </a:t>
                      </a:r>
                      <a:endParaRPr lang="cs-CZ" sz="2000">
                        <a:solidFill>
                          <a:schemeClr val="bg2">
                            <a:lumMod val="1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45720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 </a:t>
                      </a:r>
                      <a:endParaRPr lang="cs-CZ" sz="2000" dirty="0">
                        <a:solidFill>
                          <a:schemeClr val="bg2">
                            <a:lumMod val="1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marL="45720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125,607</a:t>
                      </a:r>
                      <a:endParaRPr lang="cs-CZ" sz="2000">
                        <a:solidFill>
                          <a:schemeClr val="bg2">
                            <a:lumMod val="1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45720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 </a:t>
                      </a:r>
                      <a:endParaRPr lang="cs-CZ" sz="2000">
                        <a:solidFill>
                          <a:schemeClr val="bg2">
                            <a:lumMod val="1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45720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 </a:t>
                      </a:r>
                      <a:endParaRPr lang="cs-CZ" sz="2000" dirty="0">
                        <a:solidFill>
                          <a:schemeClr val="bg2">
                            <a:lumMod val="1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marL="45720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    0,543</a:t>
                      </a:r>
                      <a:endParaRPr lang="cs-CZ" sz="2000" dirty="0">
                        <a:solidFill>
                          <a:schemeClr val="bg2">
                            <a:lumMod val="1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45720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 </a:t>
                      </a:r>
                      <a:endParaRPr lang="cs-CZ" sz="2000">
                        <a:solidFill>
                          <a:schemeClr val="bg2">
                            <a:lumMod val="1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45720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 </a:t>
                      </a:r>
                      <a:endParaRPr lang="cs-CZ" sz="2000" dirty="0">
                        <a:solidFill>
                          <a:schemeClr val="bg2">
                            <a:lumMod val="1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marL="45720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solidFill>
                            <a:schemeClr val="bg2">
                              <a:lumMod val="10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  </a:t>
                      </a:r>
                      <a:r>
                        <a:rPr lang="cs-CZ" sz="2000" dirty="0" smtClean="0">
                          <a:effectLst/>
                        </a:rPr>
                        <a:t>39,071</a:t>
                      </a:r>
                      <a:endParaRPr lang="cs-CZ" sz="2000" dirty="0">
                        <a:solidFill>
                          <a:schemeClr val="bg2">
                            <a:lumMod val="1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45720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dirty="0">
                        <a:solidFill>
                          <a:schemeClr val="bg2">
                            <a:lumMod val="1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45720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dirty="0">
                        <a:solidFill>
                          <a:schemeClr val="bg2">
                            <a:lumMod val="1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271582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11560" y="836712"/>
            <a:ext cx="8064896" cy="53245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u="sng" dirty="0" smtClean="0"/>
              <a:t>Zlomky</a:t>
            </a:r>
            <a:r>
              <a:rPr lang="cs-CZ" sz="2000" dirty="0" smtClean="0"/>
              <a:t>  </a:t>
            </a:r>
            <a:r>
              <a:rPr lang="cs-CZ" sz="2000" dirty="0"/>
              <a:t>											</a:t>
            </a:r>
          </a:p>
          <a:p>
            <a:pPr lvl="0"/>
            <a:r>
              <a:rPr lang="cs-CZ" sz="2000" dirty="0"/>
              <a:t> </a:t>
            </a:r>
            <a:r>
              <a:rPr lang="cs-CZ" sz="2000" u="sng" dirty="0"/>
              <a:t>1</a:t>
            </a:r>
            <a:r>
              <a:rPr lang="cs-CZ" sz="2000" dirty="0"/>
              <a:t>		</a:t>
            </a:r>
            <a:r>
              <a:rPr lang="cs-CZ" sz="2000" dirty="0" smtClean="0"/>
              <a:t>   </a:t>
            </a:r>
            <a:r>
              <a:rPr lang="cs-CZ" sz="2000" u="sng" dirty="0" smtClean="0"/>
              <a:t>5</a:t>
            </a:r>
            <a:r>
              <a:rPr lang="cs-CZ" sz="2000" dirty="0"/>
              <a:t>		</a:t>
            </a:r>
            <a:r>
              <a:rPr lang="cs-CZ" sz="2000" dirty="0" smtClean="0"/>
              <a:t>   </a:t>
            </a:r>
            <a:r>
              <a:rPr lang="cs-CZ" sz="2000" u="sng" dirty="0" smtClean="0"/>
              <a:t>2</a:t>
            </a:r>
            <a:r>
              <a:rPr lang="cs-CZ" sz="2000" dirty="0"/>
              <a:t>		</a:t>
            </a:r>
            <a:r>
              <a:rPr lang="cs-CZ" sz="2000" dirty="0" smtClean="0"/>
              <a:t>     </a:t>
            </a:r>
            <a:r>
              <a:rPr lang="cs-CZ" sz="2000" u="sng" dirty="0" smtClean="0"/>
              <a:t>5</a:t>
            </a:r>
            <a:r>
              <a:rPr lang="cs-CZ" sz="2000" dirty="0"/>
              <a:t>	</a:t>
            </a:r>
          </a:p>
          <a:p>
            <a:r>
              <a:rPr lang="cs-CZ" sz="2000" dirty="0"/>
              <a:t> 5  z 100 =	</a:t>
            </a:r>
            <a:r>
              <a:rPr lang="cs-CZ" sz="2000" dirty="0" smtClean="0"/>
              <a:t>   9  </a:t>
            </a:r>
            <a:r>
              <a:rPr lang="cs-CZ" sz="2000" dirty="0"/>
              <a:t>z 45 =	</a:t>
            </a:r>
            <a:r>
              <a:rPr lang="cs-CZ" sz="2000" dirty="0" smtClean="0"/>
              <a:t>   5   </a:t>
            </a:r>
            <a:r>
              <a:rPr lang="cs-CZ" sz="2000" dirty="0"/>
              <a:t>z 60 = 	</a:t>
            </a:r>
            <a:r>
              <a:rPr lang="cs-CZ" sz="2000" dirty="0" smtClean="0"/>
              <a:t>     6   </a:t>
            </a:r>
            <a:r>
              <a:rPr lang="cs-CZ" sz="2000" dirty="0"/>
              <a:t>z 90  </a:t>
            </a:r>
            <a:r>
              <a:rPr lang="cs-CZ" sz="2000" dirty="0" smtClean="0"/>
              <a:t>=</a:t>
            </a:r>
          </a:p>
          <a:p>
            <a:endParaRPr lang="cs-CZ" sz="2000" dirty="0" smtClean="0"/>
          </a:p>
          <a:p>
            <a:pPr lvl="0"/>
            <a:r>
              <a:rPr lang="cs-CZ" sz="2000" dirty="0" smtClean="0"/>
              <a:t> </a:t>
            </a:r>
            <a:r>
              <a:rPr lang="cs-CZ" sz="2000" u="sng" dirty="0"/>
              <a:t>2</a:t>
            </a:r>
            <a:r>
              <a:rPr lang="cs-CZ" sz="2000" dirty="0"/>
              <a:t>		   </a:t>
            </a:r>
            <a:r>
              <a:rPr lang="cs-CZ" sz="2000" u="sng" dirty="0"/>
              <a:t>2</a:t>
            </a:r>
            <a:r>
              <a:rPr lang="cs-CZ" sz="2000" dirty="0"/>
              <a:t>		   </a:t>
            </a:r>
            <a:r>
              <a:rPr lang="cs-CZ" sz="2000" u="sng" dirty="0"/>
              <a:t>3</a:t>
            </a:r>
            <a:r>
              <a:rPr lang="cs-CZ" sz="2000" dirty="0"/>
              <a:t>	     </a:t>
            </a:r>
            <a:r>
              <a:rPr lang="cs-CZ" sz="2000" dirty="0" smtClean="0"/>
              <a:t>	     </a:t>
            </a:r>
            <a:r>
              <a:rPr lang="cs-CZ" sz="2000" u="sng" dirty="0"/>
              <a:t>7</a:t>
            </a:r>
            <a:r>
              <a:rPr lang="cs-CZ" sz="2000" dirty="0"/>
              <a:t>	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4  </a:t>
            </a:r>
            <a:r>
              <a:rPr lang="cs-CZ" sz="2000" dirty="0"/>
              <a:t>z </a:t>
            </a:r>
            <a:r>
              <a:rPr lang="cs-CZ" sz="2000" dirty="0" smtClean="0"/>
              <a:t>200 </a:t>
            </a:r>
            <a:r>
              <a:rPr lang="cs-CZ" sz="2000" dirty="0"/>
              <a:t>=	 </a:t>
            </a:r>
            <a:r>
              <a:rPr lang="cs-CZ" sz="2000" dirty="0" smtClean="0"/>
              <a:t> 10  </a:t>
            </a:r>
            <a:r>
              <a:rPr lang="cs-CZ" sz="2000" dirty="0"/>
              <a:t>z </a:t>
            </a:r>
            <a:r>
              <a:rPr lang="cs-CZ" sz="2000" dirty="0" smtClean="0"/>
              <a:t>55 </a:t>
            </a:r>
            <a:r>
              <a:rPr lang="cs-CZ" sz="2000" dirty="0"/>
              <a:t>=	   </a:t>
            </a:r>
            <a:r>
              <a:rPr lang="cs-CZ" sz="2000" dirty="0" smtClean="0"/>
              <a:t>4   </a:t>
            </a:r>
            <a:r>
              <a:rPr lang="cs-CZ" sz="2000" dirty="0"/>
              <a:t>z </a:t>
            </a:r>
            <a:r>
              <a:rPr lang="cs-CZ" sz="2000" dirty="0" smtClean="0"/>
              <a:t>80 </a:t>
            </a:r>
            <a:r>
              <a:rPr lang="cs-CZ" sz="2000" dirty="0"/>
              <a:t>= 	    </a:t>
            </a:r>
            <a:r>
              <a:rPr lang="cs-CZ" sz="2000" dirty="0" smtClean="0"/>
              <a:t> 8   </a:t>
            </a:r>
            <a:r>
              <a:rPr lang="cs-CZ" sz="2000" dirty="0"/>
              <a:t>z </a:t>
            </a:r>
            <a:r>
              <a:rPr lang="cs-CZ" sz="2000" dirty="0" smtClean="0"/>
              <a:t>64  =</a:t>
            </a:r>
          </a:p>
          <a:p>
            <a:endParaRPr lang="cs-CZ" sz="2000" dirty="0" smtClean="0"/>
          </a:p>
          <a:p>
            <a:endParaRPr lang="cs-CZ" sz="2000" dirty="0"/>
          </a:p>
          <a:p>
            <a:pPr lvl="0"/>
            <a:r>
              <a:rPr lang="cs-CZ" sz="2000" u="sng" dirty="0" smtClean="0"/>
              <a:t>Násobení a dělení desetinných čísel</a:t>
            </a:r>
            <a:endParaRPr lang="cs-CZ" sz="2000" u="sng" dirty="0"/>
          </a:p>
          <a:p>
            <a:pPr lvl="0"/>
            <a:endParaRPr lang="cs-CZ" sz="2000" dirty="0"/>
          </a:p>
          <a:p>
            <a:r>
              <a:rPr lang="cs-CZ" sz="2000" dirty="0" smtClean="0"/>
              <a:t>351,2 </a:t>
            </a:r>
            <a:r>
              <a:rPr lang="cs-CZ" sz="2000" dirty="0"/>
              <a:t>. </a:t>
            </a:r>
            <a:r>
              <a:rPr lang="cs-CZ" sz="2000" dirty="0" smtClean="0"/>
              <a:t>  100   </a:t>
            </a:r>
            <a:r>
              <a:rPr lang="cs-CZ" sz="2000" dirty="0"/>
              <a:t>=		                     </a:t>
            </a:r>
            <a:r>
              <a:rPr lang="cs-CZ" sz="2000" dirty="0" smtClean="0"/>
              <a:t>72,258 </a:t>
            </a:r>
            <a:r>
              <a:rPr lang="cs-CZ" sz="2000" dirty="0"/>
              <a:t>:  </a:t>
            </a:r>
            <a:r>
              <a:rPr lang="cs-CZ" sz="2000" dirty="0" smtClean="0"/>
              <a:t>     10  </a:t>
            </a:r>
            <a:r>
              <a:rPr lang="cs-CZ" sz="2000" dirty="0"/>
              <a:t>=</a:t>
            </a:r>
          </a:p>
          <a:p>
            <a:r>
              <a:rPr lang="cs-CZ" sz="2000" dirty="0" smtClean="0"/>
              <a:t>6,003 . 1000   </a:t>
            </a:r>
            <a:r>
              <a:rPr lang="cs-CZ" sz="2000" dirty="0"/>
              <a:t>=			       </a:t>
            </a:r>
            <a:r>
              <a:rPr lang="cs-CZ" sz="2000" dirty="0" smtClean="0"/>
              <a:t> 165,6   </a:t>
            </a:r>
            <a:r>
              <a:rPr lang="cs-CZ" sz="2000" dirty="0"/>
              <a:t>:  </a:t>
            </a:r>
            <a:r>
              <a:rPr lang="cs-CZ" sz="2000" dirty="0" smtClean="0"/>
              <a:t>   100  </a:t>
            </a:r>
            <a:r>
              <a:rPr lang="cs-CZ" sz="2000" dirty="0"/>
              <a:t>=</a:t>
            </a:r>
          </a:p>
          <a:p>
            <a:r>
              <a:rPr lang="cs-CZ" sz="2000" dirty="0" smtClean="0"/>
              <a:t>1,24   </a:t>
            </a:r>
            <a:r>
              <a:rPr lang="cs-CZ" sz="2000" dirty="0"/>
              <a:t>.  </a:t>
            </a:r>
            <a:r>
              <a:rPr lang="cs-CZ" sz="2000" dirty="0" smtClean="0"/>
              <a:t>   10   </a:t>
            </a:r>
            <a:r>
              <a:rPr lang="cs-CZ" sz="2000" dirty="0"/>
              <a:t>=          	</a:t>
            </a:r>
            <a:r>
              <a:rPr lang="cs-CZ" sz="2000" dirty="0" smtClean="0"/>
              <a:t>                     214,57 </a:t>
            </a:r>
            <a:r>
              <a:rPr lang="cs-CZ" sz="2000" dirty="0"/>
              <a:t>:   </a:t>
            </a:r>
            <a:r>
              <a:rPr lang="cs-CZ" sz="2000" dirty="0" smtClean="0"/>
              <a:t>    10  =</a:t>
            </a:r>
          </a:p>
          <a:p>
            <a:r>
              <a:rPr lang="cs-CZ" sz="2000" dirty="0" smtClean="0"/>
              <a:t>13,18 .   100   =			       1785,2  :   1000  =</a:t>
            </a:r>
          </a:p>
          <a:p>
            <a:r>
              <a:rPr lang="cs-CZ" sz="2000" dirty="0" smtClean="0"/>
              <a:t>975,4 </a:t>
            </a:r>
            <a:r>
              <a:rPr lang="cs-CZ" sz="2000" dirty="0"/>
              <a:t>. </a:t>
            </a:r>
            <a:r>
              <a:rPr lang="cs-CZ" sz="2000" dirty="0" smtClean="0"/>
              <a:t> 1000  </a:t>
            </a:r>
            <a:r>
              <a:rPr lang="cs-CZ" sz="2000" dirty="0"/>
              <a:t>=			       </a:t>
            </a:r>
            <a:r>
              <a:rPr lang="cs-CZ" sz="2000" dirty="0" smtClean="0"/>
              <a:t>  10,54  </a:t>
            </a:r>
            <a:r>
              <a:rPr lang="cs-CZ" sz="2000" dirty="0"/>
              <a:t>: </a:t>
            </a:r>
            <a:r>
              <a:rPr lang="cs-CZ" sz="2000" dirty="0" smtClean="0"/>
              <a:t>      10  </a:t>
            </a:r>
            <a:r>
              <a:rPr lang="cs-CZ" sz="2000" dirty="0"/>
              <a:t>=</a:t>
            </a:r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3602827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620688"/>
            <a:ext cx="7992888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u="sng" dirty="0" smtClean="0"/>
              <a:t>Procenta</a:t>
            </a:r>
          </a:p>
          <a:p>
            <a:pPr lvl="0"/>
            <a:endParaRPr lang="cs-CZ" dirty="0"/>
          </a:p>
          <a:p>
            <a:r>
              <a:rPr lang="cs-CZ" dirty="0"/>
              <a:t>5 % ze </a:t>
            </a:r>
            <a:r>
              <a:rPr lang="cs-CZ" dirty="0" smtClean="0"/>
              <a:t>  300 </a:t>
            </a:r>
            <a:r>
              <a:rPr lang="cs-CZ" dirty="0"/>
              <a:t>=	</a:t>
            </a:r>
            <a:r>
              <a:rPr lang="cs-CZ" dirty="0" smtClean="0"/>
              <a:t>     8 </a:t>
            </a:r>
            <a:r>
              <a:rPr lang="cs-CZ" dirty="0"/>
              <a:t>% </a:t>
            </a:r>
            <a:r>
              <a:rPr lang="cs-CZ" dirty="0" smtClean="0"/>
              <a:t>z    500 </a:t>
            </a:r>
            <a:r>
              <a:rPr lang="cs-CZ" dirty="0"/>
              <a:t>=	</a:t>
            </a:r>
            <a:r>
              <a:rPr lang="cs-CZ" dirty="0" smtClean="0"/>
              <a:t>        10 </a:t>
            </a:r>
            <a:r>
              <a:rPr lang="cs-CZ" dirty="0"/>
              <a:t>% z 900 =  </a:t>
            </a:r>
            <a:r>
              <a:rPr lang="cs-CZ" dirty="0" smtClean="0"/>
              <a:t>        20 </a:t>
            </a:r>
            <a:r>
              <a:rPr lang="cs-CZ" dirty="0"/>
              <a:t>% z 5000 </a:t>
            </a:r>
            <a:r>
              <a:rPr lang="cs-CZ" dirty="0" smtClean="0"/>
              <a:t>=</a:t>
            </a:r>
          </a:p>
          <a:p>
            <a:endParaRPr lang="cs-CZ" dirty="0"/>
          </a:p>
          <a:p>
            <a:r>
              <a:rPr lang="cs-CZ" dirty="0" smtClean="0"/>
              <a:t>7 % ze 4000 =	     2 % ze 7000 =	        3 % z 1200 =          40 % z 8000 =</a:t>
            </a:r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10347871"/>
              </p:ext>
            </p:extLst>
          </p:nvPr>
        </p:nvGraphicFramePr>
        <p:xfrm>
          <a:off x="557709" y="3140968"/>
          <a:ext cx="7992889" cy="2346792"/>
        </p:xfrm>
        <a:graphic>
          <a:graphicData uri="http://schemas.openxmlformats.org/drawingml/2006/table">
            <a:tbl>
              <a:tblPr firstRow="1" firstCol="1" bandRow="1">
                <a:tableStyleId>{69CF1AB2-1976-4502-BF36-3FF5EA218861}</a:tableStyleId>
              </a:tblPr>
              <a:tblGrid>
                <a:gridCol w="1598231"/>
                <a:gridCol w="1598231"/>
                <a:gridCol w="1598231"/>
                <a:gridCol w="1599098"/>
                <a:gridCol w="1599098"/>
              </a:tblGrid>
              <a:tr h="586698">
                <a:tc>
                  <a:txBody>
                    <a:bodyPr/>
                    <a:lstStyle/>
                    <a:p>
                      <a:pPr marL="0" indent="0"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Vklad </a:t>
                      </a:r>
                    </a:p>
                    <a:p>
                      <a:pPr marL="0" indent="0"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(v korunách)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5 000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228600"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20 000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50 000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120 000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586698">
                <a:tc>
                  <a:txBody>
                    <a:bodyPr/>
                    <a:lstStyle/>
                    <a:p>
                      <a:pPr marL="0" indent="0"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Úroková </a:t>
                      </a:r>
                      <a:r>
                        <a:rPr lang="cs-CZ" sz="1400" dirty="0">
                          <a:effectLst/>
                        </a:rPr>
                        <a:t>sazba</a:t>
                      </a:r>
                    </a:p>
                    <a:p>
                      <a:pPr marL="0" indent="0"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(v procentech)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3 %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5 %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2 %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4 %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586698">
                <a:tc>
                  <a:txBody>
                    <a:bodyPr/>
                    <a:lstStyle/>
                    <a:p>
                      <a:pPr marL="0" indent="0"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Úrok za 1 rok</a:t>
                      </a:r>
                    </a:p>
                    <a:p>
                      <a:pPr marL="0" indent="0"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(celkem)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 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 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 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 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586698">
                <a:tc>
                  <a:txBody>
                    <a:bodyPr/>
                    <a:lstStyle/>
                    <a:p>
                      <a:pPr marL="0" indent="0"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Výsledný vklad</a:t>
                      </a:r>
                    </a:p>
                    <a:p>
                      <a:pPr marL="0" indent="0"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(spolu s úrokem)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 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 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 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 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sp>
        <p:nvSpPr>
          <p:cNvPr id="4" name="Rectangle 1"/>
          <p:cNvSpPr>
            <a:spLocks noChangeArrowheads="1"/>
          </p:cNvSpPr>
          <p:nvPr/>
        </p:nvSpPr>
        <p:spPr bwMode="auto">
          <a:xfrm>
            <a:off x="539552" y="2636912"/>
            <a:ext cx="7992888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/>
            <a:r>
              <a:rPr kumimoji="0" lang="cs-CZ" sz="1800" b="0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Vypočítej</a:t>
            </a:r>
            <a:r>
              <a:rPr kumimoji="0" lang="cs-CZ" sz="1800" b="0" i="0" u="sng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 podle tabulky</a:t>
            </a:r>
            <a:endParaRPr kumimoji="0" lang="cs-CZ" sz="1800" b="0" i="0" u="sng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585122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07675" y="404664"/>
            <a:ext cx="8280920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/>
              <a:t>Vyřeš následující slovní úlohy. Napiš odpověď.</a:t>
            </a:r>
          </a:p>
          <a:p>
            <a:endParaRPr lang="cs-CZ" u="sng" dirty="0" smtClean="0"/>
          </a:p>
          <a:p>
            <a:pPr marL="342900" indent="-342900">
              <a:buAutoNum type="alphaUcParenR"/>
            </a:pPr>
            <a:r>
              <a:rPr lang="cs-CZ" dirty="0" smtClean="0"/>
              <a:t>Vypočítej průměrný výdělek </a:t>
            </a:r>
            <a:r>
              <a:rPr lang="cs-CZ" dirty="0"/>
              <a:t>otce za 2. čtvrtletí roku, jestliže si v </a:t>
            </a:r>
            <a:r>
              <a:rPr lang="cs-CZ" dirty="0" smtClean="0"/>
              <a:t>dubnu</a:t>
            </a:r>
          </a:p>
          <a:p>
            <a:r>
              <a:rPr lang="cs-CZ" dirty="0"/>
              <a:t> </a:t>
            </a:r>
            <a:r>
              <a:rPr lang="cs-CZ" dirty="0" smtClean="0"/>
              <a:t>     vydělal </a:t>
            </a:r>
            <a:r>
              <a:rPr lang="cs-CZ" dirty="0"/>
              <a:t>15920 Kč, v květnu 18508 Kč a v červnu 20073 Kč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B)</a:t>
            </a:r>
            <a:r>
              <a:rPr lang="cs-CZ" dirty="0"/>
              <a:t> Petr a Martin si o prázdninách  vydělali na brigádě 5610 korun. Mají </a:t>
            </a:r>
            <a:r>
              <a:rPr lang="cs-CZ" dirty="0" smtClean="0"/>
              <a:t>si</a:t>
            </a:r>
          </a:p>
          <a:p>
            <a:r>
              <a:rPr lang="cs-CZ" dirty="0" smtClean="0"/>
              <a:t>     </a:t>
            </a:r>
            <a:r>
              <a:rPr lang="cs-CZ" dirty="0"/>
              <a:t>peníze rozdělit v poměru 1 : 2. Kolik korun dostane Petr a kolik Martin</a:t>
            </a:r>
            <a:r>
              <a:rPr lang="cs-CZ" dirty="0" smtClean="0"/>
              <a:t>?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C) </a:t>
            </a:r>
            <a:r>
              <a:rPr lang="cs-CZ" dirty="0"/>
              <a:t>V pekárně pracovalo 160 zaměstnanců, z toho 60 % žen. Jaký počet </a:t>
            </a:r>
            <a:endParaRPr lang="cs-CZ" dirty="0" smtClean="0"/>
          </a:p>
          <a:p>
            <a:r>
              <a:rPr lang="cs-CZ" dirty="0" smtClean="0"/>
              <a:t>     zaměstnanců </a:t>
            </a:r>
            <a:r>
              <a:rPr lang="cs-CZ" dirty="0"/>
              <a:t>tvořily ženy? 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443801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3" y="623392"/>
            <a:ext cx="8208913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b="1" u="sng" dirty="0" smtClean="0">
                <a:solidFill>
                  <a:srgbClr val="FF0000"/>
                </a:solidFill>
              </a:rPr>
              <a:t>ŘEŠENÍ </a:t>
            </a:r>
            <a:r>
              <a:rPr lang="cs-CZ" dirty="0" smtClean="0"/>
              <a:t>  </a:t>
            </a:r>
            <a:r>
              <a:rPr lang="cs-CZ" u="sng" dirty="0" smtClean="0"/>
              <a:t>Správně zapiš pod sebe a </a:t>
            </a:r>
            <a:r>
              <a:rPr lang="cs-CZ" u="sng" dirty="0"/>
              <a:t>vypočítej</a:t>
            </a:r>
            <a:r>
              <a:rPr lang="cs-CZ" b="1" u="sng" dirty="0"/>
              <a:t> písemně</a:t>
            </a:r>
            <a:r>
              <a:rPr lang="cs-CZ" u="sng" dirty="0"/>
              <a:t> následující </a:t>
            </a:r>
            <a:r>
              <a:rPr lang="cs-CZ" u="sng" dirty="0" smtClean="0"/>
              <a:t>příklady</a:t>
            </a:r>
          </a:p>
          <a:p>
            <a:endParaRPr lang="cs-CZ" dirty="0" smtClean="0"/>
          </a:p>
          <a:p>
            <a:r>
              <a:rPr lang="cs-CZ" dirty="0" smtClean="0"/>
              <a:t> </a:t>
            </a:r>
            <a:r>
              <a:rPr lang="cs-CZ" dirty="0"/>
              <a:t>5939 + </a:t>
            </a:r>
            <a:r>
              <a:rPr lang="cs-CZ" dirty="0" smtClean="0"/>
              <a:t>12198</a:t>
            </a:r>
            <a:r>
              <a:rPr lang="cs-CZ" dirty="0"/>
              <a:t>	</a:t>
            </a:r>
            <a:r>
              <a:rPr lang="cs-CZ" dirty="0" smtClean="0"/>
              <a:t>     125654 </a:t>
            </a:r>
            <a:r>
              <a:rPr lang="cs-CZ" dirty="0"/>
              <a:t>+ 392	</a:t>
            </a:r>
            <a:r>
              <a:rPr lang="cs-CZ" dirty="0" smtClean="0"/>
              <a:t>         64800 </a:t>
            </a:r>
            <a:r>
              <a:rPr lang="cs-CZ" dirty="0"/>
              <a:t>+ 115139	276431 +  </a:t>
            </a:r>
            <a:r>
              <a:rPr lang="cs-CZ" dirty="0" smtClean="0"/>
              <a:t>4295</a:t>
            </a:r>
          </a:p>
          <a:p>
            <a:r>
              <a:rPr lang="cs-CZ" dirty="0" smtClean="0"/>
              <a:t>      </a:t>
            </a:r>
          </a:p>
          <a:p>
            <a:r>
              <a:rPr lang="cs-CZ" dirty="0"/>
              <a:t> </a:t>
            </a:r>
            <a:r>
              <a:rPr lang="cs-CZ" dirty="0" smtClean="0"/>
              <a:t>      </a:t>
            </a:r>
            <a:r>
              <a:rPr lang="cs-CZ" dirty="0" smtClean="0">
                <a:solidFill>
                  <a:srgbClr val="FF0066"/>
                </a:solidFill>
              </a:rPr>
              <a:t>5939	           125654		 64800		   276431</a:t>
            </a:r>
            <a:endParaRPr lang="cs-CZ" dirty="0">
              <a:solidFill>
                <a:srgbClr val="FF0066"/>
              </a:solidFill>
            </a:endParaRPr>
          </a:p>
          <a:p>
            <a:r>
              <a:rPr lang="cs-CZ" dirty="0" smtClean="0">
                <a:solidFill>
                  <a:srgbClr val="FF0066"/>
                </a:solidFill>
              </a:rPr>
              <a:t>     </a:t>
            </a:r>
            <a:r>
              <a:rPr lang="cs-CZ" u="sng" dirty="0" smtClean="0">
                <a:solidFill>
                  <a:srgbClr val="FF0066"/>
                </a:solidFill>
              </a:rPr>
              <a:t>12198</a:t>
            </a:r>
            <a:r>
              <a:rPr lang="cs-CZ" dirty="0" smtClean="0">
                <a:solidFill>
                  <a:srgbClr val="FF0066"/>
                </a:solidFill>
              </a:rPr>
              <a:t>		</a:t>
            </a:r>
            <a:r>
              <a:rPr lang="cs-CZ" u="sng" dirty="0" smtClean="0">
                <a:solidFill>
                  <a:srgbClr val="FF0066"/>
                </a:solidFill>
              </a:rPr>
              <a:t>   392</a:t>
            </a:r>
            <a:r>
              <a:rPr lang="cs-CZ" dirty="0" smtClean="0">
                <a:solidFill>
                  <a:srgbClr val="FF0066"/>
                </a:solidFill>
              </a:rPr>
              <a:t>	             </a:t>
            </a:r>
            <a:r>
              <a:rPr lang="cs-CZ" u="sng" dirty="0" smtClean="0">
                <a:solidFill>
                  <a:srgbClr val="FF0066"/>
                </a:solidFill>
              </a:rPr>
              <a:t>115139</a:t>
            </a:r>
            <a:r>
              <a:rPr lang="cs-CZ" dirty="0" smtClean="0">
                <a:solidFill>
                  <a:srgbClr val="FF0066"/>
                </a:solidFill>
              </a:rPr>
              <a:t>                      </a:t>
            </a:r>
            <a:r>
              <a:rPr lang="cs-CZ" u="sng" dirty="0" smtClean="0">
                <a:solidFill>
                  <a:srgbClr val="FF0066"/>
                </a:solidFill>
              </a:rPr>
              <a:t>    4295</a:t>
            </a:r>
          </a:p>
          <a:p>
            <a:r>
              <a:rPr lang="cs-CZ" dirty="0" smtClean="0">
                <a:solidFill>
                  <a:srgbClr val="FF0066"/>
                </a:solidFill>
              </a:rPr>
              <a:t>     18137                         126046	             179939		   280726</a:t>
            </a:r>
          </a:p>
          <a:p>
            <a:endParaRPr lang="cs-CZ" dirty="0"/>
          </a:p>
          <a:p>
            <a:r>
              <a:rPr lang="cs-CZ" dirty="0"/>
              <a:t> </a:t>
            </a:r>
          </a:p>
          <a:p>
            <a:r>
              <a:rPr lang="cs-CZ" dirty="0"/>
              <a:t> </a:t>
            </a:r>
          </a:p>
          <a:p>
            <a:r>
              <a:rPr lang="cs-CZ" dirty="0"/>
              <a:t> </a:t>
            </a:r>
          </a:p>
          <a:p>
            <a:r>
              <a:rPr lang="cs-CZ" dirty="0" smtClean="0"/>
              <a:t>11,08 </a:t>
            </a:r>
            <a:r>
              <a:rPr lang="cs-CZ" dirty="0"/>
              <a:t>+ 195,29	</a:t>
            </a:r>
            <a:r>
              <a:rPr lang="cs-CZ" dirty="0" smtClean="0"/>
              <a:t>      3,011 </a:t>
            </a:r>
            <a:r>
              <a:rPr lang="cs-CZ" dirty="0"/>
              <a:t>+ 9,2	</a:t>
            </a:r>
            <a:r>
              <a:rPr lang="cs-CZ" dirty="0" smtClean="0"/>
              <a:t>         648,008 </a:t>
            </a:r>
            <a:r>
              <a:rPr lang="cs-CZ" dirty="0"/>
              <a:t>+ 81,392	5643,1 +  </a:t>
            </a:r>
            <a:r>
              <a:rPr lang="cs-CZ" dirty="0" smtClean="0"/>
              <a:t>0,395    </a:t>
            </a:r>
          </a:p>
          <a:p>
            <a:endParaRPr lang="cs-CZ" dirty="0"/>
          </a:p>
          <a:p>
            <a:r>
              <a:rPr lang="cs-CZ" dirty="0" smtClean="0"/>
              <a:t>     </a:t>
            </a:r>
            <a:r>
              <a:rPr lang="cs-CZ" dirty="0" smtClean="0">
                <a:solidFill>
                  <a:srgbClr val="FF0066"/>
                </a:solidFill>
              </a:rPr>
              <a:t>11,08			3,011		648,008		5643,1</a:t>
            </a:r>
          </a:p>
          <a:p>
            <a:r>
              <a:rPr lang="cs-CZ" u="sng" dirty="0">
                <a:solidFill>
                  <a:srgbClr val="FF0066"/>
                </a:solidFill>
              </a:rPr>
              <a:t> </a:t>
            </a:r>
            <a:r>
              <a:rPr lang="cs-CZ" u="sng" dirty="0" smtClean="0">
                <a:solidFill>
                  <a:srgbClr val="FF0066"/>
                </a:solidFill>
              </a:rPr>
              <a:t>  195,29</a:t>
            </a:r>
            <a:r>
              <a:rPr lang="cs-CZ" dirty="0" smtClean="0">
                <a:solidFill>
                  <a:srgbClr val="FF0066"/>
                </a:solidFill>
              </a:rPr>
              <a:t>			</a:t>
            </a:r>
            <a:r>
              <a:rPr lang="cs-CZ" u="sng" dirty="0" smtClean="0">
                <a:solidFill>
                  <a:srgbClr val="FF0066"/>
                </a:solidFill>
              </a:rPr>
              <a:t>9,2</a:t>
            </a:r>
            <a:r>
              <a:rPr lang="cs-CZ" dirty="0" smtClean="0">
                <a:solidFill>
                  <a:srgbClr val="FF0066"/>
                </a:solidFill>
              </a:rPr>
              <a:t>		</a:t>
            </a:r>
            <a:r>
              <a:rPr lang="cs-CZ" u="sng" dirty="0" smtClean="0">
                <a:solidFill>
                  <a:srgbClr val="FF0066"/>
                </a:solidFill>
              </a:rPr>
              <a:t>  81,392</a:t>
            </a:r>
            <a:r>
              <a:rPr lang="cs-CZ" dirty="0" smtClean="0">
                <a:solidFill>
                  <a:srgbClr val="FF0066"/>
                </a:solidFill>
              </a:rPr>
              <a:t>		</a:t>
            </a:r>
            <a:r>
              <a:rPr lang="cs-CZ" u="sng" dirty="0" smtClean="0">
                <a:solidFill>
                  <a:srgbClr val="FF0066"/>
                </a:solidFill>
              </a:rPr>
              <a:t>       0,395</a:t>
            </a:r>
          </a:p>
          <a:p>
            <a:r>
              <a:rPr lang="cs-CZ" dirty="0" smtClean="0">
                <a:solidFill>
                  <a:srgbClr val="FF0066"/>
                </a:solidFill>
              </a:rPr>
              <a:t>   206,37		            12,211		729,400		 5643,495</a:t>
            </a:r>
            <a:endParaRPr lang="cs-CZ" dirty="0">
              <a:solidFill>
                <a:srgbClr val="FF006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378222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51729" y="699154"/>
            <a:ext cx="8208912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b="1" u="sng" dirty="0">
                <a:solidFill>
                  <a:srgbClr val="FF0000"/>
                </a:solidFill>
              </a:rPr>
              <a:t>ŘEŠENÍ </a:t>
            </a:r>
            <a:r>
              <a:rPr lang="cs-CZ" b="1" u="sng" dirty="0" smtClean="0">
                <a:solidFill>
                  <a:srgbClr val="FF0000"/>
                </a:solidFill>
              </a:rPr>
              <a:t> </a:t>
            </a:r>
            <a:r>
              <a:rPr lang="cs-CZ" u="sng" dirty="0" smtClean="0"/>
              <a:t>Správně </a:t>
            </a:r>
            <a:r>
              <a:rPr lang="cs-CZ" u="sng" dirty="0"/>
              <a:t>zapiš pod sebe a vypočítej</a:t>
            </a:r>
            <a:r>
              <a:rPr lang="cs-CZ" b="1" u="sng" dirty="0"/>
              <a:t> písemně</a:t>
            </a:r>
            <a:r>
              <a:rPr lang="cs-CZ" u="sng" dirty="0"/>
              <a:t> následující </a:t>
            </a:r>
            <a:r>
              <a:rPr lang="cs-CZ" u="sng" dirty="0" smtClean="0"/>
              <a:t>příklady</a:t>
            </a:r>
            <a:endParaRPr lang="cs-CZ" u="sng" dirty="0"/>
          </a:p>
          <a:p>
            <a:endParaRPr lang="cs-CZ" dirty="0" smtClean="0"/>
          </a:p>
          <a:p>
            <a:r>
              <a:rPr lang="cs-CZ" dirty="0" smtClean="0"/>
              <a:t>256131 – 91648	      144200 - 1892           13754 </a:t>
            </a:r>
            <a:r>
              <a:rPr lang="cs-CZ" dirty="0"/>
              <a:t>– 9650	</a:t>
            </a:r>
            <a:r>
              <a:rPr lang="cs-CZ" dirty="0" smtClean="0"/>
              <a:t>  74129 </a:t>
            </a:r>
            <a:r>
              <a:rPr lang="cs-CZ" dirty="0"/>
              <a:t>- 3865	</a:t>
            </a:r>
          </a:p>
          <a:p>
            <a:r>
              <a:rPr lang="cs-CZ" dirty="0"/>
              <a:t>  </a:t>
            </a:r>
            <a:r>
              <a:rPr lang="cs-CZ" dirty="0" smtClean="0"/>
              <a:t>   </a:t>
            </a:r>
            <a:r>
              <a:rPr lang="cs-CZ" dirty="0" smtClean="0">
                <a:solidFill>
                  <a:srgbClr val="FF0066"/>
                </a:solidFill>
              </a:rPr>
              <a:t> 256131</a:t>
            </a:r>
            <a:r>
              <a:rPr lang="cs-CZ" dirty="0">
                <a:solidFill>
                  <a:srgbClr val="FF0066"/>
                </a:solidFill>
              </a:rPr>
              <a:t>	 </a:t>
            </a:r>
            <a:r>
              <a:rPr lang="cs-CZ" dirty="0" smtClean="0">
                <a:solidFill>
                  <a:srgbClr val="FF0066"/>
                </a:solidFill>
              </a:rPr>
              <a:t>	144200</a:t>
            </a:r>
            <a:r>
              <a:rPr lang="cs-CZ" dirty="0" smtClean="0"/>
              <a:t> </a:t>
            </a:r>
            <a:r>
              <a:rPr lang="cs-CZ" dirty="0">
                <a:solidFill>
                  <a:srgbClr val="FF0066"/>
                </a:solidFill>
              </a:rPr>
              <a:t>		 </a:t>
            </a:r>
            <a:r>
              <a:rPr lang="cs-CZ" dirty="0" smtClean="0">
                <a:solidFill>
                  <a:srgbClr val="FF0066"/>
                </a:solidFill>
              </a:rPr>
              <a:t>13754</a:t>
            </a:r>
            <a:r>
              <a:rPr lang="cs-CZ" dirty="0">
                <a:solidFill>
                  <a:srgbClr val="FF0066"/>
                </a:solidFill>
              </a:rPr>
              <a:t>		   </a:t>
            </a:r>
            <a:r>
              <a:rPr lang="cs-CZ" dirty="0" smtClean="0">
                <a:solidFill>
                  <a:srgbClr val="FF0066"/>
                </a:solidFill>
              </a:rPr>
              <a:t>74129</a:t>
            </a:r>
            <a:endParaRPr lang="cs-CZ" dirty="0">
              <a:solidFill>
                <a:srgbClr val="FF0066"/>
              </a:solidFill>
            </a:endParaRPr>
          </a:p>
          <a:p>
            <a:r>
              <a:rPr lang="cs-CZ" dirty="0">
                <a:solidFill>
                  <a:srgbClr val="FF0066"/>
                </a:solidFill>
              </a:rPr>
              <a:t>    </a:t>
            </a:r>
            <a:r>
              <a:rPr lang="cs-CZ" u="sng" dirty="0">
                <a:solidFill>
                  <a:srgbClr val="FF0066"/>
                </a:solidFill>
              </a:rPr>
              <a:t> </a:t>
            </a:r>
            <a:r>
              <a:rPr lang="cs-CZ" u="sng" dirty="0" smtClean="0">
                <a:solidFill>
                  <a:srgbClr val="FF0066"/>
                </a:solidFill>
              </a:rPr>
              <a:t>-  91648</a:t>
            </a:r>
            <a:r>
              <a:rPr lang="cs-CZ" dirty="0">
                <a:solidFill>
                  <a:srgbClr val="FF0066"/>
                </a:solidFill>
              </a:rPr>
              <a:t>		</a:t>
            </a:r>
            <a:r>
              <a:rPr lang="cs-CZ" u="sng" dirty="0" smtClean="0">
                <a:solidFill>
                  <a:srgbClr val="FF0066"/>
                </a:solidFill>
              </a:rPr>
              <a:t>-   1892 </a:t>
            </a:r>
            <a:r>
              <a:rPr lang="cs-CZ" dirty="0">
                <a:solidFill>
                  <a:srgbClr val="FF0066"/>
                </a:solidFill>
              </a:rPr>
              <a:t>	             </a:t>
            </a:r>
            <a:r>
              <a:rPr lang="cs-CZ" u="sng" dirty="0" smtClean="0">
                <a:solidFill>
                  <a:srgbClr val="FF0066"/>
                </a:solidFill>
              </a:rPr>
              <a:t>-   9650</a:t>
            </a:r>
            <a:r>
              <a:rPr lang="cs-CZ" dirty="0" smtClean="0">
                <a:solidFill>
                  <a:srgbClr val="FF0066"/>
                </a:solidFill>
              </a:rPr>
              <a:t>                    </a:t>
            </a:r>
            <a:r>
              <a:rPr lang="cs-CZ" u="sng" dirty="0" smtClean="0">
                <a:solidFill>
                  <a:srgbClr val="FF0066"/>
                </a:solidFill>
              </a:rPr>
              <a:t>-  3865</a:t>
            </a:r>
            <a:endParaRPr lang="cs-CZ" u="sng" dirty="0">
              <a:solidFill>
                <a:srgbClr val="FF0066"/>
              </a:solidFill>
            </a:endParaRPr>
          </a:p>
          <a:p>
            <a:r>
              <a:rPr lang="cs-CZ" dirty="0">
                <a:solidFill>
                  <a:srgbClr val="FF0066"/>
                </a:solidFill>
              </a:rPr>
              <a:t>     </a:t>
            </a:r>
            <a:r>
              <a:rPr lang="cs-CZ" dirty="0" smtClean="0">
                <a:solidFill>
                  <a:srgbClr val="FF0066"/>
                </a:solidFill>
              </a:rPr>
              <a:t> 164483                          142308</a:t>
            </a:r>
            <a:r>
              <a:rPr lang="cs-CZ" dirty="0">
                <a:solidFill>
                  <a:srgbClr val="FF0066"/>
                </a:solidFill>
              </a:rPr>
              <a:t>	             </a:t>
            </a:r>
            <a:r>
              <a:rPr lang="cs-CZ" dirty="0" smtClean="0">
                <a:solidFill>
                  <a:srgbClr val="FF0066"/>
                </a:solidFill>
              </a:rPr>
              <a:t>    4104</a:t>
            </a:r>
            <a:r>
              <a:rPr lang="cs-CZ" dirty="0">
                <a:solidFill>
                  <a:srgbClr val="FF0066"/>
                </a:solidFill>
              </a:rPr>
              <a:t>		   </a:t>
            </a:r>
            <a:r>
              <a:rPr lang="cs-CZ" dirty="0" smtClean="0">
                <a:solidFill>
                  <a:srgbClr val="FF0066"/>
                </a:solidFill>
              </a:rPr>
              <a:t>70264</a:t>
            </a:r>
            <a:endParaRPr lang="cs-CZ" dirty="0">
              <a:solidFill>
                <a:srgbClr val="FF0066"/>
              </a:solidFill>
            </a:endParaRPr>
          </a:p>
          <a:p>
            <a:endParaRPr lang="cs-CZ" dirty="0"/>
          </a:p>
          <a:p>
            <a:r>
              <a:rPr lang="cs-CZ" dirty="0"/>
              <a:t> </a:t>
            </a:r>
          </a:p>
          <a:p>
            <a:r>
              <a:rPr lang="cs-CZ" dirty="0"/>
              <a:t> </a:t>
            </a:r>
          </a:p>
          <a:p>
            <a:r>
              <a:rPr lang="cs-CZ" dirty="0" smtClean="0"/>
              <a:t>795,1 </a:t>
            </a:r>
            <a:r>
              <a:rPr lang="cs-CZ" dirty="0"/>
              <a:t>– 39,44	</a:t>
            </a:r>
            <a:r>
              <a:rPr lang="cs-CZ" dirty="0" smtClean="0"/>
              <a:t>       </a:t>
            </a:r>
            <a:r>
              <a:rPr lang="cs-CZ" dirty="0"/>
              <a:t>85,69 – </a:t>
            </a:r>
            <a:r>
              <a:rPr lang="cs-CZ" dirty="0" smtClean="0"/>
              <a:t>1,009</a:t>
            </a:r>
            <a:r>
              <a:rPr lang="cs-CZ" dirty="0"/>
              <a:t> </a:t>
            </a:r>
            <a:r>
              <a:rPr lang="cs-CZ" dirty="0" smtClean="0"/>
              <a:t>         3516,02 </a:t>
            </a:r>
            <a:r>
              <a:rPr lang="cs-CZ" dirty="0"/>
              <a:t>– 41,591  	</a:t>
            </a:r>
            <a:r>
              <a:rPr lang="cs-CZ" dirty="0" smtClean="0"/>
              <a:t>   19,6 </a:t>
            </a:r>
            <a:r>
              <a:rPr lang="cs-CZ" dirty="0"/>
              <a:t>– </a:t>
            </a:r>
            <a:r>
              <a:rPr lang="cs-CZ" dirty="0" smtClean="0"/>
              <a:t>0,849</a:t>
            </a:r>
          </a:p>
          <a:p>
            <a:endParaRPr lang="cs-CZ" dirty="0"/>
          </a:p>
          <a:p>
            <a:r>
              <a:rPr lang="cs-CZ" dirty="0" smtClean="0">
                <a:solidFill>
                  <a:srgbClr val="FF0066"/>
                </a:solidFill>
              </a:rPr>
              <a:t>   795,1</a:t>
            </a:r>
            <a:r>
              <a:rPr lang="cs-CZ" dirty="0">
                <a:solidFill>
                  <a:srgbClr val="FF0066"/>
                </a:solidFill>
              </a:rPr>
              <a:t>			</a:t>
            </a:r>
            <a:r>
              <a:rPr lang="cs-CZ" dirty="0" smtClean="0">
                <a:solidFill>
                  <a:srgbClr val="FF0066"/>
                </a:solidFill>
              </a:rPr>
              <a:t>85,69</a:t>
            </a:r>
            <a:r>
              <a:rPr lang="cs-CZ" dirty="0">
                <a:solidFill>
                  <a:srgbClr val="FF0066"/>
                </a:solidFill>
              </a:rPr>
              <a:t>		</a:t>
            </a:r>
            <a:r>
              <a:rPr lang="cs-CZ" dirty="0" smtClean="0">
                <a:solidFill>
                  <a:srgbClr val="FF0066"/>
                </a:solidFill>
              </a:rPr>
              <a:t>3516,02</a:t>
            </a:r>
            <a:r>
              <a:rPr lang="cs-CZ" dirty="0">
                <a:solidFill>
                  <a:srgbClr val="FF0066"/>
                </a:solidFill>
              </a:rPr>
              <a:t>		 </a:t>
            </a:r>
            <a:r>
              <a:rPr lang="cs-CZ" dirty="0" smtClean="0">
                <a:solidFill>
                  <a:srgbClr val="FF0066"/>
                </a:solidFill>
              </a:rPr>
              <a:t>    19,6</a:t>
            </a:r>
            <a:endParaRPr lang="cs-CZ" dirty="0">
              <a:solidFill>
                <a:srgbClr val="FF0066"/>
              </a:solidFill>
            </a:endParaRPr>
          </a:p>
          <a:p>
            <a:r>
              <a:rPr lang="cs-CZ" u="sng" dirty="0">
                <a:solidFill>
                  <a:srgbClr val="FF0066"/>
                </a:solidFill>
              </a:rPr>
              <a:t>   </a:t>
            </a:r>
            <a:r>
              <a:rPr lang="cs-CZ" u="sng" dirty="0" smtClean="0">
                <a:solidFill>
                  <a:srgbClr val="FF0066"/>
                </a:solidFill>
              </a:rPr>
              <a:t>- 39,44</a:t>
            </a:r>
            <a:r>
              <a:rPr lang="cs-CZ" dirty="0">
                <a:solidFill>
                  <a:srgbClr val="FF0066"/>
                </a:solidFill>
              </a:rPr>
              <a:t>		</a:t>
            </a:r>
            <a:r>
              <a:rPr lang="cs-CZ" dirty="0" smtClean="0">
                <a:solidFill>
                  <a:srgbClr val="FF0066"/>
                </a:solidFill>
              </a:rPr>
              <a:t>             </a:t>
            </a:r>
            <a:r>
              <a:rPr lang="cs-CZ" u="sng" dirty="0" smtClean="0">
                <a:solidFill>
                  <a:srgbClr val="FF0066"/>
                </a:solidFill>
              </a:rPr>
              <a:t> - 1,009</a:t>
            </a:r>
            <a:r>
              <a:rPr lang="cs-CZ" dirty="0">
                <a:solidFill>
                  <a:srgbClr val="FF0066"/>
                </a:solidFill>
              </a:rPr>
              <a:t>		</a:t>
            </a:r>
            <a:r>
              <a:rPr lang="cs-CZ" u="sng" dirty="0">
                <a:solidFill>
                  <a:srgbClr val="FF0066"/>
                </a:solidFill>
              </a:rPr>
              <a:t> </a:t>
            </a:r>
            <a:r>
              <a:rPr lang="cs-CZ" u="sng" dirty="0" smtClean="0">
                <a:solidFill>
                  <a:srgbClr val="FF0066"/>
                </a:solidFill>
              </a:rPr>
              <a:t>-  41,591</a:t>
            </a:r>
            <a:r>
              <a:rPr lang="cs-CZ" dirty="0">
                <a:solidFill>
                  <a:srgbClr val="FF0066"/>
                </a:solidFill>
              </a:rPr>
              <a:t>	</a:t>
            </a:r>
            <a:r>
              <a:rPr lang="cs-CZ" u="sng" dirty="0">
                <a:solidFill>
                  <a:srgbClr val="FF0066"/>
                </a:solidFill>
              </a:rPr>
              <a:t>    </a:t>
            </a:r>
            <a:r>
              <a:rPr lang="cs-CZ" u="sng" dirty="0" smtClean="0">
                <a:solidFill>
                  <a:srgbClr val="FF0066"/>
                </a:solidFill>
              </a:rPr>
              <a:t>-  0,849</a:t>
            </a:r>
            <a:endParaRPr lang="cs-CZ" u="sng" dirty="0">
              <a:solidFill>
                <a:srgbClr val="FF0066"/>
              </a:solidFill>
            </a:endParaRPr>
          </a:p>
          <a:p>
            <a:r>
              <a:rPr lang="cs-CZ" dirty="0">
                <a:solidFill>
                  <a:srgbClr val="FF0066"/>
                </a:solidFill>
              </a:rPr>
              <a:t>   </a:t>
            </a:r>
            <a:r>
              <a:rPr lang="cs-CZ" dirty="0" smtClean="0">
                <a:solidFill>
                  <a:srgbClr val="FF0066"/>
                </a:solidFill>
              </a:rPr>
              <a:t>755,66</a:t>
            </a:r>
            <a:r>
              <a:rPr lang="cs-CZ" dirty="0">
                <a:solidFill>
                  <a:srgbClr val="FF0066"/>
                </a:solidFill>
              </a:rPr>
              <a:t>		            </a:t>
            </a:r>
            <a:r>
              <a:rPr lang="cs-CZ" dirty="0" smtClean="0">
                <a:solidFill>
                  <a:srgbClr val="FF0066"/>
                </a:solidFill>
              </a:rPr>
              <a:t>  84,681</a:t>
            </a:r>
            <a:r>
              <a:rPr lang="cs-CZ" dirty="0">
                <a:solidFill>
                  <a:srgbClr val="FF0066"/>
                </a:solidFill>
              </a:rPr>
              <a:t>	</a:t>
            </a:r>
            <a:r>
              <a:rPr lang="cs-CZ" dirty="0" smtClean="0">
                <a:solidFill>
                  <a:srgbClr val="FF0066"/>
                </a:solidFill>
              </a:rPr>
              <a:t>              3474,429</a:t>
            </a:r>
            <a:r>
              <a:rPr lang="cs-CZ" dirty="0">
                <a:solidFill>
                  <a:srgbClr val="FF0066"/>
                </a:solidFill>
              </a:rPr>
              <a:t>	 </a:t>
            </a:r>
            <a:r>
              <a:rPr lang="cs-CZ" dirty="0" smtClean="0">
                <a:solidFill>
                  <a:srgbClr val="FF0066"/>
                </a:solidFill>
              </a:rPr>
              <a:t>    18,751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089544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836712"/>
            <a:ext cx="8136904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b="1" u="sng" dirty="0">
                <a:solidFill>
                  <a:srgbClr val="FF0000"/>
                </a:solidFill>
              </a:rPr>
              <a:t>ŘEŠENÍ </a:t>
            </a:r>
            <a:r>
              <a:rPr lang="cs-CZ" b="1" dirty="0" smtClean="0">
                <a:solidFill>
                  <a:srgbClr val="FF0000"/>
                </a:solidFill>
              </a:rPr>
              <a:t>         </a:t>
            </a:r>
            <a:r>
              <a:rPr lang="cs-CZ" u="sng" dirty="0" smtClean="0"/>
              <a:t>Násobte zpaměti</a:t>
            </a:r>
            <a:r>
              <a:rPr lang="cs-CZ" dirty="0"/>
              <a:t>	</a:t>
            </a:r>
            <a:r>
              <a:rPr lang="cs-CZ" dirty="0" smtClean="0"/>
              <a:t>                                   </a:t>
            </a:r>
            <a:r>
              <a:rPr lang="cs-CZ" u="sng" dirty="0" smtClean="0"/>
              <a:t>Dělte zpaměti</a:t>
            </a:r>
          </a:p>
          <a:p>
            <a:pPr lvl="0"/>
            <a:endParaRPr lang="cs-CZ" dirty="0" smtClean="0"/>
          </a:p>
          <a:p>
            <a:r>
              <a:rPr lang="cs-CZ" dirty="0" smtClean="0"/>
              <a:t>300 </a:t>
            </a:r>
            <a:r>
              <a:rPr lang="cs-CZ" dirty="0"/>
              <a:t>. </a:t>
            </a:r>
            <a:r>
              <a:rPr lang="cs-CZ" dirty="0" smtClean="0"/>
              <a:t>90   =</a:t>
            </a:r>
            <a:r>
              <a:rPr lang="cs-CZ" dirty="0"/>
              <a:t>	</a:t>
            </a:r>
            <a:r>
              <a:rPr lang="cs-CZ" dirty="0" smtClean="0">
                <a:solidFill>
                  <a:srgbClr val="FF0066"/>
                </a:solidFill>
              </a:rPr>
              <a:t>27000</a:t>
            </a:r>
            <a:r>
              <a:rPr lang="cs-CZ" dirty="0"/>
              <a:t>	 </a:t>
            </a:r>
            <a:r>
              <a:rPr lang="cs-CZ" dirty="0" smtClean="0"/>
              <a:t>                    7200 :  </a:t>
            </a:r>
            <a:r>
              <a:rPr lang="cs-CZ" dirty="0"/>
              <a:t>90 </a:t>
            </a:r>
            <a:r>
              <a:rPr lang="cs-CZ" dirty="0" smtClean="0"/>
              <a:t> =	</a:t>
            </a:r>
            <a:r>
              <a:rPr lang="cs-CZ" dirty="0" smtClean="0">
                <a:solidFill>
                  <a:srgbClr val="FF0066"/>
                </a:solidFill>
              </a:rPr>
              <a:t>      80</a:t>
            </a:r>
            <a:endParaRPr lang="cs-CZ" dirty="0">
              <a:solidFill>
                <a:srgbClr val="FF0066"/>
              </a:solidFill>
            </a:endParaRPr>
          </a:p>
          <a:p>
            <a:r>
              <a:rPr lang="cs-CZ" dirty="0"/>
              <a:t>500 . 70 </a:t>
            </a:r>
            <a:r>
              <a:rPr lang="cs-CZ" dirty="0" smtClean="0"/>
              <a:t>  =</a:t>
            </a:r>
            <a:r>
              <a:rPr lang="cs-CZ" dirty="0"/>
              <a:t>	</a:t>
            </a:r>
            <a:r>
              <a:rPr lang="cs-CZ" dirty="0" smtClean="0">
                <a:solidFill>
                  <a:srgbClr val="FF0066"/>
                </a:solidFill>
              </a:rPr>
              <a:t>35000</a:t>
            </a:r>
            <a:r>
              <a:rPr lang="cs-CZ" dirty="0"/>
              <a:t>		</a:t>
            </a:r>
            <a:r>
              <a:rPr lang="cs-CZ" dirty="0" smtClean="0"/>
              <a:t>       6000 </a:t>
            </a:r>
            <a:r>
              <a:rPr lang="cs-CZ" dirty="0"/>
              <a:t>: </a:t>
            </a:r>
            <a:r>
              <a:rPr lang="cs-CZ" dirty="0" smtClean="0"/>
              <a:t> 20  =      </a:t>
            </a:r>
            <a:r>
              <a:rPr lang="cs-CZ" dirty="0" smtClean="0">
                <a:solidFill>
                  <a:srgbClr val="FF0066"/>
                </a:solidFill>
              </a:rPr>
              <a:t>300</a:t>
            </a:r>
            <a:endParaRPr lang="cs-CZ" dirty="0">
              <a:solidFill>
                <a:srgbClr val="FF0066"/>
              </a:solidFill>
            </a:endParaRPr>
          </a:p>
          <a:p>
            <a:r>
              <a:rPr lang="cs-CZ" dirty="0"/>
              <a:t>220 . </a:t>
            </a:r>
            <a:r>
              <a:rPr lang="cs-CZ" dirty="0" smtClean="0"/>
              <a:t>  4   =            </a:t>
            </a:r>
            <a:r>
              <a:rPr lang="cs-CZ" dirty="0"/>
              <a:t> </a:t>
            </a:r>
            <a:r>
              <a:rPr lang="cs-CZ" dirty="0" smtClean="0"/>
              <a:t>  </a:t>
            </a:r>
            <a:r>
              <a:rPr lang="cs-CZ" dirty="0" smtClean="0">
                <a:solidFill>
                  <a:srgbClr val="FF0066"/>
                </a:solidFill>
              </a:rPr>
              <a:t>880</a:t>
            </a:r>
            <a:r>
              <a:rPr lang="cs-CZ" dirty="0"/>
              <a:t>		</a:t>
            </a:r>
            <a:r>
              <a:rPr lang="cs-CZ" dirty="0" smtClean="0"/>
              <a:t>       1500 </a:t>
            </a:r>
            <a:r>
              <a:rPr lang="cs-CZ" dirty="0"/>
              <a:t>: </a:t>
            </a:r>
            <a:r>
              <a:rPr lang="cs-CZ" dirty="0" smtClean="0"/>
              <a:t>  3   =      </a:t>
            </a:r>
            <a:r>
              <a:rPr lang="cs-CZ" dirty="0" smtClean="0">
                <a:solidFill>
                  <a:srgbClr val="FF0066"/>
                </a:solidFill>
              </a:rPr>
              <a:t>500</a:t>
            </a:r>
            <a:endParaRPr lang="cs-CZ" dirty="0">
              <a:solidFill>
                <a:srgbClr val="FF0066"/>
              </a:solidFill>
            </a:endParaRPr>
          </a:p>
          <a:p>
            <a:r>
              <a:rPr lang="cs-CZ" dirty="0" smtClean="0"/>
              <a:t>  80 </a:t>
            </a:r>
            <a:r>
              <a:rPr lang="cs-CZ" dirty="0"/>
              <a:t>. 400 =	</a:t>
            </a:r>
            <a:r>
              <a:rPr lang="cs-CZ" dirty="0" smtClean="0">
                <a:solidFill>
                  <a:srgbClr val="FF0066"/>
                </a:solidFill>
              </a:rPr>
              <a:t>32000</a:t>
            </a:r>
            <a:r>
              <a:rPr lang="cs-CZ" dirty="0"/>
              <a:t>		</a:t>
            </a:r>
            <a:r>
              <a:rPr lang="cs-CZ" dirty="0" smtClean="0"/>
              <a:t>     80000 </a:t>
            </a:r>
            <a:r>
              <a:rPr lang="cs-CZ" dirty="0"/>
              <a:t>: </a:t>
            </a:r>
            <a:r>
              <a:rPr lang="cs-CZ" dirty="0" smtClean="0"/>
              <a:t>  8   =  </a:t>
            </a:r>
            <a:r>
              <a:rPr lang="cs-CZ" dirty="0" smtClean="0">
                <a:solidFill>
                  <a:srgbClr val="FF0066"/>
                </a:solidFill>
              </a:rPr>
              <a:t>10000</a:t>
            </a:r>
          </a:p>
          <a:p>
            <a:r>
              <a:rPr lang="cs-CZ" dirty="0" smtClean="0"/>
              <a:t>700 . 100 =	</a:t>
            </a:r>
            <a:r>
              <a:rPr lang="cs-CZ" dirty="0" smtClean="0">
                <a:solidFill>
                  <a:srgbClr val="FF0066"/>
                </a:solidFill>
              </a:rPr>
              <a:t>70000</a:t>
            </a:r>
            <a:r>
              <a:rPr lang="cs-CZ" dirty="0" smtClean="0"/>
              <a:t>		       2500 : 100 =        </a:t>
            </a:r>
            <a:r>
              <a:rPr lang="cs-CZ" dirty="0" smtClean="0">
                <a:solidFill>
                  <a:srgbClr val="FF0066"/>
                </a:solidFill>
              </a:rPr>
              <a:t>25</a:t>
            </a:r>
          </a:p>
          <a:p>
            <a:endParaRPr lang="cs-CZ" dirty="0"/>
          </a:p>
          <a:p>
            <a:pPr lvl="0"/>
            <a:r>
              <a:rPr lang="cs-CZ" u="sng" dirty="0"/>
              <a:t>Písemné </a:t>
            </a:r>
            <a:r>
              <a:rPr lang="cs-CZ" u="sng" dirty="0" smtClean="0"/>
              <a:t>násobení</a:t>
            </a:r>
          </a:p>
          <a:p>
            <a:pPr lvl="0"/>
            <a:endParaRPr lang="cs-CZ" dirty="0"/>
          </a:p>
          <a:p>
            <a:r>
              <a:rPr lang="cs-CZ" dirty="0" smtClean="0"/>
              <a:t>    </a:t>
            </a:r>
            <a:r>
              <a:rPr lang="cs-CZ" dirty="0" smtClean="0">
                <a:solidFill>
                  <a:srgbClr val="FF0066"/>
                </a:solidFill>
              </a:rPr>
              <a:t>5615</a:t>
            </a:r>
            <a:r>
              <a:rPr lang="cs-CZ" dirty="0">
                <a:solidFill>
                  <a:srgbClr val="FF0066"/>
                </a:solidFill>
              </a:rPr>
              <a:t>		4294	</a:t>
            </a:r>
            <a:r>
              <a:rPr lang="cs-CZ" dirty="0" smtClean="0">
                <a:solidFill>
                  <a:srgbClr val="FF0066"/>
                </a:solidFill>
              </a:rPr>
              <a:t>          29,18</a:t>
            </a:r>
            <a:r>
              <a:rPr lang="cs-CZ" dirty="0">
                <a:solidFill>
                  <a:srgbClr val="FF0066"/>
                </a:solidFill>
              </a:rPr>
              <a:t>	</a:t>
            </a:r>
            <a:r>
              <a:rPr lang="cs-CZ" dirty="0" smtClean="0">
                <a:solidFill>
                  <a:srgbClr val="FF0066"/>
                </a:solidFill>
              </a:rPr>
              <a:t>        9,01	     0,358	  </a:t>
            </a:r>
          </a:p>
          <a:p>
            <a:r>
              <a:rPr lang="cs-CZ" u="sng" dirty="0">
                <a:solidFill>
                  <a:srgbClr val="FF0066"/>
                </a:solidFill>
              </a:rPr>
              <a:t> </a:t>
            </a:r>
            <a:r>
              <a:rPr lang="cs-CZ" u="sng" dirty="0" smtClean="0">
                <a:solidFill>
                  <a:srgbClr val="FF0066"/>
                </a:solidFill>
              </a:rPr>
              <a:t>  .    38	</a:t>
            </a:r>
            <a:r>
              <a:rPr lang="cs-CZ" dirty="0" smtClean="0">
                <a:solidFill>
                  <a:srgbClr val="FF0066"/>
                </a:solidFill>
              </a:rPr>
              <a:t>	</a:t>
            </a:r>
            <a:r>
              <a:rPr lang="cs-CZ" u="sng" dirty="0" smtClean="0">
                <a:solidFill>
                  <a:srgbClr val="FF0066"/>
                </a:solidFill>
              </a:rPr>
              <a:t>.   65 	  </a:t>
            </a:r>
            <a:r>
              <a:rPr lang="cs-CZ" dirty="0" smtClean="0">
                <a:solidFill>
                  <a:srgbClr val="FF0066"/>
                </a:solidFill>
              </a:rPr>
              <a:t>        </a:t>
            </a:r>
            <a:r>
              <a:rPr lang="cs-CZ" u="sng" dirty="0" smtClean="0">
                <a:solidFill>
                  <a:srgbClr val="FF0066"/>
                </a:solidFill>
              </a:rPr>
              <a:t>.   2,3_</a:t>
            </a:r>
            <a:r>
              <a:rPr lang="cs-CZ" dirty="0" smtClean="0">
                <a:solidFill>
                  <a:srgbClr val="FF0066"/>
                </a:solidFill>
              </a:rPr>
              <a:t>	      </a:t>
            </a:r>
            <a:r>
              <a:rPr lang="cs-CZ" u="sng" dirty="0" smtClean="0">
                <a:solidFill>
                  <a:srgbClr val="FF0066"/>
                </a:solidFill>
              </a:rPr>
              <a:t>. 0,41</a:t>
            </a:r>
            <a:r>
              <a:rPr lang="cs-CZ" u="sng" dirty="0">
                <a:solidFill>
                  <a:srgbClr val="FF0066"/>
                </a:solidFill>
              </a:rPr>
              <a:t> </a:t>
            </a:r>
            <a:r>
              <a:rPr lang="cs-CZ" u="sng" dirty="0" smtClean="0">
                <a:solidFill>
                  <a:srgbClr val="FF0066"/>
                </a:solidFill>
              </a:rPr>
              <a:t>     </a:t>
            </a:r>
            <a:r>
              <a:rPr lang="cs-CZ" dirty="0" smtClean="0">
                <a:solidFill>
                  <a:srgbClr val="FF0066"/>
                </a:solidFill>
              </a:rPr>
              <a:t>            </a:t>
            </a:r>
            <a:r>
              <a:rPr lang="cs-CZ" u="sng" dirty="0" smtClean="0">
                <a:solidFill>
                  <a:srgbClr val="FF0066"/>
                </a:solidFill>
              </a:rPr>
              <a:t>    . 19 _</a:t>
            </a:r>
            <a:endParaRPr lang="cs-CZ" dirty="0">
              <a:solidFill>
                <a:srgbClr val="FF0066"/>
              </a:solidFill>
            </a:endParaRPr>
          </a:p>
          <a:p>
            <a:r>
              <a:rPr lang="cs-CZ" dirty="0" smtClean="0">
                <a:solidFill>
                  <a:srgbClr val="FF0066"/>
                </a:solidFill>
              </a:rPr>
              <a:t>  44920	             21470	            8754	         901	      3222</a:t>
            </a:r>
          </a:p>
          <a:p>
            <a:r>
              <a:rPr lang="cs-CZ" u="sng" dirty="0" smtClean="0">
                <a:solidFill>
                  <a:srgbClr val="FF0066"/>
                </a:solidFill>
              </a:rPr>
              <a:t>16845	</a:t>
            </a:r>
            <a:r>
              <a:rPr lang="cs-CZ" dirty="0" smtClean="0">
                <a:solidFill>
                  <a:srgbClr val="FF0066"/>
                </a:solidFill>
              </a:rPr>
              <a:t>           </a:t>
            </a:r>
            <a:r>
              <a:rPr lang="cs-CZ" u="sng" dirty="0" smtClean="0">
                <a:solidFill>
                  <a:srgbClr val="FF0066"/>
                </a:solidFill>
              </a:rPr>
              <a:t>25764</a:t>
            </a:r>
            <a:r>
              <a:rPr lang="cs-CZ" dirty="0" smtClean="0">
                <a:solidFill>
                  <a:srgbClr val="FF0066"/>
                </a:solidFill>
              </a:rPr>
              <a:t>	       </a:t>
            </a:r>
            <a:r>
              <a:rPr lang="cs-CZ" u="sng" dirty="0" smtClean="0">
                <a:solidFill>
                  <a:srgbClr val="FF0066"/>
                </a:solidFill>
              </a:rPr>
              <a:t>   5836</a:t>
            </a:r>
            <a:r>
              <a:rPr lang="cs-CZ" dirty="0" smtClean="0">
                <a:solidFill>
                  <a:srgbClr val="FF0066"/>
                </a:solidFill>
              </a:rPr>
              <a:t>	</a:t>
            </a:r>
            <a:r>
              <a:rPr lang="cs-CZ" u="sng" dirty="0" smtClean="0">
                <a:solidFill>
                  <a:srgbClr val="FF0066"/>
                </a:solidFill>
              </a:rPr>
              <a:t>     3604	</a:t>
            </a:r>
            <a:r>
              <a:rPr lang="cs-CZ" dirty="0" smtClean="0">
                <a:solidFill>
                  <a:srgbClr val="FF0066"/>
                </a:solidFill>
              </a:rPr>
              <a:t>	     </a:t>
            </a:r>
            <a:r>
              <a:rPr lang="cs-CZ" u="sng" dirty="0" smtClean="0">
                <a:solidFill>
                  <a:srgbClr val="FF0066"/>
                </a:solidFill>
              </a:rPr>
              <a:t> 358</a:t>
            </a:r>
            <a:r>
              <a:rPr lang="cs-CZ" dirty="0" smtClean="0">
                <a:solidFill>
                  <a:srgbClr val="FF0066"/>
                </a:solidFill>
              </a:rPr>
              <a:t>	</a:t>
            </a:r>
          </a:p>
          <a:p>
            <a:r>
              <a:rPr lang="cs-CZ" dirty="0" smtClean="0">
                <a:solidFill>
                  <a:srgbClr val="FF0066"/>
                </a:solidFill>
              </a:rPr>
              <a:t>213370	           279110	          67,114	     3,6941	      6,802</a:t>
            </a:r>
            <a:endParaRPr lang="cs-CZ" dirty="0">
              <a:solidFill>
                <a:srgbClr val="FF006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966379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692696"/>
            <a:ext cx="8136904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b="1" u="sng" dirty="0">
                <a:solidFill>
                  <a:srgbClr val="FF0000"/>
                </a:solidFill>
              </a:rPr>
              <a:t>ŘEŠENÍ </a:t>
            </a:r>
            <a:r>
              <a:rPr lang="cs-CZ" b="1" dirty="0" smtClean="0">
                <a:solidFill>
                  <a:srgbClr val="FF0000"/>
                </a:solidFill>
              </a:rPr>
              <a:t>	</a:t>
            </a:r>
            <a:r>
              <a:rPr lang="cs-CZ" u="sng" dirty="0" smtClean="0"/>
              <a:t>Písemné </a:t>
            </a:r>
            <a:r>
              <a:rPr lang="cs-CZ" u="sng" dirty="0"/>
              <a:t>dělení </a:t>
            </a:r>
            <a:r>
              <a:rPr lang="cs-CZ" u="sng" dirty="0" smtClean="0"/>
              <a:t>(na </a:t>
            </a:r>
            <a:r>
              <a:rPr lang="cs-CZ" u="sng" dirty="0"/>
              <a:t>jedno desetinné místo</a:t>
            </a:r>
            <a:r>
              <a:rPr lang="cs-CZ" u="sng" dirty="0" smtClean="0"/>
              <a:t>)</a:t>
            </a:r>
          </a:p>
          <a:p>
            <a:pPr lvl="0"/>
            <a:endParaRPr lang="cs-CZ" dirty="0"/>
          </a:p>
          <a:p>
            <a:r>
              <a:rPr lang="cs-CZ" dirty="0"/>
              <a:t>4825 : 5 = </a:t>
            </a:r>
            <a:r>
              <a:rPr lang="cs-CZ" dirty="0" smtClean="0"/>
              <a:t>965</a:t>
            </a:r>
            <a:r>
              <a:rPr lang="cs-CZ" dirty="0"/>
              <a:t>			172463 : 37 </a:t>
            </a:r>
            <a:r>
              <a:rPr lang="cs-CZ" dirty="0" smtClean="0"/>
              <a:t>= 4661,1</a:t>
            </a:r>
          </a:p>
          <a:p>
            <a:r>
              <a:rPr lang="cs-CZ" dirty="0"/>
              <a:t> </a:t>
            </a:r>
            <a:r>
              <a:rPr lang="cs-CZ" sz="1200" dirty="0" smtClean="0"/>
              <a:t> 32                                                                                 244</a:t>
            </a:r>
            <a:endParaRPr lang="cs-CZ" sz="1200" dirty="0"/>
          </a:p>
          <a:p>
            <a:r>
              <a:rPr lang="cs-CZ" sz="1200" dirty="0"/>
              <a:t> </a:t>
            </a:r>
            <a:r>
              <a:rPr lang="cs-CZ" sz="1200" dirty="0" smtClean="0"/>
              <a:t>   25                                                                                  226</a:t>
            </a:r>
            <a:endParaRPr lang="cs-CZ" sz="1200" dirty="0"/>
          </a:p>
          <a:p>
            <a:r>
              <a:rPr lang="cs-CZ" sz="1200" dirty="0"/>
              <a:t> </a:t>
            </a:r>
            <a:r>
              <a:rPr lang="cs-CZ" sz="1200" dirty="0" smtClean="0"/>
              <a:t>     0				      043</a:t>
            </a:r>
            <a:endParaRPr lang="cs-CZ" sz="1200" dirty="0"/>
          </a:p>
          <a:p>
            <a:r>
              <a:rPr lang="cs-CZ" sz="1200" dirty="0"/>
              <a:t> </a:t>
            </a:r>
            <a:r>
              <a:rPr lang="cs-CZ" sz="1200" dirty="0" smtClean="0"/>
              <a:t>				         060</a:t>
            </a:r>
            <a:endParaRPr lang="cs-CZ" sz="1200" dirty="0"/>
          </a:p>
          <a:p>
            <a:r>
              <a:rPr lang="cs-CZ" sz="1200" dirty="0"/>
              <a:t> </a:t>
            </a:r>
            <a:r>
              <a:rPr lang="cs-CZ" sz="1200" dirty="0" smtClean="0"/>
              <a:t>				            (23)</a:t>
            </a:r>
          </a:p>
          <a:p>
            <a:endParaRPr lang="cs-CZ" sz="1200" dirty="0"/>
          </a:p>
          <a:p>
            <a:endParaRPr lang="cs-CZ" sz="1200" dirty="0"/>
          </a:p>
          <a:p>
            <a:r>
              <a:rPr lang="cs-CZ" dirty="0"/>
              <a:t>6129,9 : 9,2 </a:t>
            </a:r>
            <a:r>
              <a:rPr lang="cs-CZ" dirty="0" smtClean="0"/>
              <a:t>= / . 10		5039,21 </a:t>
            </a:r>
            <a:r>
              <a:rPr lang="cs-CZ" dirty="0"/>
              <a:t>: 0,46 </a:t>
            </a:r>
            <a:r>
              <a:rPr lang="cs-CZ" dirty="0" smtClean="0"/>
              <a:t>= / . 100</a:t>
            </a:r>
          </a:p>
          <a:p>
            <a:r>
              <a:rPr lang="cs-CZ" dirty="0" smtClean="0"/>
              <a:t>61299  : 92   =  666,2</a:t>
            </a:r>
            <a:r>
              <a:rPr lang="cs-CZ" dirty="0"/>
              <a:t>	</a:t>
            </a:r>
            <a:r>
              <a:rPr lang="cs-CZ" dirty="0" smtClean="0"/>
              <a:t>	503921 :  46  =  10954,8</a:t>
            </a:r>
          </a:p>
          <a:p>
            <a:r>
              <a:rPr lang="cs-CZ" sz="1200" dirty="0" smtClean="0"/>
              <a:t>  609				043</a:t>
            </a:r>
            <a:endParaRPr lang="cs-CZ" sz="1200" dirty="0"/>
          </a:p>
          <a:p>
            <a:r>
              <a:rPr lang="cs-CZ" sz="1200" dirty="0" smtClean="0"/>
              <a:t>    579				  439</a:t>
            </a:r>
          </a:p>
          <a:p>
            <a:r>
              <a:rPr lang="cs-CZ" sz="1200" dirty="0" smtClean="0"/>
              <a:t>      270				    252</a:t>
            </a:r>
            <a:endParaRPr lang="cs-CZ" sz="1200" dirty="0"/>
          </a:p>
          <a:p>
            <a:r>
              <a:rPr lang="cs-CZ" sz="1200" dirty="0" smtClean="0"/>
              <a:t>        (86)			                            221</a:t>
            </a:r>
          </a:p>
          <a:p>
            <a:r>
              <a:rPr lang="cs-CZ" sz="1200" dirty="0" smtClean="0"/>
              <a:t>				         370</a:t>
            </a:r>
          </a:p>
          <a:p>
            <a:r>
              <a:rPr lang="cs-CZ" sz="1200" dirty="0"/>
              <a:t>	</a:t>
            </a:r>
            <a:r>
              <a:rPr lang="cs-CZ" sz="1200" dirty="0" smtClean="0"/>
              <a:t>			           (02)</a:t>
            </a:r>
          </a:p>
          <a:p>
            <a:endParaRPr lang="cs-CZ" sz="1200" dirty="0" smtClean="0"/>
          </a:p>
          <a:p>
            <a:endParaRPr lang="cs-CZ" sz="1200" dirty="0"/>
          </a:p>
          <a:p>
            <a:r>
              <a:rPr lang="cs-CZ" dirty="0" smtClean="0"/>
              <a:t>8,2656 : 0,042 = / . 1000		589,59  :  1,8 = / . 10</a:t>
            </a:r>
          </a:p>
          <a:p>
            <a:r>
              <a:rPr lang="cs-CZ" dirty="0" smtClean="0"/>
              <a:t>8265,6 : 42  =  196,8		5895,9  : 18   =  327,5</a:t>
            </a:r>
          </a:p>
          <a:p>
            <a:r>
              <a:rPr lang="cs-CZ" sz="1200" dirty="0" smtClean="0"/>
              <a:t>406				049</a:t>
            </a:r>
          </a:p>
          <a:p>
            <a:r>
              <a:rPr lang="cs-CZ" sz="1200" dirty="0"/>
              <a:t> </a:t>
            </a:r>
            <a:r>
              <a:rPr lang="cs-CZ" sz="1200" dirty="0" smtClean="0"/>
              <a:t> 285				  135</a:t>
            </a:r>
            <a:endParaRPr lang="cs-CZ" sz="1200" dirty="0"/>
          </a:p>
          <a:p>
            <a:r>
              <a:rPr lang="cs-CZ" sz="1200" dirty="0" smtClean="0"/>
              <a:t>    336				    099</a:t>
            </a:r>
          </a:p>
          <a:p>
            <a:r>
              <a:rPr lang="cs-CZ" sz="1200" dirty="0"/>
              <a:t> </a:t>
            </a:r>
            <a:r>
              <a:rPr lang="cs-CZ" sz="1200" dirty="0" smtClean="0"/>
              <a:t>     00				      (09)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41714162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692696"/>
            <a:ext cx="4304383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u="sng" dirty="0" smtClean="0">
                <a:solidFill>
                  <a:srgbClr val="FF0000"/>
                </a:solidFill>
              </a:rPr>
              <a:t>ŘEŠENÍ</a:t>
            </a:r>
            <a:r>
              <a:rPr lang="cs-CZ" sz="2400" b="1" dirty="0" smtClean="0">
                <a:solidFill>
                  <a:srgbClr val="FF0000"/>
                </a:solidFill>
              </a:rPr>
              <a:t>          </a:t>
            </a:r>
            <a:r>
              <a:rPr lang="cs-CZ" sz="2400" dirty="0" smtClean="0"/>
              <a:t>Zaokrouhlování</a:t>
            </a:r>
          </a:p>
          <a:p>
            <a:r>
              <a:rPr lang="cs-CZ" dirty="0" smtClean="0"/>
              <a:t>    </a:t>
            </a:r>
            <a:endParaRPr lang="cs-CZ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37882343"/>
              </p:ext>
            </p:extLst>
          </p:nvPr>
        </p:nvGraphicFramePr>
        <p:xfrm>
          <a:off x="594970" y="1340768"/>
          <a:ext cx="7920880" cy="2058036"/>
        </p:xfrm>
        <a:graphic>
          <a:graphicData uri="http://schemas.openxmlformats.org/drawingml/2006/table">
            <a:tbl>
              <a:tblPr firstRow="1" firstCol="1">
                <a:tableStyleId>{BC89EF96-8CEA-46FF-86C4-4CE0E7609802}</a:tableStyleId>
              </a:tblPr>
              <a:tblGrid>
                <a:gridCol w="1980220"/>
                <a:gridCol w="1980220"/>
                <a:gridCol w="1980220"/>
                <a:gridCol w="1980220"/>
              </a:tblGrid>
              <a:tr h="348779">
                <a:tc>
                  <a:txBody>
                    <a:bodyPr/>
                    <a:lstStyle/>
                    <a:p>
                      <a:pPr marL="45720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 </a:t>
                      </a:r>
                      <a:endParaRPr lang="cs-CZ" sz="2000" dirty="0">
                        <a:solidFill>
                          <a:schemeClr val="bg2">
                            <a:lumMod val="1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45720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Desítky</a:t>
                      </a:r>
                      <a:endParaRPr lang="cs-CZ" sz="2000" dirty="0">
                        <a:solidFill>
                          <a:schemeClr val="bg2">
                            <a:lumMod val="1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45720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Stovky </a:t>
                      </a:r>
                      <a:endParaRPr lang="cs-CZ" sz="2000" dirty="0">
                        <a:solidFill>
                          <a:schemeClr val="bg2">
                            <a:lumMod val="1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45720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Tisíce</a:t>
                      </a:r>
                      <a:endParaRPr lang="cs-CZ" sz="2000" dirty="0">
                        <a:solidFill>
                          <a:schemeClr val="bg2">
                            <a:lumMod val="1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16835">
                <a:tc>
                  <a:txBody>
                    <a:bodyPr/>
                    <a:lstStyle/>
                    <a:p>
                      <a:pPr marL="45720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  5062</a:t>
                      </a:r>
                      <a:endParaRPr lang="cs-CZ" sz="2000" dirty="0">
                        <a:solidFill>
                          <a:schemeClr val="bg2">
                            <a:lumMod val="1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457200"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 </a:t>
                      </a:r>
                      <a:r>
                        <a:rPr lang="cs-CZ" sz="2000" dirty="0" smtClean="0">
                          <a:effectLst/>
                        </a:rPr>
                        <a:t> 5060</a:t>
                      </a:r>
                      <a:endParaRPr lang="cs-CZ" sz="2000" dirty="0">
                        <a:solidFill>
                          <a:schemeClr val="bg2">
                            <a:lumMod val="1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457200"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  </a:t>
                      </a:r>
                      <a:r>
                        <a:rPr lang="cs-CZ" sz="2000" dirty="0">
                          <a:effectLst/>
                        </a:rPr>
                        <a:t> </a:t>
                      </a:r>
                      <a:r>
                        <a:rPr lang="cs-CZ" sz="2000" dirty="0" smtClean="0">
                          <a:effectLst/>
                        </a:rPr>
                        <a:t>5100</a:t>
                      </a:r>
                      <a:endParaRPr lang="cs-CZ" sz="2000" dirty="0">
                        <a:solidFill>
                          <a:schemeClr val="bg2">
                            <a:lumMod val="1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457200"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  </a:t>
                      </a:r>
                      <a:r>
                        <a:rPr lang="cs-CZ" sz="2000" dirty="0">
                          <a:effectLst/>
                        </a:rPr>
                        <a:t> </a:t>
                      </a:r>
                      <a:r>
                        <a:rPr lang="cs-CZ" sz="2000" dirty="0" smtClean="0">
                          <a:effectLst/>
                        </a:rPr>
                        <a:t>5000</a:t>
                      </a:r>
                      <a:endParaRPr lang="cs-CZ" sz="2000" dirty="0">
                        <a:solidFill>
                          <a:schemeClr val="bg2">
                            <a:lumMod val="1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16835">
                <a:tc>
                  <a:txBody>
                    <a:bodyPr/>
                    <a:lstStyle/>
                    <a:p>
                      <a:pPr marL="45720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35198</a:t>
                      </a:r>
                      <a:endParaRPr lang="cs-CZ" sz="2000">
                        <a:solidFill>
                          <a:schemeClr val="bg2">
                            <a:lumMod val="1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457200"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 35200</a:t>
                      </a:r>
                      <a:endParaRPr lang="cs-CZ" sz="2000" dirty="0">
                        <a:solidFill>
                          <a:schemeClr val="bg2">
                            <a:lumMod val="1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457200"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 </a:t>
                      </a:r>
                      <a:r>
                        <a:rPr lang="cs-CZ" sz="2000" dirty="0" smtClean="0">
                          <a:effectLst/>
                        </a:rPr>
                        <a:t>35200</a:t>
                      </a:r>
                      <a:endParaRPr lang="cs-CZ" sz="2000" dirty="0">
                        <a:solidFill>
                          <a:schemeClr val="bg2">
                            <a:lumMod val="1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457200"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 </a:t>
                      </a:r>
                      <a:r>
                        <a:rPr lang="cs-CZ" sz="2000" dirty="0" smtClean="0">
                          <a:effectLst/>
                        </a:rPr>
                        <a:t>35000</a:t>
                      </a:r>
                      <a:endParaRPr lang="cs-CZ" sz="2000" dirty="0">
                        <a:solidFill>
                          <a:schemeClr val="bg2">
                            <a:lumMod val="1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16835">
                <a:tc>
                  <a:txBody>
                    <a:bodyPr/>
                    <a:lstStyle/>
                    <a:p>
                      <a:pPr marL="45720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  6179</a:t>
                      </a:r>
                      <a:endParaRPr lang="cs-CZ" sz="2000">
                        <a:solidFill>
                          <a:schemeClr val="bg2">
                            <a:lumMod val="1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457200"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 </a:t>
                      </a:r>
                      <a:r>
                        <a:rPr lang="cs-CZ" sz="2000" dirty="0" smtClean="0">
                          <a:effectLst/>
                        </a:rPr>
                        <a:t> 6180</a:t>
                      </a:r>
                      <a:endParaRPr lang="cs-CZ" sz="2000" dirty="0">
                        <a:solidFill>
                          <a:schemeClr val="bg2">
                            <a:lumMod val="1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457200"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 </a:t>
                      </a:r>
                      <a:r>
                        <a:rPr lang="cs-CZ" sz="2000" dirty="0" smtClean="0">
                          <a:effectLst/>
                        </a:rPr>
                        <a:t>  6200</a:t>
                      </a:r>
                      <a:endParaRPr lang="cs-CZ" sz="2000" dirty="0">
                        <a:solidFill>
                          <a:schemeClr val="bg2">
                            <a:lumMod val="1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457200"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 </a:t>
                      </a:r>
                      <a:r>
                        <a:rPr lang="cs-CZ" sz="2000" dirty="0" smtClean="0">
                          <a:effectLst/>
                        </a:rPr>
                        <a:t>  6000</a:t>
                      </a:r>
                      <a:endParaRPr lang="cs-CZ" sz="2000" dirty="0">
                        <a:solidFill>
                          <a:schemeClr val="bg2">
                            <a:lumMod val="1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16835">
                <a:tc>
                  <a:txBody>
                    <a:bodyPr/>
                    <a:lstStyle/>
                    <a:p>
                      <a:pPr marL="45720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    </a:t>
                      </a:r>
                      <a:r>
                        <a:rPr lang="cs-CZ" sz="2000" dirty="0" smtClean="0">
                          <a:effectLst/>
                        </a:rPr>
                        <a:t>934</a:t>
                      </a:r>
                      <a:endParaRPr lang="cs-CZ" sz="2000" dirty="0">
                        <a:solidFill>
                          <a:schemeClr val="bg2">
                            <a:lumMod val="1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457200"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 </a:t>
                      </a:r>
                      <a:r>
                        <a:rPr lang="cs-CZ" sz="2000" dirty="0" smtClean="0">
                          <a:effectLst/>
                        </a:rPr>
                        <a:t>   930</a:t>
                      </a:r>
                      <a:endParaRPr lang="cs-CZ" sz="2000" dirty="0">
                        <a:solidFill>
                          <a:schemeClr val="bg2">
                            <a:lumMod val="1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457200"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 </a:t>
                      </a:r>
                      <a:r>
                        <a:rPr lang="cs-CZ" sz="2000" dirty="0" smtClean="0">
                          <a:effectLst/>
                        </a:rPr>
                        <a:t>  </a:t>
                      </a:r>
                      <a:r>
                        <a:rPr lang="cs-CZ" sz="2000" baseline="0" dirty="0" smtClean="0">
                          <a:effectLst/>
                        </a:rPr>
                        <a:t>  9</a:t>
                      </a:r>
                      <a:r>
                        <a:rPr lang="cs-CZ" sz="2000" dirty="0" smtClean="0">
                          <a:effectLst/>
                        </a:rPr>
                        <a:t>00</a:t>
                      </a:r>
                      <a:endParaRPr lang="cs-CZ" sz="2000" dirty="0">
                        <a:solidFill>
                          <a:schemeClr val="bg2">
                            <a:lumMod val="1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457200"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solidFill>
                            <a:schemeClr val="bg2">
                              <a:lumMod val="10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   </a:t>
                      </a:r>
                      <a:r>
                        <a:rPr lang="cs-CZ" sz="20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100</a:t>
                      </a:r>
                      <a:r>
                        <a:rPr lang="cs-CZ" sz="2000" dirty="0" smtClean="0">
                          <a:effectLst/>
                        </a:rPr>
                        <a:t>0</a:t>
                      </a:r>
                      <a:endParaRPr lang="cs-CZ" sz="2000" dirty="0">
                        <a:solidFill>
                          <a:schemeClr val="bg2">
                            <a:lumMod val="1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16835">
                <a:tc>
                  <a:txBody>
                    <a:bodyPr/>
                    <a:lstStyle/>
                    <a:p>
                      <a:pPr marL="45720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12886</a:t>
                      </a:r>
                      <a:endParaRPr lang="cs-CZ" sz="2000" dirty="0">
                        <a:solidFill>
                          <a:schemeClr val="bg2">
                            <a:lumMod val="1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457200"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12890</a:t>
                      </a:r>
                      <a:endParaRPr lang="cs-CZ" sz="2000" dirty="0">
                        <a:solidFill>
                          <a:schemeClr val="bg2">
                            <a:lumMod val="1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457200"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12900</a:t>
                      </a:r>
                      <a:endParaRPr lang="cs-CZ" sz="2000" dirty="0">
                        <a:solidFill>
                          <a:schemeClr val="bg2">
                            <a:lumMod val="1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457200" marR="0" indent="0" algn="r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 13000</a:t>
                      </a:r>
                      <a:endParaRPr lang="cs-CZ" sz="2000" dirty="0" smtClean="0">
                        <a:solidFill>
                          <a:schemeClr val="bg2">
                            <a:lumMod val="1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12196402"/>
              </p:ext>
            </p:extLst>
          </p:nvPr>
        </p:nvGraphicFramePr>
        <p:xfrm>
          <a:off x="611560" y="4149080"/>
          <a:ext cx="5940000" cy="2103120"/>
        </p:xfrm>
        <a:graphic>
          <a:graphicData uri="http://schemas.openxmlformats.org/drawingml/2006/table">
            <a:tbl>
              <a:tblPr firstRow="1" firstCol="1">
                <a:tableStyleId>{BC89EF96-8CEA-46FF-86C4-4CE0E7609802}</a:tableStyleId>
              </a:tblPr>
              <a:tblGrid>
                <a:gridCol w="1980000"/>
                <a:gridCol w="1980000"/>
                <a:gridCol w="1980000"/>
              </a:tblGrid>
              <a:tr h="0">
                <a:tc>
                  <a:txBody>
                    <a:bodyPr/>
                    <a:lstStyle/>
                    <a:p>
                      <a:pPr marL="45720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 </a:t>
                      </a:r>
                      <a:endParaRPr lang="cs-CZ" sz="2000" dirty="0">
                        <a:solidFill>
                          <a:schemeClr val="bg2">
                            <a:lumMod val="1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45720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Setiny </a:t>
                      </a:r>
                      <a:endParaRPr lang="cs-CZ" sz="2000" dirty="0" smtClean="0">
                        <a:solidFill>
                          <a:schemeClr val="bg2">
                            <a:lumMod val="1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45720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Desetiny</a:t>
                      </a:r>
                      <a:endParaRPr lang="cs-CZ" sz="2000" dirty="0">
                        <a:solidFill>
                          <a:schemeClr val="bg2">
                            <a:lumMod val="1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marL="45720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    2,561</a:t>
                      </a:r>
                      <a:endParaRPr lang="cs-CZ" sz="2000">
                        <a:solidFill>
                          <a:schemeClr val="bg2">
                            <a:lumMod val="1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457200"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 </a:t>
                      </a:r>
                      <a:r>
                        <a:rPr lang="cs-CZ" sz="2000" dirty="0" smtClean="0">
                          <a:effectLst/>
                        </a:rPr>
                        <a:t>2,56</a:t>
                      </a:r>
                      <a:endParaRPr lang="cs-CZ" sz="2000" dirty="0">
                        <a:solidFill>
                          <a:schemeClr val="bg2">
                            <a:lumMod val="1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457200"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2,6</a:t>
                      </a:r>
                      <a:endParaRPr lang="cs-CZ" sz="2000" dirty="0">
                        <a:solidFill>
                          <a:schemeClr val="bg2">
                            <a:lumMod val="1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marL="45720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  57,089</a:t>
                      </a:r>
                      <a:endParaRPr lang="cs-CZ" sz="2000">
                        <a:solidFill>
                          <a:schemeClr val="bg2">
                            <a:lumMod val="1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457200"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 </a:t>
                      </a:r>
                      <a:r>
                        <a:rPr lang="cs-CZ" sz="2000" dirty="0" smtClean="0">
                          <a:effectLst/>
                        </a:rPr>
                        <a:t>57,09</a:t>
                      </a:r>
                      <a:endParaRPr lang="cs-CZ" sz="2000" dirty="0">
                        <a:solidFill>
                          <a:schemeClr val="bg2">
                            <a:lumMod val="1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457200"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57,1</a:t>
                      </a:r>
                      <a:endParaRPr lang="cs-CZ" sz="2000" dirty="0">
                        <a:solidFill>
                          <a:schemeClr val="bg2">
                            <a:lumMod val="1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marL="45720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125,607</a:t>
                      </a:r>
                      <a:endParaRPr lang="cs-CZ" sz="2000">
                        <a:solidFill>
                          <a:schemeClr val="bg2">
                            <a:lumMod val="1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457200"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 </a:t>
                      </a:r>
                      <a:r>
                        <a:rPr lang="cs-CZ" sz="2000" dirty="0" smtClean="0">
                          <a:effectLst/>
                        </a:rPr>
                        <a:t>125,61</a:t>
                      </a:r>
                      <a:endParaRPr lang="cs-CZ" sz="2000" dirty="0">
                        <a:solidFill>
                          <a:schemeClr val="bg2">
                            <a:lumMod val="1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457200"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125,6</a:t>
                      </a:r>
                      <a:endParaRPr lang="cs-CZ" sz="2000" dirty="0">
                        <a:solidFill>
                          <a:schemeClr val="bg2">
                            <a:lumMod val="1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marL="45720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    0,543</a:t>
                      </a:r>
                      <a:endParaRPr lang="cs-CZ" sz="2000" dirty="0">
                        <a:solidFill>
                          <a:schemeClr val="bg2">
                            <a:lumMod val="1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457200"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 </a:t>
                      </a:r>
                      <a:r>
                        <a:rPr lang="cs-CZ" sz="2000" dirty="0" smtClean="0">
                          <a:effectLst/>
                        </a:rPr>
                        <a:t>    0,54</a:t>
                      </a:r>
                      <a:endParaRPr lang="cs-CZ" sz="2000" dirty="0">
                        <a:solidFill>
                          <a:schemeClr val="bg2">
                            <a:lumMod val="1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457200"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0,5</a:t>
                      </a:r>
                      <a:endParaRPr lang="cs-CZ" sz="2000" dirty="0">
                        <a:solidFill>
                          <a:schemeClr val="bg2">
                            <a:lumMod val="1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marL="45720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solidFill>
                            <a:schemeClr val="bg2">
                              <a:lumMod val="10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  </a:t>
                      </a:r>
                      <a:r>
                        <a:rPr lang="cs-CZ" sz="2000" dirty="0" smtClean="0">
                          <a:effectLst/>
                        </a:rPr>
                        <a:t>39,071</a:t>
                      </a:r>
                      <a:endParaRPr lang="cs-CZ" sz="2000" dirty="0">
                        <a:solidFill>
                          <a:schemeClr val="bg2">
                            <a:lumMod val="1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457200"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solidFill>
                            <a:schemeClr val="bg2">
                              <a:lumMod val="10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   </a:t>
                      </a:r>
                      <a:r>
                        <a:rPr lang="cs-CZ" sz="2000" dirty="0" smtClean="0">
                          <a:effectLst/>
                        </a:rPr>
                        <a:t>39,07</a:t>
                      </a:r>
                      <a:endParaRPr lang="cs-CZ" sz="2000" dirty="0">
                        <a:solidFill>
                          <a:schemeClr val="bg2">
                            <a:lumMod val="1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457200"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solidFill>
                            <a:schemeClr val="bg2">
                              <a:lumMod val="10000"/>
                            </a:schemeClr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39,1</a:t>
                      </a:r>
                      <a:endParaRPr lang="cs-CZ" sz="2000" dirty="0">
                        <a:solidFill>
                          <a:schemeClr val="bg2">
                            <a:lumMod val="10000"/>
                          </a:schemeClr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069347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11560" y="836712"/>
            <a:ext cx="8064896" cy="53860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u="sng" dirty="0">
                <a:solidFill>
                  <a:srgbClr val="FF0000"/>
                </a:solidFill>
              </a:rPr>
              <a:t>ŘEŠENÍ </a:t>
            </a:r>
            <a:r>
              <a:rPr lang="cs-CZ" sz="2000" b="1" dirty="0" smtClean="0">
                <a:solidFill>
                  <a:srgbClr val="FF0000"/>
                </a:solidFill>
              </a:rPr>
              <a:t>              </a:t>
            </a:r>
            <a:r>
              <a:rPr lang="cs-CZ" sz="2000" u="sng" dirty="0" smtClean="0"/>
              <a:t>Zlomky</a:t>
            </a:r>
            <a:r>
              <a:rPr lang="cs-CZ" sz="2000" dirty="0" smtClean="0"/>
              <a:t>  </a:t>
            </a:r>
            <a:r>
              <a:rPr lang="cs-CZ" sz="2000" dirty="0"/>
              <a:t>											</a:t>
            </a:r>
          </a:p>
          <a:p>
            <a:pPr lvl="0"/>
            <a:r>
              <a:rPr lang="cs-CZ" sz="2000" dirty="0"/>
              <a:t> </a:t>
            </a:r>
            <a:r>
              <a:rPr lang="cs-CZ" sz="2000" u="sng" dirty="0"/>
              <a:t>1</a:t>
            </a:r>
            <a:r>
              <a:rPr lang="cs-CZ" sz="2000" dirty="0"/>
              <a:t>		</a:t>
            </a:r>
            <a:r>
              <a:rPr lang="cs-CZ" sz="2000" dirty="0" smtClean="0"/>
              <a:t>   </a:t>
            </a:r>
            <a:r>
              <a:rPr lang="cs-CZ" sz="2000" u="sng" dirty="0" smtClean="0"/>
              <a:t>5</a:t>
            </a:r>
            <a:r>
              <a:rPr lang="cs-CZ" sz="2000" dirty="0"/>
              <a:t>		</a:t>
            </a:r>
            <a:r>
              <a:rPr lang="cs-CZ" sz="2000" dirty="0" smtClean="0"/>
              <a:t>   </a:t>
            </a:r>
            <a:r>
              <a:rPr lang="cs-CZ" sz="2000" u="sng" dirty="0" smtClean="0"/>
              <a:t>2</a:t>
            </a:r>
            <a:r>
              <a:rPr lang="cs-CZ" sz="2000" dirty="0"/>
              <a:t>		</a:t>
            </a:r>
            <a:r>
              <a:rPr lang="cs-CZ" sz="2000" dirty="0" smtClean="0"/>
              <a:t>     </a:t>
            </a:r>
            <a:r>
              <a:rPr lang="cs-CZ" sz="2000" u="sng" dirty="0" smtClean="0"/>
              <a:t>5</a:t>
            </a:r>
            <a:r>
              <a:rPr lang="cs-CZ" sz="2000" dirty="0"/>
              <a:t>	</a:t>
            </a:r>
          </a:p>
          <a:p>
            <a:r>
              <a:rPr lang="cs-CZ" sz="2000" dirty="0"/>
              <a:t> 5  z 100 </a:t>
            </a:r>
            <a:r>
              <a:rPr lang="cs-CZ" sz="2000" dirty="0" smtClean="0"/>
              <a:t>= 20</a:t>
            </a:r>
            <a:r>
              <a:rPr lang="cs-CZ" sz="2000" dirty="0"/>
              <a:t>	</a:t>
            </a:r>
            <a:r>
              <a:rPr lang="cs-CZ" sz="2000" dirty="0" smtClean="0"/>
              <a:t>   9  </a:t>
            </a:r>
            <a:r>
              <a:rPr lang="cs-CZ" sz="2000" dirty="0"/>
              <a:t>z 45 </a:t>
            </a:r>
            <a:r>
              <a:rPr lang="cs-CZ" sz="2000" dirty="0" smtClean="0"/>
              <a:t>= 25</a:t>
            </a:r>
            <a:r>
              <a:rPr lang="cs-CZ" sz="2000" dirty="0"/>
              <a:t>	</a:t>
            </a:r>
            <a:r>
              <a:rPr lang="cs-CZ" sz="2000" dirty="0" smtClean="0"/>
              <a:t>   5   </a:t>
            </a:r>
            <a:r>
              <a:rPr lang="cs-CZ" sz="2000" dirty="0"/>
              <a:t>z 60 = </a:t>
            </a:r>
            <a:r>
              <a:rPr lang="cs-CZ" sz="2000" dirty="0" smtClean="0"/>
              <a:t>24</a:t>
            </a:r>
            <a:r>
              <a:rPr lang="cs-CZ" sz="2000" dirty="0"/>
              <a:t>	</a:t>
            </a:r>
            <a:r>
              <a:rPr lang="cs-CZ" sz="2000" dirty="0" smtClean="0"/>
              <a:t>     6   </a:t>
            </a:r>
            <a:r>
              <a:rPr lang="cs-CZ" sz="2000" dirty="0"/>
              <a:t>z 90  </a:t>
            </a:r>
            <a:r>
              <a:rPr lang="cs-CZ" sz="2000" dirty="0" smtClean="0"/>
              <a:t>= 75</a:t>
            </a:r>
          </a:p>
          <a:p>
            <a:endParaRPr lang="cs-CZ" sz="2000" dirty="0" smtClean="0"/>
          </a:p>
          <a:p>
            <a:pPr lvl="0"/>
            <a:r>
              <a:rPr lang="cs-CZ" sz="2000" dirty="0" smtClean="0"/>
              <a:t> </a:t>
            </a:r>
            <a:r>
              <a:rPr lang="cs-CZ" sz="2000" u="sng" dirty="0"/>
              <a:t>2</a:t>
            </a:r>
            <a:r>
              <a:rPr lang="cs-CZ" sz="2000" dirty="0"/>
              <a:t>		   </a:t>
            </a:r>
            <a:r>
              <a:rPr lang="cs-CZ" sz="2000" u="sng" dirty="0"/>
              <a:t>2</a:t>
            </a:r>
            <a:r>
              <a:rPr lang="cs-CZ" sz="2000" dirty="0"/>
              <a:t>		   </a:t>
            </a:r>
            <a:r>
              <a:rPr lang="cs-CZ" sz="2000" u="sng" dirty="0"/>
              <a:t>3</a:t>
            </a:r>
            <a:r>
              <a:rPr lang="cs-CZ" sz="2000" dirty="0"/>
              <a:t>	     </a:t>
            </a:r>
            <a:r>
              <a:rPr lang="cs-CZ" sz="2000" dirty="0" smtClean="0"/>
              <a:t>	     </a:t>
            </a:r>
            <a:r>
              <a:rPr lang="cs-CZ" sz="2000" u="sng" dirty="0"/>
              <a:t>7</a:t>
            </a:r>
            <a:r>
              <a:rPr lang="cs-CZ" sz="2000" dirty="0"/>
              <a:t>	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4  </a:t>
            </a:r>
            <a:r>
              <a:rPr lang="cs-CZ" sz="2000" dirty="0"/>
              <a:t>z </a:t>
            </a:r>
            <a:r>
              <a:rPr lang="cs-CZ" sz="2000" dirty="0" smtClean="0"/>
              <a:t>200 = 100</a:t>
            </a:r>
            <a:r>
              <a:rPr lang="cs-CZ" sz="2000" dirty="0"/>
              <a:t>	 </a:t>
            </a:r>
            <a:r>
              <a:rPr lang="cs-CZ" sz="2000" dirty="0" smtClean="0"/>
              <a:t> 10  </a:t>
            </a:r>
            <a:r>
              <a:rPr lang="cs-CZ" sz="2000" dirty="0"/>
              <a:t>z </a:t>
            </a:r>
            <a:r>
              <a:rPr lang="cs-CZ" sz="2000" dirty="0" smtClean="0"/>
              <a:t>55 = 11</a:t>
            </a:r>
            <a:r>
              <a:rPr lang="cs-CZ" sz="2000" dirty="0"/>
              <a:t>	   </a:t>
            </a:r>
            <a:r>
              <a:rPr lang="cs-CZ" sz="2000" dirty="0" smtClean="0"/>
              <a:t>4   </a:t>
            </a:r>
            <a:r>
              <a:rPr lang="cs-CZ" sz="2000" dirty="0"/>
              <a:t>z </a:t>
            </a:r>
            <a:r>
              <a:rPr lang="cs-CZ" sz="2000" dirty="0" smtClean="0"/>
              <a:t>80 </a:t>
            </a:r>
            <a:r>
              <a:rPr lang="cs-CZ" sz="2000" dirty="0"/>
              <a:t>= </a:t>
            </a:r>
            <a:r>
              <a:rPr lang="cs-CZ" sz="2000" dirty="0" smtClean="0"/>
              <a:t>60</a:t>
            </a:r>
            <a:r>
              <a:rPr lang="cs-CZ" sz="2000" dirty="0"/>
              <a:t>	    </a:t>
            </a:r>
            <a:r>
              <a:rPr lang="cs-CZ" sz="2000" dirty="0" smtClean="0"/>
              <a:t> 8   </a:t>
            </a:r>
            <a:r>
              <a:rPr lang="cs-CZ" sz="2000" dirty="0"/>
              <a:t>z </a:t>
            </a:r>
            <a:r>
              <a:rPr lang="cs-CZ" sz="2000" dirty="0" smtClean="0"/>
              <a:t>64  = 56</a:t>
            </a:r>
          </a:p>
          <a:p>
            <a:endParaRPr lang="cs-CZ" sz="2000" dirty="0" smtClean="0"/>
          </a:p>
          <a:p>
            <a:endParaRPr lang="cs-CZ" sz="2000" dirty="0"/>
          </a:p>
          <a:p>
            <a:pPr lvl="0"/>
            <a:r>
              <a:rPr lang="cs-CZ" sz="2000" u="sng" dirty="0" smtClean="0"/>
              <a:t>Násobení a dělení desetinných čísel</a:t>
            </a:r>
            <a:endParaRPr lang="cs-CZ" sz="2000" u="sng" dirty="0"/>
          </a:p>
          <a:p>
            <a:pPr lvl="0"/>
            <a:endParaRPr lang="cs-CZ" sz="2000" dirty="0"/>
          </a:p>
          <a:p>
            <a:r>
              <a:rPr lang="cs-CZ" sz="2000" dirty="0" smtClean="0"/>
              <a:t>351,2 </a:t>
            </a:r>
            <a:r>
              <a:rPr lang="cs-CZ" sz="2000" dirty="0"/>
              <a:t>. </a:t>
            </a:r>
            <a:r>
              <a:rPr lang="cs-CZ" sz="2000" dirty="0" smtClean="0"/>
              <a:t>  100   =	</a:t>
            </a:r>
            <a:r>
              <a:rPr lang="cs-CZ" sz="2000" dirty="0"/>
              <a:t> </a:t>
            </a:r>
            <a:r>
              <a:rPr lang="cs-CZ" sz="2000" dirty="0" smtClean="0"/>
              <a:t> 35120</a:t>
            </a:r>
            <a:r>
              <a:rPr lang="cs-CZ" sz="2000" dirty="0"/>
              <a:t>	                     </a:t>
            </a:r>
            <a:r>
              <a:rPr lang="cs-CZ" sz="2000" dirty="0" smtClean="0"/>
              <a:t>72,258 </a:t>
            </a:r>
            <a:r>
              <a:rPr lang="cs-CZ" sz="2000" dirty="0"/>
              <a:t>:  </a:t>
            </a:r>
            <a:r>
              <a:rPr lang="cs-CZ" sz="2000" dirty="0" smtClean="0"/>
              <a:t>     10  =  7,2258</a:t>
            </a:r>
            <a:endParaRPr lang="cs-CZ" sz="2000" dirty="0"/>
          </a:p>
          <a:p>
            <a:r>
              <a:rPr lang="cs-CZ" sz="2000" dirty="0" smtClean="0"/>
              <a:t>6,003 . 1000   </a:t>
            </a:r>
            <a:r>
              <a:rPr lang="cs-CZ" sz="2000" dirty="0"/>
              <a:t>=	</a:t>
            </a:r>
            <a:r>
              <a:rPr lang="cs-CZ" sz="2000" dirty="0" smtClean="0"/>
              <a:t>    6003</a:t>
            </a:r>
            <a:r>
              <a:rPr lang="cs-CZ" sz="2000" dirty="0"/>
              <a:t>		       </a:t>
            </a:r>
            <a:r>
              <a:rPr lang="cs-CZ" sz="2000" dirty="0" smtClean="0"/>
              <a:t> 165,6   </a:t>
            </a:r>
            <a:r>
              <a:rPr lang="cs-CZ" sz="2000" dirty="0"/>
              <a:t>:  </a:t>
            </a:r>
            <a:r>
              <a:rPr lang="cs-CZ" sz="2000" dirty="0" smtClean="0"/>
              <a:t>   100  =  1,656</a:t>
            </a:r>
            <a:endParaRPr lang="cs-CZ" sz="2000" dirty="0"/>
          </a:p>
          <a:p>
            <a:r>
              <a:rPr lang="cs-CZ" sz="2000" dirty="0" smtClean="0"/>
              <a:t>1,24   </a:t>
            </a:r>
            <a:r>
              <a:rPr lang="cs-CZ" sz="2000" dirty="0"/>
              <a:t>.  </a:t>
            </a:r>
            <a:r>
              <a:rPr lang="cs-CZ" sz="2000" dirty="0" smtClean="0"/>
              <a:t>   10   </a:t>
            </a:r>
            <a:r>
              <a:rPr lang="cs-CZ" sz="2000" dirty="0"/>
              <a:t>=  </a:t>
            </a:r>
            <a:r>
              <a:rPr lang="cs-CZ" sz="2000" dirty="0" smtClean="0"/>
              <a:t>    12,4                      214,57 </a:t>
            </a:r>
            <a:r>
              <a:rPr lang="cs-CZ" sz="2000" dirty="0"/>
              <a:t>:   </a:t>
            </a:r>
            <a:r>
              <a:rPr lang="cs-CZ" sz="2000" dirty="0" smtClean="0"/>
              <a:t>    10  = 21,457</a:t>
            </a:r>
          </a:p>
          <a:p>
            <a:r>
              <a:rPr lang="cs-CZ" sz="2000" dirty="0" smtClean="0"/>
              <a:t>13,18 .   100   =	    1318		       1785,2  :   1000  =   1,7852</a:t>
            </a:r>
          </a:p>
          <a:p>
            <a:r>
              <a:rPr lang="cs-CZ" sz="2000" dirty="0" smtClean="0"/>
              <a:t>975,4 </a:t>
            </a:r>
            <a:r>
              <a:rPr lang="cs-CZ" sz="2000" dirty="0"/>
              <a:t>. </a:t>
            </a:r>
            <a:r>
              <a:rPr lang="cs-CZ" sz="2000" dirty="0" smtClean="0"/>
              <a:t> 1000  </a:t>
            </a:r>
            <a:r>
              <a:rPr lang="cs-CZ" sz="2000" dirty="0"/>
              <a:t>=	</a:t>
            </a:r>
            <a:r>
              <a:rPr lang="cs-CZ" sz="2000" dirty="0" smtClean="0"/>
              <a:t>975400</a:t>
            </a:r>
            <a:r>
              <a:rPr lang="cs-CZ" sz="2000" dirty="0"/>
              <a:t>		       </a:t>
            </a:r>
            <a:r>
              <a:rPr lang="cs-CZ" sz="2000" dirty="0" smtClean="0"/>
              <a:t>  10,54  </a:t>
            </a:r>
            <a:r>
              <a:rPr lang="cs-CZ" sz="2000" dirty="0"/>
              <a:t>: </a:t>
            </a:r>
            <a:r>
              <a:rPr lang="cs-CZ" sz="2000" dirty="0" smtClean="0"/>
              <a:t>      10  =   1,054</a:t>
            </a:r>
            <a:endParaRPr lang="cs-CZ" sz="2000" dirty="0"/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6871490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620688"/>
            <a:ext cx="7992888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b="1" u="sng" dirty="0">
                <a:solidFill>
                  <a:srgbClr val="FF0000"/>
                </a:solidFill>
              </a:rPr>
              <a:t>ŘEŠENÍ </a:t>
            </a:r>
            <a:r>
              <a:rPr lang="cs-CZ" b="1" dirty="0" smtClean="0">
                <a:solidFill>
                  <a:srgbClr val="FF0000"/>
                </a:solidFill>
              </a:rPr>
              <a:t>                   </a:t>
            </a:r>
            <a:r>
              <a:rPr lang="cs-CZ" u="sng" dirty="0" smtClean="0"/>
              <a:t>Procenta</a:t>
            </a:r>
          </a:p>
          <a:p>
            <a:pPr lvl="0"/>
            <a:endParaRPr lang="cs-CZ" dirty="0"/>
          </a:p>
          <a:p>
            <a:r>
              <a:rPr lang="cs-CZ" sz="1600" dirty="0"/>
              <a:t>5 % ze </a:t>
            </a:r>
            <a:r>
              <a:rPr lang="cs-CZ" sz="1600" dirty="0" smtClean="0"/>
              <a:t>  300 = 15</a:t>
            </a:r>
            <a:r>
              <a:rPr lang="cs-CZ" sz="1600" dirty="0"/>
              <a:t>	</a:t>
            </a:r>
            <a:r>
              <a:rPr lang="cs-CZ" sz="1600" dirty="0" smtClean="0"/>
              <a:t>      8 </a:t>
            </a:r>
            <a:r>
              <a:rPr lang="cs-CZ" sz="1600" dirty="0"/>
              <a:t>% </a:t>
            </a:r>
            <a:r>
              <a:rPr lang="cs-CZ" sz="1600" dirty="0" smtClean="0"/>
              <a:t> z    500 = 40      10 </a:t>
            </a:r>
            <a:r>
              <a:rPr lang="cs-CZ" sz="1600" dirty="0"/>
              <a:t>% z 900 </a:t>
            </a:r>
            <a:r>
              <a:rPr lang="cs-CZ" sz="1600" dirty="0" smtClean="0"/>
              <a:t>= 90       20 </a:t>
            </a:r>
            <a:r>
              <a:rPr lang="cs-CZ" sz="1600" dirty="0"/>
              <a:t>% z 5000 </a:t>
            </a:r>
            <a:r>
              <a:rPr lang="cs-CZ" sz="1600" dirty="0" smtClean="0"/>
              <a:t>= 1000</a:t>
            </a:r>
          </a:p>
          <a:p>
            <a:endParaRPr lang="cs-CZ" dirty="0"/>
          </a:p>
          <a:p>
            <a:r>
              <a:rPr lang="cs-CZ" sz="1600" dirty="0" smtClean="0"/>
              <a:t>7 % ze 4000 = 280     2 % ze 7000 =  140        3 % z 1200= 36      40 % z 8000 = 3200</a:t>
            </a:r>
            <a:endParaRPr lang="cs-CZ" sz="1600" dirty="0"/>
          </a:p>
          <a:p>
            <a:endParaRPr lang="cs-CZ" dirty="0" smtClean="0"/>
          </a:p>
          <a:p>
            <a:endParaRPr lang="cs-CZ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16026640"/>
              </p:ext>
            </p:extLst>
          </p:nvPr>
        </p:nvGraphicFramePr>
        <p:xfrm>
          <a:off x="557709" y="3140968"/>
          <a:ext cx="7992889" cy="2346792"/>
        </p:xfrm>
        <a:graphic>
          <a:graphicData uri="http://schemas.openxmlformats.org/drawingml/2006/table">
            <a:tbl>
              <a:tblPr firstRow="1" firstCol="1" bandRow="1">
                <a:tableStyleId>{69CF1AB2-1976-4502-BF36-3FF5EA218861}</a:tableStyleId>
              </a:tblPr>
              <a:tblGrid>
                <a:gridCol w="1598231"/>
                <a:gridCol w="1598231"/>
                <a:gridCol w="1598231"/>
                <a:gridCol w="1599098"/>
                <a:gridCol w="1599098"/>
              </a:tblGrid>
              <a:tr h="586698">
                <a:tc>
                  <a:txBody>
                    <a:bodyPr/>
                    <a:lstStyle/>
                    <a:p>
                      <a:pPr marL="0" indent="0"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Vklad </a:t>
                      </a:r>
                    </a:p>
                    <a:p>
                      <a:pPr marL="0" indent="0"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(v korunách)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5 000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228600"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   20 000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50 000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120 000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586698">
                <a:tc>
                  <a:txBody>
                    <a:bodyPr/>
                    <a:lstStyle/>
                    <a:p>
                      <a:pPr marL="0" indent="0"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Úroková </a:t>
                      </a:r>
                      <a:r>
                        <a:rPr lang="cs-CZ" sz="1400" dirty="0">
                          <a:effectLst/>
                        </a:rPr>
                        <a:t>sazba</a:t>
                      </a:r>
                    </a:p>
                    <a:p>
                      <a:pPr marL="0" indent="0"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(v procentech)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3 %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5 %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2 %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4 %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586698">
                <a:tc>
                  <a:txBody>
                    <a:bodyPr/>
                    <a:lstStyle/>
                    <a:p>
                      <a:pPr marL="0" indent="0"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Úrok za 1 rok</a:t>
                      </a:r>
                    </a:p>
                    <a:p>
                      <a:pPr marL="0" indent="0"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(celkem)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 </a:t>
                      </a:r>
                      <a:r>
                        <a:rPr lang="cs-CZ" sz="1400" dirty="0" smtClean="0">
                          <a:effectLst/>
                        </a:rPr>
                        <a:t>150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 </a:t>
                      </a:r>
                      <a:r>
                        <a:rPr lang="cs-CZ" sz="1400" dirty="0" smtClean="0">
                          <a:effectLst/>
                        </a:rPr>
                        <a:t>1 000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 </a:t>
                      </a:r>
                      <a:r>
                        <a:rPr lang="cs-CZ" sz="1400" dirty="0" smtClean="0">
                          <a:effectLst/>
                        </a:rPr>
                        <a:t>1 000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 </a:t>
                      </a:r>
                      <a:r>
                        <a:rPr lang="cs-CZ" sz="1400" dirty="0" smtClean="0">
                          <a:effectLst/>
                        </a:rPr>
                        <a:t>4 800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586698">
                <a:tc>
                  <a:txBody>
                    <a:bodyPr/>
                    <a:lstStyle/>
                    <a:p>
                      <a:pPr marL="0" indent="0"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Výsledný vklad</a:t>
                      </a:r>
                    </a:p>
                    <a:p>
                      <a:pPr marL="0" indent="0"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(spolu s úrokem)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 </a:t>
                      </a:r>
                      <a:r>
                        <a:rPr lang="cs-CZ" sz="1400" dirty="0" smtClean="0">
                          <a:effectLst/>
                        </a:rPr>
                        <a:t>5 150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 </a:t>
                      </a:r>
                      <a:r>
                        <a:rPr lang="cs-CZ" sz="1400" dirty="0" smtClean="0">
                          <a:effectLst/>
                        </a:rPr>
                        <a:t>21 000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 </a:t>
                      </a:r>
                      <a:r>
                        <a:rPr lang="cs-CZ" sz="1400" dirty="0" smtClean="0">
                          <a:effectLst/>
                        </a:rPr>
                        <a:t>51 000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 </a:t>
                      </a:r>
                      <a:r>
                        <a:rPr lang="cs-CZ" sz="1400" dirty="0" smtClean="0">
                          <a:effectLst/>
                        </a:rPr>
                        <a:t>124 800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sp>
        <p:nvSpPr>
          <p:cNvPr id="4" name="Rectangle 1"/>
          <p:cNvSpPr>
            <a:spLocks noChangeArrowheads="1"/>
          </p:cNvSpPr>
          <p:nvPr/>
        </p:nvSpPr>
        <p:spPr bwMode="auto">
          <a:xfrm>
            <a:off x="539552" y="2636912"/>
            <a:ext cx="7992888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/>
            <a:r>
              <a:rPr kumimoji="0" lang="cs-CZ" sz="1800" b="0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Vypočítej</a:t>
            </a:r>
            <a:r>
              <a:rPr kumimoji="0" lang="cs-CZ" sz="1800" b="0" i="0" u="sng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 podle tabulky</a:t>
            </a:r>
            <a:endParaRPr kumimoji="0" lang="cs-CZ" sz="1800" b="0" i="0" u="sng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163450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07675" y="404664"/>
            <a:ext cx="8280920" cy="62786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>
                <a:solidFill>
                  <a:srgbClr val="FF0000"/>
                </a:solidFill>
              </a:rPr>
              <a:t>ŘEŠENÍ</a:t>
            </a:r>
            <a:r>
              <a:rPr lang="cs-CZ" b="1" dirty="0">
                <a:solidFill>
                  <a:srgbClr val="FF0000"/>
                </a:solidFill>
              </a:rPr>
              <a:t> </a:t>
            </a:r>
            <a:r>
              <a:rPr lang="cs-CZ" b="1" dirty="0" smtClean="0">
                <a:solidFill>
                  <a:srgbClr val="FF0000"/>
                </a:solidFill>
              </a:rPr>
              <a:t>          </a:t>
            </a:r>
            <a:r>
              <a:rPr lang="cs-CZ" u="sng" dirty="0" smtClean="0"/>
              <a:t>Vyřeš následující slovní úlohy. Napiš odpověď.</a:t>
            </a:r>
          </a:p>
          <a:p>
            <a:endParaRPr lang="cs-CZ" u="sng" dirty="0" smtClean="0"/>
          </a:p>
          <a:p>
            <a:pPr marL="342900" indent="-342900">
              <a:buAutoNum type="alphaUcParenR"/>
            </a:pPr>
            <a:r>
              <a:rPr lang="cs-CZ" sz="1600" dirty="0" smtClean="0"/>
              <a:t>Vypočítej průměrný výdělek </a:t>
            </a:r>
            <a:r>
              <a:rPr lang="cs-CZ" sz="1600" dirty="0"/>
              <a:t>otce za 2. čtvrtletí roku, jestliže si v </a:t>
            </a:r>
            <a:r>
              <a:rPr lang="cs-CZ" sz="1600" dirty="0" smtClean="0"/>
              <a:t>dubnu</a:t>
            </a:r>
          </a:p>
          <a:p>
            <a:r>
              <a:rPr lang="cs-CZ" sz="1600" dirty="0"/>
              <a:t> </a:t>
            </a:r>
            <a:r>
              <a:rPr lang="cs-CZ" sz="1600" dirty="0" smtClean="0"/>
              <a:t>     vydělal </a:t>
            </a:r>
            <a:r>
              <a:rPr lang="cs-CZ" sz="1600" dirty="0"/>
              <a:t>15920 Kč, v květnu 18508 Kč a v červnu 20073 Kč</a:t>
            </a:r>
            <a:r>
              <a:rPr lang="cs-CZ" sz="1600" dirty="0" smtClean="0"/>
              <a:t>.</a:t>
            </a:r>
          </a:p>
          <a:p>
            <a:r>
              <a:rPr lang="cs-CZ" dirty="0" smtClean="0"/>
              <a:t>      15920	54501 : 3 =  18167</a:t>
            </a:r>
            <a:endParaRPr lang="cs-CZ" dirty="0"/>
          </a:p>
          <a:p>
            <a:r>
              <a:rPr lang="cs-CZ" dirty="0" smtClean="0"/>
              <a:t>      18508	</a:t>
            </a:r>
            <a:r>
              <a:rPr lang="cs-CZ" sz="1200" dirty="0" smtClean="0"/>
              <a:t>24	</a:t>
            </a:r>
          </a:p>
          <a:p>
            <a:r>
              <a:rPr lang="cs-CZ" dirty="0" smtClean="0"/>
              <a:t>      </a:t>
            </a:r>
            <a:r>
              <a:rPr lang="cs-CZ" u="sng" dirty="0" smtClean="0"/>
              <a:t>20073</a:t>
            </a:r>
            <a:r>
              <a:rPr lang="cs-CZ" dirty="0" smtClean="0"/>
              <a:t>	</a:t>
            </a:r>
            <a:r>
              <a:rPr lang="cs-CZ" sz="1200" dirty="0" smtClean="0"/>
              <a:t>  05		</a:t>
            </a:r>
            <a:r>
              <a:rPr lang="cs-CZ" sz="1600" dirty="0" smtClean="0"/>
              <a:t>Otec si v průměru vydělal 18167 korun za měsíc.</a:t>
            </a:r>
            <a:endParaRPr lang="cs-CZ" sz="1600" dirty="0"/>
          </a:p>
          <a:p>
            <a:r>
              <a:rPr lang="cs-CZ" dirty="0" smtClean="0"/>
              <a:t>      54501	</a:t>
            </a:r>
            <a:r>
              <a:rPr lang="cs-CZ" sz="1200" dirty="0" smtClean="0"/>
              <a:t>    20			</a:t>
            </a:r>
            <a:endParaRPr lang="cs-CZ" sz="1200" dirty="0"/>
          </a:p>
          <a:p>
            <a:r>
              <a:rPr lang="cs-CZ" dirty="0" smtClean="0"/>
              <a:t>		      </a:t>
            </a:r>
            <a:r>
              <a:rPr lang="cs-CZ" sz="1200" dirty="0" smtClean="0"/>
              <a:t>21</a:t>
            </a:r>
          </a:p>
          <a:p>
            <a:r>
              <a:rPr lang="cs-CZ" dirty="0"/>
              <a:t>	</a:t>
            </a:r>
            <a:r>
              <a:rPr lang="cs-CZ" dirty="0" smtClean="0"/>
              <a:t>	         </a:t>
            </a:r>
            <a:r>
              <a:rPr lang="cs-CZ" sz="1200" dirty="0" smtClean="0"/>
              <a:t>0</a:t>
            </a:r>
          </a:p>
          <a:p>
            <a:r>
              <a:rPr lang="cs-CZ" dirty="0" smtClean="0"/>
              <a:t>B)</a:t>
            </a:r>
            <a:r>
              <a:rPr lang="cs-CZ" dirty="0"/>
              <a:t> </a:t>
            </a:r>
            <a:r>
              <a:rPr lang="cs-CZ" sz="1600" dirty="0"/>
              <a:t>Petr a Martin si o prázdninách  vydělali na brigádě 5610 korun. Mají </a:t>
            </a:r>
            <a:r>
              <a:rPr lang="cs-CZ" sz="1600" dirty="0" smtClean="0"/>
              <a:t>si</a:t>
            </a:r>
          </a:p>
          <a:p>
            <a:r>
              <a:rPr lang="cs-CZ" sz="1600" dirty="0" smtClean="0"/>
              <a:t>     </a:t>
            </a:r>
            <a:r>
              <a:rPr lang="cs-CZ" sz="1600" dirty="0"/>
              <a:t>peníze rozdělit v poměru 1 : 2. Kolik korun dostane Petr a kolik Martin</a:t>
            </a:r>
            <a:r>
              <a:rPr lang="cs-CZ" sz="1600" dirty="0" smtClean="0"/>
              <a:t>?</a:t>
            </a:r>
          </a:p>
          <a:p>
            <a:r>
              <a:rPr lang="cs-CZ" dirty="0" smtClean="0"/>
              <a:t>     5610 : 3 = 1870             Petr     1 díl     	= 1870	</a:t>
            </a:r>
          </a:p>
          <a:p>
            <a:r>
              <a:rPr lang="cs-CZ" dirty="0"/>
              <a:t>	</a:t>
            </a:r>
            <a:r>
              <a:rPr lang="cs-CZ" dirty="0" smtClean="0"/>
              <a:t>		</a:t>
            </a:r>
            <a:r>
              <a:rPr lang="cs-CZ" u="sng" dirty="0" smtClean="0"/>
              <a:t>Martin  2 díly   	= 3740</a:t>
            </a:r>
            <a:endParaRPr lang="cs-CZ" u="sng" dirty="0"/>
          </a:p>
          <a:p>
            <a:r>
              <a:rPr lang="cs-CZ" dirty="0" smtClean="0"/>
              <a:t>			zkouška sčítáním    5610</a:t>
            </a:r>
          </a:p>
          <a:p>
            <a:r>
              <a:rPr lang="cs-CZ" dirty="0"/>
              <a:t> </a:t>
            </a:r>
            <a:r>
              <a:rPr lang="cs-CZ" dirty="0" smtClean="0"/>
              <a:t>    </a:t>
            </a:r>
            <a:r>
              <a:rPr lang="cs-CZ" sz="1600" dirty="0" smtClean="0"/>
              <a:t>Petr si na brigádě vydělal 1870 korun, Martin 3740 korun.</a:t>
            </a:r>
          </a:p>
          <a:p>
            <a:endParaRPr lang="cs-CZ" dirty="0"/>
          </a:p>
          <a:p>
            <a:r>
              <a:rPr lang="cs-CZ" dirty="0" smtClean="0"/>
              <a:t>C) </a:t>
            </a:r>
            <a:r>
              <a:rPr lang="cs-CZ" sz="1600" dirty="0"/>
              <a:t>V pekárně pracovalo 160 zaměstnanců, z toho 60 % žen. Jaký počet </a:t>
            </a:r>
            <a:endParaRPr lang="cs-CZ" sz="1600" dirty="0" smtClean="0"/>
          </a:p>
          <a:p>
            <a:r>
              <a:rPr lang="cs-CZ" sz="1600" dirty="0" smtClean="0"/>
              <a:t>     zaměstnanců </a:t>
            </a:r>
            <a:r>
              <a:rPr lang="cs-CZ" sz="1600" dirty="0"/>
              <a:t>tvořily ženy? </a:t>
            </a:r>
            <a:endParaRPr lang="cs-CZ" sz="1600" dirty="0" smtClean="0"/>
          </a:p>
          <a:p>
            <a:r>
              <a:rPr lang="cs-CZ" sz="1600" dirty="0"/>
              <a:t> </a:t>
            </a:r>
            <a:r>
              <a:rPr lang="cs-CZ" sz="1600" dirty="0" smtClean="0"/>
              <a:t>    1 % = 160 : 100		1 % = 1,6		60 % = 1,6 . 60      	    1,6</a:t>
            </a:r>
          </a:p>
          <a:p>
            <a:r>
              <a:rPr lang="cs-CZ" sz="1600" dirty="0"/>
              <a:t>	</a:t>
            </a:r>
            <a:r>
              <a:rPr lang="cs-CZ" sz="1600" dirty="0" smtClean="0"/>
              <a:t>						</a:t>
            </a:r>
            <a:r>
              <a:rPr lang="cs-CZ" sz="1600" u="sng" dirty="0" smtClean="0"/>
              <a:t>    .60</a:t>
            </a:r>
            <a:endParaRPr lang="cs-CZ" sz="1600" u="sng" dirty="0"/>
          </a:p>
          <a:p>
            <a:r>
              <a:rPr lang="cs-CZ" dirty="0" smtClean="0"/>
              <a:t>    V pekárně pracuje 96 žen.				  96,0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90403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řehlednost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řehlednost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Clarity</Template>
  <TotalTime>275</TotalTime>
  <Words>363</Words>
  <Application>Microsoft Office PowerPoint</Application>
  <PresentationFormat>Předvádění na obrazovce (4:3)</PresentationFormat>
  <Paragraphs>356</Paragraphs>
  <Slides>18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Přehlednost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PC-1KN1</dc:creator>
  <cp:lastModifiedBy>PC-1KN1</cp:lastModifiedBy>
  <cp:revision>29</cp:revision>
  <dcterms:created xsi:type="dcterms:W3CDTF">2012-06-03T15:58:36Z</dcterms:created>
  <dcterms:modified xsi:type="dcterms:W3CDTF">2012-06-05T18:33:54Z</dcterms:modified>
</cp:coreProperties>
</file>