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partial" ContentType="audi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1" r:id="rId3"/>
    <p:sldId id="258" r:id="rId4"/>
    <p:sldId id="259" r:id="rId5"/>
    <p:sldId id="257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76E761-72F3-43AD-9540-19BAE7BD8926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92179-FA9F-4105-B445-87A341A9EF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774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92179-FA9F-4105-B445-87A341A9EF9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3D7507-4434-49D0-8D7F-77C900820E18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350606-ED5D-4FBF-B05B-876B4F8804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audio" Target="../media/media2.partial"/><Relationship Id="rId1" Type="http://schemas.microsoft.com/office/2007/relationships/media" Target="../media/media2.partia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3.jpeg"/><Relationship Id="rId10" Type="http://schemas.openxmlformats.org/officeDocument/2006/relationships/image" Target="../media/image10.wmf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9.jpe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5.wmf"/><Relationship Id="rId12" Type="http://schemas.openxmlformats.org/officeDocument/2006/relationships/image" Target="../media/image30.wmf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jpeg"/><Relationship Id="rId10" Type="http://schemas.openxmlformats.org/officeDocument/2006/relationships/image" Target="../media/image28.wmf"/><Relationship Id="rId4" Type="http://schemas.openxmlformats.org/officeDocument/2006/relationships/image" Target="../media/image3.jpeg"/><Relationship Id="rId9" Type="http://schemas.openxmlformats.org/officeDocument/2006/relationships/image" Target="../media/image2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3.wmf"/><Relationship Id="rId2" Type="http://schemas.openxmlformats.org/officeDocument/2006/relationships/audio" Target="../media/media4.partial"/><Relationship Id="rId1" Type="http://schemas.microsoft.com/office/2007/relationships/media" Target="../media/media4.partial"/><Relationship Id="rId6" Type="http://schemas.openxmlformats.org/officeDocument/2006/relationships/image" Target="../media/image32.wmf"/><Relationship Id="rId11" Type="http://schemas.openxmlformats.org/officeDocument/2006/relationships/image" Target="../media/image14.png"/><Relationship Id="rId5" Type="http://schemas.openxmlformats.org/officeDocument/2006/relationships/image" Target="../media/image31.jpeg"/><Relationship Id="rId10" Type="http://schemas.openxmlformats.org/officeDocument/2006/relationships/image" Target="../media/image35.wmf"/><Relationship Id="rId4" Type="http://schemas.openxmlformats.org/officeDocument/2006/relationships/image" Target="../media/image3.jpeg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r"/>
            <a:r>
              <a:rPr lang="cs-CZ" sz="8000" b="1" smtClean="0"/>
              <a:t>WILD</a:t>
            </a:r>
          </a:p>
          <a:p>
            <a:pPr algn="r"/>
            <a:r>
              <a:rPr lang="cs-CZ" sz="8000" b="1" smtClean="0"/>
              <a:t>ANIMALS</a:t>
            </a:r>
            <a:endParaRPr lang="cs-CZ" sz="8000" b="1" dirty="0"/>
          </a:p>
        </p:txBody>
      </p:sp>
      <p:pic>
        <p:nvPicPr>
          <p:cNvPr id="1026" name="Picture 2" descr="C:\Users\Martina\AppData\Local\Microsoft\Windows\Temporary Internet Files\Content.IE5\NM0CHSAD\MP9004465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980728"/>
            <a:ext cx="3704467" cy="4797152"/>
          </a:xfrm>
          <a:prstGeom prst="rect">
            <a:avLst/>
          </a:prstGeom>
          <a:noFill/>
        </p:spPr>
      </p:pic>
      <p:pic>
        <p:nvPicPr>
          <p:cNvPr id="4" name="41382__sandyrb__fake-monkey-chatter-001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657600" y="5132863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smtClean="0">
                <a:solidFill>
                  <a:schemeClr val="tx1"/>
                </a:solidFill>
              </a:rPr>
              <a:t>VY_22_INOVACE_AJK.</a:t>
            </a:r>
            <a:r>
              <a:rPr lang="cs-CZ" sz="3200" b="1" dirty="0" smtClean="0">
                <a:solidFill>
                  <a:schemeClr val="tx1"/>
                </a:solidFill>
              </a:rPr>
              <a:t>22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Datum vytvoření: únor 2012</a:t>
            </a:r>
          </a:p>
          <a:p>
            <a:pPr lvl="0"/>
            <a:r>
              <a:rPr lang="cs-CZ" sz="2400" dirty="0" smtClean="0"/>
              <a:t>Ročník: I.stupeň (4.-5.ročník) </a:t>
            </a:r>
          </a:p>
          <a:p>
            <a:pPr lvl="0"/>
            <a:r>
              <a:rPr lang="cs-CZ" sz="2400" dirty="0" smtClean="0"/>
              <a:t>Vzdělávací oblast: Jazyk a jazyková komunikace</a:t>
            </a:r>
          </a:p>
          <a:p>
            <a:pPr lvl="0"/>
            <a:r>
              <a:rPr lang="cs-CZ" sz="2400" dirty="0" smtClean="0"/>
              <a:t>Vzdělávací obor: Anglický jazyk</a:t>
            </a:r>
          </a:p>
          <a:p>
            <a:pPr lvl="0"/>
            <a:r>
              <a:rPr lang="cs-CZ" sz="2400" dirty="0" smtClean="0"/>
              <a:t>Tematický okruh: Rozvoj komunikačních dovedností</a:t>
            </a:r>
          </a:p>
          <a:p>
            <a:pPr lvl="0"/>
            <a:r>
              <a:rPr lang="cs-CZ" sz="2400" dirty="0" smtClean="0"/>
              <a:t>Téma: Divoká zvířata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Martina\AppData\Local\Microsoft\Windows\Temporary Internet Files\Content.IE5\SEQ1TQF2\MC90043831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260648"/>
            <a:ext cx="2988576" cy="4965197"/>
          </a:xfrm>
          <a:prstGeom prst="rect">
            <a:avLst/>
          </a:prstGeom>
          <a:noFill/>
        </p:spPr>
      </p:pic>
      <p:pic>
        <p:nvPicPr>
          <p:cNvPr id="3079" name="Picture 7" descr="C:\Users\Martina\AppData\Local\Microsoft\Windows\Temporary Internet Files\Content.IE5\NM0CHSAD\MC9001571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260648"/>
            <a:ext cx="4217480" cy="3528392"/>
          </a:xfrm>
          <a:prstGeom prst="rect">
            <a:avLst/>
          </a:prstGeom>
          <a:noFill/>
        </p:spPr>
      </p:pic>
      <p:pic>
        <p:nvPicPr>
          <p:cNvPr id="3082" name="Picture 10" descr="C:\Users\Martina\AppData\Local\Microsoft\Windows\Temporary Internet Files\Content.IE5\8GN0SNH5\MC900444835[1].jpg"/>
          <p:cNvPicPr>
            <a:picLocks noChangeAspect="1" noChangeArrowheads="1"/>
          </p:cNvPicPr>
          <p:nvPr/>
        </p:nvPicPr>
        <p:blipFill>
          <a:blip r:embed="rId8" cstate="print"/>
          <a:srcRect l="13871" t="11225" r="9837" b="13794"/>
          <a:stretch>
            <a:fillRect/>
          </a:stretch>
        </p:blipFill>
        <p:spPr bwMode="auto">
          <a:xfrm rot="20570750">
            <a:off x="6935298" y="1579171"/>
            <a:ext cx="792088" cy="1008112"/>
          </a:xfrm>
          <a:prstGeom prst="rect">
            <a:avLst/>
          </a:prstGeom>
          <a:noFill/>
        </p:spPr>
      </p:pic>
      <p:pic>
        <p:nvPicPr>
          <p:cNvPr id="3085" name="Picture 13" descr="C:\Users\Martina\AppData\Local\Microsoft\Windows\Temporary Internet Files\Content.IE5\8GN0SNH5\MP900406500[1].jpg"/>
          <p:cNvPicPr>
            <a:picLocks noChangeAspect="1" noChangeArrowheads="1"/>
          </p:cNvPicPr>
          <p:nvPr/>
        </p:nvPicPr>
        <p:blipFill>
          <a:blip r:embed="rId9" cstate="print"/>
          <a:srcRect l="11413" t="22235" r="31100" b="21028"/>
          <a:stretch>
            <a:fillRect/>
          </a:stretch>
        </p:blipFill>
        <p:spPr bwMode="auto">
          <a:xfrm rot="19177426">
            <a:off x="6020179" y="2930120"/>
            <a:ext cx="894738" cy="576064"/>
          </a:xfrm>
          <a:prstGeom prst="rect">
            <a:avLst/>
          </a:prstGeom>
          <a:noFill/>
        </p:spPr>
      </p:pic>
      <p:pic>
        <p:nvPicPr>
          <p:cNvPr id="3086" name="Picture 14" descr="C:\Users\Martina\AppData\Local\Microsoft\Windows\Temporary Internet Files\Content.IE5\NM0CHSAD\MC90044137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620688"/>
            <a:ext cx="1793875" cy="1822450"/>
          </a:xfrm>
          <a:prstGeom prst="rect">
            <a:avLst/>
          </a:prstGeom>
          <a:noFill/>
        </p:spPr>
      </p:pic>
      <p:pic>
        <p:nvPicPr>
          <p:cNvPr id="3087" name="Picture 15" descr="C:\Users\Martina\AppData\Local\Microsoft\Windows\Temporary Internet Files\Content.IE5\NM0CHSAD\MC900441377[1].wmf"/>
          <p:cNvPicPr>
            <a:picLocks noChangeAspect="1" noChangeArrowheads="1"/>
          </p:cNvPicPr>
          <p:nvPr/>
        </p:nvPicPr>
        <p:blipFill>
          <a:blip r:embed="rId10" cstate="print"/>
          <a:srcRect l="29929" t="38147" r="1831" b="14439"/>
          <a:stretch>
            <a:fillRect/>
          </a:stretch>
        </p:blipFill>
        <p:spPr bwMode="auto">
          <a:xfrm>
            <a:off x="251520" y="1844824"/>
            <a:ext cx="1224136" cy="864096"/>
          </a:xfrm>
          <a:prstGeom prst="rect">
            <a:avLst/>
          </a:prstGeom>
          <a:noFill/>
        </p:spPr>
      </p:pic>
      <p:pic>
        <p:nvPicPr>
          <p:cNvPr id="3088" name="Picture 16" descr="C:\Users\Martina\AppData\Local\Microsoft\Windows\Temporary Internet Files\Content.IE5\BW4LMQ1Y\MC90019226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635896" y="908720"/>
            <a:ext cx="720079" cy="1347590"/>
          </a:xfrm>
          <a:prstGeom prst="rect">
            <a:avLst/>
          </a:prstGeom>
          <a:noFill/>
        </p:spPr>
      </p:pic>
      <p:pic>
        <p:nvPicPr>
          <p:cNvPr id="3089" name="Picture 17" descr="C:\Users\Martina\AppData\Local\Microsoft\Windows\Temporary Internet Files\Content.IE5\NM0CHSAD\MC90008846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91680" y="260648"/>
            <a:ext cx="1773022" cy="1257300"/>
          </a:xfrm>
          <a:prstGeom prst="rect">
            <a:avLst/>
          </a:prstGeom>
          <a:noFill/>
        </p:spPr>
      </p:pic>
      <p:pic>
        <p:nvPicPr>
          <p:cNvPr id="3091" name="Picture 19" descr="C:\Users\Martina\AppData\Local\Microsoft\Windows\Temporary Internet Files\Content.IE5\SEQ1TQF2\MC900150337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043608" y="2780928"/>
            <a:ext cx="2304256" cy="918058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251520" y="3789040"/>
            <a:ext cx="4176464" cy="1800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There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crocodile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There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parrot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There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eagle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There</a:t>
            </a:r>
            <a:r>
              <a:rPr lang="cs-CZ" sz="2800" b="1" dirty="0" smtClean="0"/>
              <a:t> are </a:t>
            </a:r>
            <a:r>
              <a:rPr lang="cs-CZ" sz="2800" b="1" dirty="0" err="1" smtClean="0"/>
              <a:t>two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monkeys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5940152" y="5229200"/>
            <a:ext cx="3024336" cy="14847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There´s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parrot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There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two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butterflies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There</a:t>
            </a:r>
            <a:r>
              <a:rPr lang="cs-CZ" sz="2400" b="1" dirty="0" smtClean="0"/>
              <a:t>´s a </a:t>
            </a:r>
            <a:r>
              <a:rPr lang="cs-CZ" sz="2400" b="1" dirty="0" err="1" smtClean="0"/>
              <a:t>tyger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2" name="15467__laurent__rainforest-sounds.wav.q2t8w65.partial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82076" y="587727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Martina\AppData\Local\Microsoft\Windows\Temporary Internet Files\Content.IE5\SEQ1TQF2\MC9003469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188639"/>
            <a:ext cx="3600401" cy="3562727"/>
          </a:xfrm>
          <a:prstGeom prst="rect">
            <a:avLst/>
          </a:prstGeom>
          <a:noFill/>
        </p:spPr>
      </p:pic>
      <p:pic>
        <p:nvPicPr>
          <p:cNvPr id="4098" name="Picture 2" descr="C:\Users\Martina\AppData\Local\Microsoft\Windows\Temporary Internet Files\Content.IE5\8GN0SNH5\MC900359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251579">
            <a:off x="1115616" y="3068960"/>
            <a:ext cx="1809598" cy="749808"/>
          </a:xfrm>
          <a:prstGeom prst="rect">
            <a:avLst/>
          </a:prstGeom>
          <a:noFill/>
        </p:spPr>
      </p:pic>
      <p:pic>
        <p:nvPicPr>
          <p:cNvPr id="4100" name="Picture 4" descr="C:\Users\Martina\AppData\Local\Microsoft\Windows\Temporary Internet Files\Content.IE5\NM0CHSAD\MC9001922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284122">
            <a:off x="2771800" y="2492896"/>
            <a:ext cx="1440160" cy="583321"/>
          </a:xfrm>
          <a:prstGeom prst="rect">
            <a:avLst/>
          </a:prstGeom>
          <a:noFill/>
        </p:spPr>
      </p:pic>
      <p:pic>
        <p:nvPicPr>
          <p:cNvPr id="4101" name="Picture 5" descr="C:\Users\Martina\AppData\Local\Microsoft\Windows\Temporary Internet Files\Content.IE5\8GN0SNH5\MC90019226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99792" y="0"/>
            <a:ext cx="1386550" cy="147253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283968" y="548680"/>
            <a:ext cx="4608512" cy="31683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There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 a __________.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___________are </a:t>
            </a:r>
            <a:r>
              <a:rPr lang="cs-CZ" sz="2400" b="1" dirty="0" err="1" smtClean="0"/>
              <a:t>two</a:t>
            </a:r>
            <a:r>
              <a:rPr lang="cs-CZ" sz="2400" b="1" dirty="0" smtClean="0"/>
              <a:t> _________.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There</a:t>
            </a:r>
            <a:r>
              <a:rPr lang="cs-CZ" sz="2400" b="1" dirty="0" smtClean="0"/>
              <a:t> _____ a ___________.</a:t>
            </a:r>
            <a:endParaRPr lang="cs-CZ" sz="2400" b="1" dirty="0"/>
          </a:p>
        </p:txBody>
      </p:sp>
      <p:sp>
        <p:nvSpPr>
          <p:cNvPr id="8" name="Elipsa 7"/>
          <p:cNvSpPr/>
          <p:nvPr/>
        </p:nvSpPr>
        <p:spPr>
          <a:xfrm>
            <a:off x="251520" y="457200"/>
            <a:ext cx="648072" cy="64584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2"/>
                </a:solidFill>
              </a:rPr>
              <a:t>is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139952" y="0"/>
            <a:ext cx="1296144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snake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940152" y="476672"/>
            <a:ext cx="1008112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mice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524328" y="260648"/>
            <a:ext cx="1187624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There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104" name="Picture 8" descr="C:\Users\Martina\AppData\Local\Microsoft\Windows\Temporary Internet Files\Content.IE5\8GN0SNH5\MP90040276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933056"/>
            <a:ext cx="3901440" cy="2599944"/>
          </a:xfrm>
          <a:prstGeom prst="rect">
            <a:avLst/>
          </a:prstGeom>
          <a:noFill/>
        </p:spPr>
      </p:pic>
      <p:pic>
        <p:nvPicPr>
          <p:cNvPr id="4106" name="Picture 10" descr="C:\Users\Martina\AppData\Local\Microsoft\Windows\Temporary Internet Files\Content.IE5\NM0CHSAD\MC90033796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4293096"/>
            <a:ext cx="1837944" cy="1522476"/>
          </a:xfrm>
          <a:prstGeom prst="rect">
            <a:avLst/>
          </a:prstGeom>
          <a:noFill/>
        </p:spPr>
      </p:pic>
      <p:pic>
        <p:nvPicPr>
          <p:cNvPr id="4108" name="Picture 12" descr="C:\Users\Martina\AppData\Local\Microsoft\Windows\Temporary Internet Files\Content.IE5\BW4LMQ1Y\MC900324444[1].wmf"/>
          <p:cNvPicPr>
            <a:picLocks noChangeAspect="1" noChangeArrowheads="1"/>
          </p:cNvPicPr>
          <p:nvPr/>
        </p:nvPicPr>
        <p:blipFill>
          <a:blip r:embed="rId9" cstate="print"/>
          <a:srcRect r="36761" b="35143"/>
          <a:stretch>
            <a:fillRect/>
          </a:stretch>
        </p:blipFill>
        <p:spPr bwMode="auto">
          <a:xfrm>
            <a:off x="2987824" y="5373216"/>
            <a:ext cx="836850" cy="648072"/>
          </a:xfrm>
          <a:prstGeom prst="rect">
            <a:avLst/>
          </a:prstGeom>
          <a:noFill/>
        </p:spPr>
      </p:pic>
      <p:pic>
        <p:nvPicPr>
          <p:cNvPr id="19" name="Picture 10" descr="C:\Users\Martina\AppData\Local\Microsoft\Windows\Temporary Internet Files\Content.IE5\NM0CHSAD\MC90033796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99592" y="5013176"/>
            <a:ext cx="1837944" cy="1522476"/>
          </a:xfrm>
          <a:prstGeom prst="rect">
            <a:avLst/>
          </a:prstGeom>
          <a:noFill/>
        </p:spPr>
      </p:pic>
      <p:pic>
        <p:nvPicPr>
          <p:cNvPr id="20" name="Picture 10" descr="C:\Users\Martina\AppData\Local\Microsoft\Windows\Temporary Internet Files\Content.IE5\NM0CHSAD\MC90033796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5013176"/>
            <a:ext cx="1837944" cy="1522476"/>
          </a:xfrm>
          <a:prstGeom prst="rect">
            <a:avLst/>
          </a:prstGeom>
          <a:noFill/>
        </p:spPr>
      </p:pic>
      <p:pic>
        <p:nvPicPr>
          <p:cNvPr id="4109" name="Picture 13" descr="C:\Users\Martina\AppData\Local\Microsoft\Windows\Temporary Internet Files\Content.IE5\SEQ1TQF2\MC90019219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59832" y="3933056"/>
            <a:ext cx="1213843" cy="690432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4427984" y="4265712"/>
            <a:ext cx="4464496" cy="25922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There</a:t>
            </a:r>
            <a:r>
              <a:rPr lang="cs-CZ" sz="2400" b="1" dirty="0" smtClean="0"/>
              <a:t>´s  a _________.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_______ _______ </a:t>
            </a:r>
            <a:r>
              <a:rPr lang="cs-CZ" sz="2400" b="1" dirty="0" err="1" smtClean="0"/>
              <a:t>three</a:t>
            </a:r>
            <a:r>
              <a:rPr lang="cs-CZ" sz="2400" b="1" dirty="0" smtClean="0"/>
              <a:t> _______.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_______    ___      </a:t>
            </a:r>
            <a:r>
              <a:rPr lang="cs-CZ" sz="2400" b="1" dirty="0" smtClean="0"/>
              <a:t>_________.</a:t>
            </a:r>
            <a:endParaRPr lang="cs-CZ" sz="2400" b="1" dirty="0"/>
          </a:p>
        </p:txBody>
      </p:sp>
      <p:sp>
        <p:nvSpPr>
          <p:cNvPr id="28" name="Elipsa 27"/>
          <p:cNvSpPr/>
          <p:nvPr/>
        </p:nvSpPr>
        <p:spPr>
          <a:xfrm>
            <a:off x="7740352" y="3501008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´s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228184" y="3501008"/>
            <a:ext cx="1130424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tx2"/>
                </a:solidFill>
              </a:rPr>
              <a:t>T</a:t>
            </a:r>
            <a:r>
              <a:rPr lang="cs-CZ" sz="2000" b="1" dirty="0" err="1" smtClean="0">
                <a:solidFill>
                  <a:schemeClr val="tx2"/>
                </a:solidFill>
              </a:rPr>
              <a:t>here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4283968" y="3429000"/>
            <a:ext cx="1224136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2"/>
                </a:solidFill>
              </a:rPr>
              <a:t>an</a:t>
            </a:r>
            <a:r>
              <a:rPr lang="cs-CZ" sz="2000" b="1" dirty="0" smtClean="0">
                <a:solidFill>
                  <a:schemeClr val="tx2"/>
                </a:solidFill>
              </a:rPr>
              <a:t> </a:t>
            </a:r>
            <a:r>
              <a:rPr lang="cs-CZ" sz="2000" b="1" dirty="0" err="1" smtClean="0">
                <a:solidFill>
                  <a:schemeClr val="tx2"/>
                </a:solidFill>
              </a:rPr>
              <a:t>eagle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2339752" y="594360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lion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0" y="3573016"/>
            <a:ext cx="1403648" cy="79208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2"/>
                </a:solidFill>
              </a:rPr>
              <a:t>camels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3779912" y="5949280"/>
            <a:ext cx="914400" cy="62636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are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7956376" y="4293096"/>
            <a:ext cx="1187624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tx2"/>
                </a:solidFill>
              </a:rPr>
              <a:t>T</a:t>
            </a:r>
            <a:r>
              <a:rPr lang="cs-CZ" sz="2000" b="1" dirty="0" err="1" smtClean="0">
                <a:solidFill>
                  <a:schemeClr val="tx2"/>
                </a:solidFill>
              </a:rPr>
              <a:t>here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25" name="Elipsa 8"/>
          <p:cNvSpPr/>
          <p:nvPr/>
        </p:nvSpPr>
        <p:spPr>
          <a:xfrm>
            <a:off x="3229606" y="1391072"/>
            <a:ext cx="1296144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parrot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tina\AppData\Local\Microsoft\Windows\Temporary Internet Files\Content.IE5\SEQ1TQF2\MC90043885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95984" y="228600"/>
            <a:ext cx="6352032" cy="6400800"/>
          </a:xfrm>
          <a:prstGeom prst="rect">
            <a:avLst/>
          </a:prstGeom>
          <a:noFill/>
        </p:spPr>
      </p:pic>
      <p:pic>
        <p:nvPicPr>
          <p:cNvPr id="2051" name="Picture 3" descr="C:\Users\Martina\AppData\Local\Microsoft\Windows\Temporary Internet Files\Content.IE5\BW4LMQ1Y\MC9003264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548680"/>
            <a:ext cx="1578254" cy="1833372"/>
          </a:xfrm>
          <a:prstGeom prst="rect">
            <a:avLst/>
          </a:prstGeom>
          <a:noFill/>
        </p:spPr>
      </p:pic>
      <p:pic>
        <p:nvPicPr>
          <p:cNvPr id="2052" name="Picture 4" descr="C:\Users\Martina\AppData\Local\Microsoft\Windows\Temporary Internet Files\Content.IE5\BW4LMQ1Y\MC9003264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1268760"/>
            <a:ext cx="1578254" cy="1833372"/>
          </a:xfrm>
          <a:prstGeom prst="rect">
            <a:avLst/>
          </a:prstGeom>
          <a:noFill/>
        </p:spPr>
      </p:pic>
      <p:pic>
        <p:nvPicPr>
          <p:cNvPr id="2054" name="Picture 6" descr="C:\Users\Martina\AppData\Local\Microsoft\Windows\Temporary Internet Files\Content.IE5\NM0CHSAD\MC900192221[1].wmf"/>
          <p:cNvPicPr>
            <a:picLocks noChangeAspect="1" noChangeArrowheads="1"/>
          </p:cNvPicPr>
          <p:nvPr/>
        </p:nvPicPr>
        <p:blipFill>
          <a:blip r:embed="rId7" cstate="print"/>
          <a:srcRect t="-542" r="46917"/>
          <a:stretch>
            <a:fillRect/>
          </a:stretch>
        </p:blipFill>
        <p:spPr bwMode="auto">
          <a:xfrm>
            <a:off x="6156176" y="2852936"/>
            <a:ext cx="1152128" cy="1264485"/>
          </a:xfrm>
          <a:prstGeom prst="rect">
            <a:avLst/>
          </a:prstGeom>
          <a:noFill/>
        </p:spPr>
      </p:pic>
      <p:pic>
        <p:nvPicPr>
          <p:cNvPr id="2055" name="Picture 7" descr="C:\Users\Martina\AppData\Local\Microsoft\Windows\Temporary Internet Files\Content.IE5\SEQ1TQF2\MC90042602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4941168"/>
            <a:ext cx="1782689" cy="1729145"/>
          </a:xfrm>
          <a:prstGeom prst="rect">
            <a:avLst/>
          </a:prstGeom>
          <a:noFill/>
        </p:spPr>
      </p:pic>
      <p:pic>
        <p:nvPicPr>
          <p:cNvPr id="2056" name="Picture 8" descr="C:\Users\Martina\AppData\Local\Microsoft\Windows\Temporary Internet Files\Content.IE5\8GN0SNH5\MC9003264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5589240"/>
            <a:ext cx="1067804" cy="567156"/>
          </a:xfrm>
          <a:prstGeom prst="rect">
            <a:avLst/>
          </a:prstGeom>
          <a:noFill/>
        </p:spPr>
      </p:pic>
      <p:pic>
        <p:nvPicPr>
          <p:cNvPr id="2057" name="Picture 9" descr="C:\Users\Martina\AppData\Local\Microsoft\Windows\Temporary Internet Files\Content.IE5\8GN0SNH5\MC9003264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75656" y="6021288"/>
            <a:ext cx="932232" cy="495148"/>
          </a:xfrm>
          <a:prstGeom prst="rect">
            <a:avLst/>
          </a:prstGeom>
          <a:noFill/>
        </p:spPr>
      </p:pic>
      <p:pic>
        <p:nvPicPr>
          <p:cNvPr id="2058" name="Picture 10" descr="C:\Users\Martina\AppData\Local\Microsoft\Windows\Temporary Internet Files\Content.IE5\8GN0SNH5\MC9003264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95736" y="6021288"/>
            <a:ext cx="1067804" cy="567156"/>
          </a:xfrm>
          <a:prstGeom prst="rect">
            <a:avLst/>
          </a:prstGeom>
          <a:noFill/>
        </p:spPr>
      </p:pic>
      <p:pic>
        <p:nvPicPr>
          <p:cNvPr id="2059" name="Picture 11" descr="C:\Users\Martina\AppData\Local\Microsoft\Windows\Temporary Internet Files\Content.IE5\8GN0SNH5\MC9003264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5445224"/>
            <a:ext cx="932232" cy="495148"/>
          </a:xfrm>
          <a:prstGeom prst="rect">
            <a:avLst/>
          </a:prstGeom>
          <a:noFill/>
        </p:spPr>
      </p:pic>
      <p:pic>
        <p:nvPicPr>
          <p:cNvPr id="2060" name="Picture 12" descr="C:\Users\Martina\AppData\Local\Microsoft\Windows\Temporary Internet Files\Content.IE5\8GN0SNH5\MC900326474[1].wmf"/>
          <p:cNvPicPr>
            <a:picLocks noChangeAspect="1" noChangeArrowheads="1"/>
          </p:cNvPicPr>
          <p:nvPr/>
        </p:nvPicPr>
        <p:blipFill>
          <a:blip r:embed="rId9" cstate="print"/>
          <a:srcRect t="-900" r="57724"/>
          <a:stretch>
            <a:fillRect/>
          </a:stretch>
        </p:blipFill>
        <p:spPr bwMode="auto">
          <a:xfrm>
            <a:off x="3995936" y="4221088"/>
            <a:ext cx="504056" cy="638981"/>
          </a:xfrm>
          <a:prstGeom prst="rect">
            <a:avLst/>
          </a:prstGeom>
          <a:noFill/>
        </p:spPr>
      </p:pic>
      <p:pic>
        <p:nvPicPr>
          <p:cNvPr id="2062" name="Picture 14" descr="C:\Users\Martina\AppData\Local\Microsoft\Windows\Temporary Internet Files\Content.IE5\SEQ1TQF2\MC900324470[1].wmf"/>
          <p:cNvPicPr>
            <a:picLocks noChangeAspect="1" noChangeArrowheads="1"/>
          </p:cNvPicPr>
          <p:nvPr/>
        </p:nvPicPr>
        <p:blipFill>
          <a:blip r:embed="rId10" cstate="print"/>
          <a:srcRect r="46117" b="44610"/>
          <a:stretch>
            <a:fillRect/>
          </a:stretch>
        </p:blipFill>
        <p:spPr bwMode="auto">
          <a:xfrm>
            <a:off x="1619672" y="3933056"/>
            <a:ext cx="804741" cy="595961"/>
          </a:xfrm>
          <a:prstGeom prst="rect">
            <a:avLst/>
          </a:prstGeom>
          <a:noFill/>
        </p:spPr>
      </p:pic>
      <p:pic>
        <p:nvPicPr>
          <p:cNvPr id="15" name="Picture 14" descr="C:\Users\Martina\AppData\Local\Microsoft\Windows\Temporary Internet Files\Content.IE5\SEQ1TQF2\MC900324470[1].wmf"/>
          <p:cNvPicPr>
            <a:picLocks noChangeAspect="1" noChangeArrowheads="1"/>
          </p:cNvPicPr>
          <p:nvPr/>
        </p:nvPicPr>
        <p:blipFill>
          <a:blip r:embed="rId10" cstate="print"/>
          <a:srcRect r="46117" b="44610"/>
          <a:stretch>
            <a:fillRect/>
          </a:stretch>
        </p:blipFill>
        <p:spPr bwMode="auto">
          <a:xfrm>
            <a:off x="1979712" y="3717032"/>
            <a:ext cx="720080" cy="533264"/>
          </a:xfrm>
          <a:prstGeom prst="rect">
            <a:avLst/>
          </a:prstGeom>
          <a:noFill/>
        </p:spPr>
      </p:pic>
      <p:pic>
        <p:nvPicPr>
          <p:cNvPr id="2063" name="Picture 15" descr="C:\Users\Martina\AppData\Local\Microsoft\Windows\Temporary Internet Files\Content.IE5\SEQ1TQF2\MC90003042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92080" y="3933056"/>
            <a:ext cx="946540" cy="745015"/>
          </a:xfrm>
          <a:prstGeom prst="rect">
            <a:avLst/>
          </a:prstGeom>
          <a:noFill/>
        </p:spPr>
      </p:pic>
      <p:pic>
        <p:nvPicPr>
          <p:cNvPr id="17" name="Picture 2" descr="C:\Users\Martina\AppData\Local\Microsoft\Windows\Temporary Internet Files\Content.IE5\NM0CHSAD\MC90030495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11960" y="404664"/>
            <a:ext cx="1031516" cy="580357"/>
          </a:xfrm>
          <a:prstGeom prst="rect">
            <a:avLst/>
          </a:prstGeom>
          <a:noFill/>
        </p:spPr>
      </p:pic>
      <p:pic>
        <p:nvPicPr>
          <p:cNvPr id="2" name="15691__reinsamba__tree-frog-duett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95536" y="565926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 descr="C:\Users\Martina\AppData\Local\Microsoft\Windows\Temporary Internet Files\Content.IE5\SEQ1TQF2\MP9004007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-116955"/>
            <a:ext cx="9144000" cy="6093619"/>
          </a:xfrm>
          <a:prstGeom prst="rect">
            <a:avLst/>
          </a:prstGeom>
          <a:noFill/>
        </p:spPr>
      </p:pic>
      <p:pic>
        <p:nvPicPr>
          <p:cNvPr id="5128" name="Picture 8" descr="C:\Users\Martina\AppData\Local\Microsoft\Windows\Temporary Internet Files\Content.IE5\8GN0SNH5\MC9003264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1988840"/>
            <a:ext cx="1869034" cy="1384402"/>
          </a:xfrm>
          <a:prstGeom prst="rect">
            <a:avLst/>
          </a:prstGeom>
          <a:noFill/>
        </p:spPr>
      </p:pic>
      <p:pic>
        <p:nvPicPr>
          <p:cNvPr id="5129" name="Picture 9" descr="C:\Users\Martina\AppData\Local\Microsoft\Windows\Temporary Internet Files\Content.IE5\8GN0SNH5\MC9003264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708920"/>
            <a:ext cx="1869034" cy="1384402"/>
          </a:xfrm>
          <a:prstGeom prst="rect">
            <a:avLst/>
          </a:prstGeom>
          <a:noFill/>
        </p:spPr>
      </p:pic>
      <p:pic>
        <p:nvPicPr>
          <p:cNvPr id="5130" name="Picture 10" descr="C:\Users\Martina\AppData\Local\Microsoft\Windows\Temporary Internet Files\Content.IE5\8GN0SNH5\MC9003264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1988840"/>
            <a:ext cx="1869034" cy="1384402"/>
          </a:xfrm>
          <a:prstGeom prst="rect">
            <a:avLst/>
          </a:prstGeom>
          <a:noFill/>
        </p:spPr>
      </p:pic>
      <p:pic>
        <p:nvPicPr>
          <p:cNvPr id="5132" name="Picture 12" descr="C:\Users\Martina\AppData\Local\Microsoft\Windows\Temporary Internet Files\Content.IE5\BW4LMQ1Y\MC900232666[1].wmf"/>
          <p:cNvPicPr>
            <a:picLocks noChangeAspect="1" noChangeArrowheads="1"/>
          </p:cNvPicPr>
          <p:nvPr/>
        </p:nvPicPr>
        <p:blipFill>
          <a:blip r:embed="rId7" cstate="print"/>
          <a:srcRect l="36101" r="19884" b="62806"/>
          <a:stretch>
            <a:fillRect/>
          </a:stretch>
        </p:blipFill>
        <p:spPr bwMode="auto">
          <a:xfrm>
            <a:off x="251520" y="2924944"/>
            <a:ext cx="1368152" cy="627457"/>
          </a:xfrm>
          <a:prstGeom prst="rect">
            <a:avLst/>
          </a:prstGeom>
          <a:noFill/>
        </p:spPr>
      </p:pic>
      <p:pic>
        <p:nvPicPr>
          <p:cNvPr id="13" name="Picture 12" descr="C:\Users\Martina\AppData\Local\Microsoft\Windows\Temporary Internet Files\Content.IE5\BW4LMQ1Y\MC900232666[1].wmf"/>
          <p:cNvPicPr>
            <a:picLocks noChangeAspect="1" noChangeArrowheads="1"/>
          </p:cNvPicPr>
          <p:nvPr/>
        </p:nvPicPr>
        <p:blipFill>
          <a:blip r:embed="rId7" cstate="print"/>
          <a:srcRect l="36101" t="8040" r="24787" b="62806"/>
          <a:stretch>
            <a:fillRect/>
          </a:stretch>
        </p:blipFill>
        <p:spPr bwMode="auto">
          <a:xfrm>
            <a:off x="611560" y="3501008"/>
            <a:ext cx="1215752" cy="491825"/>
          </a:xfrm>
          <a:prstGeom prst="rect">
            <a:avLst/>
          </a:prstGeom>
          <a:noFill/>
        </p:spPr>
      </p:pic>
      <p:pic>
        <p:nvPicPr>
          <p:cNvPr id="5133" name="Picture 13" descr="C:\Users\Martina\AppData\Local\Microsoft\Windows\Temporary Internet Files\Content.IE5\SEQ1TQF2\MC900209212[1].wmf"/>
          <p:cNvPicPr>
            <a:picLocks noChangeAspect="1" noChangeArrowheads="1"/>
          </p:cNvPicPr>
          <p:nvPr/>
        </p:nvPicPr>
        <p:blipFill>
          <a:blip r:embed="rId8" cstate="print"/>
          <a:srcRect r="3181" b="51770"/>
          <a:stretch>
            <a:fillRect/>
          </a:stretch>
        </p:blipFill>
        <p:spPr bwMode="auto">
          <a:xfrm>
            <a:off x="2339752" y="5301208"/>
            <a:ext cx="1512168" cy="648072"/>
          </a:xfrm>
          <a:prstGeom prst="rect">
            <a:avLst/>
          </a:prstGeom>
          <a:noFill/>
        </p:spPr>
      </p:pic>
      <p:pic>
        <p:nvPicPr>
          <p:cNvPr id="15" name="Picture 13" descr="C:\Users\Martina\AppData\Local\Microsoft\Windows\Temporary Internet Files\Content.IE5\SEQ1TQF2\MC90020921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4725144"/>
            <a:ext cx="1561845" cy="1343725"/>
          </a:xfrm>
          <a:prstGeom prst="rect">
            <a:avLst/>
          </a:prstGeom>
          <a:noFill/>
        </p:spPr>
      </p:pic>
      <p:pic>
        <p:nvPicPr>
          <p:cNvPr id="5135" name="Picture 15" descr="C:\Users\Martina\AppData\Local\Microsoft\Windows\Temporary Internet Files\Content.IE5\8GN0SNH5\MC90008846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0"/>
            <a:ext cx="1773022" cy="1257300"/>
          </a:xfrm>
          <a:prstGeom prst="rect">
            <a:avLst/>
          </a:prstGeom>
          <a:noFill/>
        </p:spPr>
      </p:pic>
      <p:pic>
        <p:nvPicPr>
          <p:cNvPr id="5139" name="Picture 19" descr="C:\Users\Martina\AppData\Local\Microsoft\Windows\Temporary Internet Files\Content.IE5\SEQ1TQF2\MC900356115[1].wmf"/>
          <p:cNvPicPr>
            <a:picLocks noChangeAspect="1" noChangeArrowheads="1"/>
          </p:cNvPicPr>
          <p:nvPr/>
        </p:nvPicPr>
        <p:blipFill>
          <a:blip r:embed="rId10" cstate="print"/>
          <a:srcRect r="2828" b="25571"/>
          <a:stretch>
            <a:fillRect/>
          </a:stretch>
        </p:blipFill>
        <p:spPr bwMode="auto">
          <a:xfrm rot="17501417">
            <a:off x="7878533" y="4697598"/>
            <a:ext cx="1320376" cy="1348218"/>
          </a:xfrm>
          <a:prstGeom prst="rect">
            <a:avLst/>
          </a:prstGeom>
          <a:noFill/>
        </p:spPr>
      </p:pic>
      <p:pic>
        <p:nvPicPr>
          <p:cNvPr id="2" name="48412__luftrum__oceanwavescrushing (1).wav.gupj7uo.partial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64337" y="610070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2400" dirty="0" smtClean="0"/>
              <a:t>Prezentace slouží k popisu obrázků za použití vazby 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/are</a:t>
            </a:r>
          </a:p>
          <a:p>
            <a:endParaRPr lang="cs-CZ" dirty="0" smtClean="0"/>
          </a:p>
          <a:p>
            <a:r>
              <a:rPr lang="cs-CZ" sz="2000" dirty="0" smtClean="0"/>
              <a:t>Cíl: žák popíše, co je na obrázku, použije vazbu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(</a:t>
            </a:r>
            <a:r>
              <a:rPr lang="cs-CZ" sz="2000" dirty="0" err="1" smtClean="0"/>
              <a:t>there</a:t>
            </a:r>
            <a:r>
              <a:rPr lang="cs-CZ" sz="2000" dirty="0" smtClean="0"/>
              <a:t>´s) nebo </a:t>
            </a:r>
            <a:r>
              <a:rPr lang="cs-CZ" sz="2000" dirty="0" err="1" smtClean="0"/>
              <a:t>There</a:t>
            </a:r>
            <a:r>
              <a:rPr lang="cs-CZ" sz="2000" dirty="0" smtClean="0"/>
              <a:t> are, je vhodné doplnit aktivitu o rozhovory s použitím: </a:t>
            </a:r>
          </a:p>
          <a:p>
            <a:pPr>
              <a:buNone/>
            </a:pPr>
            <a:r>
              <a:rPr lang="cs-CZ" sz="2000" dirty="0" smtClean="0"/>
              <a:t>                     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a …?/Are </a:t>
            </a:r>
            <a:r>
              <a:rPr lang="cs-CZ" sz="2000" dirty="0" err="1" smtClean="0"/>
              <a:t>there</a:t>
            </a:r>
            <a:r>
              <a:rPr lang="cs-CZ" sz="2000" dirty="0" smtClean="0"/>
              <a:t> …? → </a:t>
            </a:r>
            <a:r>
              <a:rPr lang="cs-CZ" sz="2000" dirty="0" err="1" smtClean="0"/>
              <a:t>Yes</a:t>
            </a:r>
            <a:r>
              <a:rPr lang="cs-CZ" sz="2000" dirty="0" smtClean="0"/>
              <a:t>,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. No, </a:t>
            </a:r>
            <a:r>
              <a:rPr lang="cs-CZ" sz="2000" dirty="0" err="1" smtClean="0"/>
              <a:t>there</a:t>
            </a:r>
            <a:r>
              <a:rPr lang="cs-CZ" sz="2000" dirty="0" smtClean="0"/>
              <a:t>, </a:t>
            </a:r>
            <a:r>
              <a:rPr lang="cs-CZ" sz="2000" dirty="0" err="1" smtClean="0"/>
              <a:t>isn</a:t>
            </a:r>
            <a:r>
              <a:rPr lang="cs-CZ" sz="2000" dirty="0" smtClean="0"/>
              <a:t>´</a:t>
            </a:r>
            <a:r>
              <a:rPr lang="cs-CZ" sz="2000" dirty="0" err="1" smtClean="0"/>
              <a:t>t</a:t>
            </a:r>
            <a:r>
              <a:rPr lang="cs-CZ" sz="2000" dirty="0" smtClean="0"/>
              <a:t>.</a:t>
            </a:r>
          </a:p>
          <a:p>
            <a:pPr algn="ctr">
              <a:buNone/>
            </a:pPr>
            <a:r>
              <a:rPr lang="cs-CZ" sz="2400" dirty="0" smtClean="0"/>
              <a:t> </a:t>
            </a:r>
            <a:r>
              <a:rPr lang="cs-CZ" sz="2400" b="1" dirty="0" smtClean="0"/>
              <a:t>Reference</a:t>
            </a:r>
            <a:endParaRPr lang="cs-CZ" sz="2400" dirty="0" smtClean="0"/>
          </a:p>
          <a:p>
            <a:r>
              <a:rPr lang="cs-CZ" sz="2000" dirty="0" smtClean="0"/>
              <a:t> [cit. 2012-02-25]. Obrázky dostupné pod licencí Microsoft Office 2010 na Office.com</a:t>
            </a:r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cs-CZ" sz="2000" dirty="0"/>
              <a:t>[cit. 2012-02-25</a:t>
            </a:r>
            <a:r>
              <a:rPr lang="cs-CZ" sz="2000" dirty="0" smtClean="0"/>
              <a:t>]. </a:t>
            </a:r>
            <a:r>
              <a:rPr lang="cs-CZ" sz="2000" dirty="0"/>
              <a:t>Zvuky dostupné pod licencí </a:t>
            </a:r>
            <a:r>
              <a:rPr lang="cs-CZ" sz="2000" dirty="0" err="1"/>
              <a:t>Creative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na </a:t>
            </a:r>
          </a:p>
          <a:p>
            <a:pPr marL="0" indent="0">
              <a:buNone/>
            </a:pPr>
            <a:r>
              <a:rPr lang="cs-CZ" sz="2000"/>
              <a:t>      http://www.freesound.org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</TotalTime>
  <Words>208</Words>
  <Application>Microsoft Office PowerPoint</Application>
  <PresentationFormat>Předvádění na obrazovce (4:3)</PresentationFormat>
  <Paragraphs>46</Paragraphs>
  <Slides>7</Slides>
  <Notes>1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VY_22_INOVACE_AJK.22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18</cp:revision>
  <dcterms:created xsi:type="dcterms:W3CDTF">2012-02-25T09:28:27Z</dcterms:created>
  <dcterms:modified xsi:type="dcterms:W3CDTF">2012-05-24T14:23:41Z</dcterms:modified>
</cp:coreProperties>
</file>