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0" r:id="rId1"/>
  </p:sldMasterIdLst>
  <p:sldIdLst>
    <p:sldId id="265" r:id="rId2"/>
    <p:sldId id="256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75" r:id="rId13"/>
    <p:sldId id="276" r:id="rId14"/>
    <p:sldId id="277" r:id="rId15"/>
    <p:sldId id="278" r:id="rId16"/>
    <p:sldId id="279" r:id="rId17"/>
    <p:sldId id="280" r:id="rId18"/>
    <p:sldId id="281" r:id="rId19"/>
    <p:sldId id="282" r:id="rId20"/>
    <p:sldId id="283" r:id="rId21"/>
    <p:sldId id="284" r:id="rId22"/>
    <p:sldId id="285" r:id="rId23"/>
    <p:sldId id="286" r:id="rId24"/>
    <p:sldId id="287" r:id="rId25"/>
    <p:sldId id="288" r:id="rId26"/>
    <p:sldId id="289" r:id="rId27"/>
    <p:sldId id="290" r:id="rId28"/>
    <p:sldId id="291" r:id="rId29"/>
    <p:sldId id="292" r:id="rId30"/>
    <p:sldId id="293" r:id="rId31"/>
    <p:sldId id="294" r:id="rId32"/>
    <p:sldId id="295" r:id="rId33"/>
    <p:sldId id="297" r:id="rId34"/>
    <p:sldId id="298" r:id="rId35"/>
    <p:sldId id="296" r:id="rId36"/>
    <p:sldId id="301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24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1" r:id="rId1"/>
    <p:sldLayoutId id="2147483772" r:id="rId2"/>
    <p:sldLayoutId id="2147483773" r:id="rId3"/>
    <p:sldLayoutId id="2147483774" r:id="rId4"/>
    <p:sldLayoutId id="2147483775" r:id="rId5"/>
    <p:sldLayoutId id="2147483776" r:id="rId6"/>
    <p:sldLayoutId id="2147483777" r:id="rId7"/>
    <p:sldLayoutId id="2147483778" r:id="rId8"/>
    <p:sldLayoutId id="2147483779" r:id="rId9"/>
    <p:sldLayoutId id="2147483780" r:id="rId10"/>
    <p:sldLayoutId id="214748378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13" Type="http://schemas.openxmlformats.org/officeDocument/2006/relationships/slide" Target="slide11.xml"/><Relationship Id="rId18" Type="http://schemas.openxmlformats.org/officeDocument/2006/relationships/slide" Target="slide33.xml"/><Relationship Id="rId26" Type="http://schemas.openxmlformats.org/officeDocument/2006/relationships/slide" Target="slide30.xml"/><Relationship Id="rId3" Type="http://schemas.openxmlformats.org/officeDocument/2006/relationships/slide" Target="slide7.xml"/><Relationship Id="rId21" Type="http://schemas.openxmlformats.org/officeDocument/2006/relationships/slide" Target="slide21.xml"/><Relationship Id="rId7" Type="http://schemas.openxmlformats.org/officeDocument/2006/relationships/slide" Target="slide16.xml"/><Relationship Id="rId12" Type="http://schemas.openxmlformats.org/officeDocument/2006/relationships/slide" Target="slide13.xml"/><Relationship Id="rId17" Type="http://schemas.openxmlformats.org/officeDocument/2006/relationships/slide" Target="slide17.xml"/><Relationship Id="rId25" Type="http://schemas.openxmlformats.org/officeDocument/2006/relationships/slide" Target="slide32.xml"/><Relationship Id="rId33" Type="http://schemas.openxmlformats.org/officeDocument/2006/relationships/slide" Target="slide34.xml"/><Relationship Id="rId2" Type="http://schemas.openxmlformats.org/officeDocument/2006/relationships/slide" Target="slide4.xml"/><Relationship Id="rId16" Type="http://schemas.openxmlformats.org/officeDocument/2006/relationships/slide" Target="slide18.xml"/><Relationship Id="rId20" Type="http://schemas.openxmlformats.org/officeDocument/2006/relationships/slide" Target="slide25.xml"/><Relationship Id="rId29" Type="http://schemas.openxmlformats.org/officeDocument/2006/relationships/slide" Target="slide2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24" Type="http://schemas.openxmlformats.org/officeDocument/2006/relationships/slide" Target="slide28.xml"/><Relationship Id="rId32" Type="http://schemas.openxmlformats.org/officeDocument/2006/relationships/slide" Target="slide31.xml"/><Relationship Id="rId5" Type="http://schemas.openxmlformats.org/officeDocument/2006/relationships/slide" Target="slide5.xml"/><Relationship Id="rId15" Type="http://schemas.openxmlformats.org/officeDocument/2006/relationships/slide" Target="slide19.xml"/><Relationship Id="rId23" Type="http://schemas.openxmlformats.org/officeDocument/2006/relationships/slide" Target="slide24.xml"/><Relationship Id="rId28" Type="http://schemas.openxmlformats.org/officeDocument/2006/relationships/slide" Target="slide26.xml"/><Relationship Id="rId10" Type="http://schemas.openxmlformats.org/officeDocument/2006/relationships/slide" Target="slide15.xml"/><Relationship Id="rId19" Type="http://schemas.openxmlformats.org/officeDocument/2006/relationships/slide" Target="slide29.xml"/><Relationship Id="rId31" Type="http://schemas.openxmlformats.org/officeDocument/2006/relationships/slide" Target="slide35.xml"/><Relationship Id="rId4" Type="http://schemas.openxmlformats.org/officeDocument/2006/relationships/slide" Target="slide6.xml"/><Relationship Id="rId9" Type="http://schemas.openxmlformats.org/officeDocument/2006/relationships/slide" Target="slide8.xml"/><Relationship Id="rId14" Type="http://schemas.openxmlformats.org/officeDocument/2006/relationships/slide" Target="slide10.xml"/><Relationship Id="rId22" Type="http://schemas.openxmlformats.org/officeDocument/2006/relationships/slide" Target="slide20.xml"/><Relationship Id="rId27" Type="http://schemas.openxmlformats.org/officeDocument/2006/relationships/slide" Target="slide27.xml"/><Relationship Id="rId30" Type="http://schemas.openxmlformats.org/officeDocument/2006/relationships/slide" Target="slide2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gif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gi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gi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gi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317069" y="1484784"/>
            <a:ext cx="2564548" cy="224676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7000" b="1" cap="none" spc="0" dirty="0" smtClean="0">
                <a:ln w="11430"/>
                <a:solidFill>
                  <a:srgbClr val="00206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j-lt"/>
              </a:rPr>
              <a:t>Riskuj</a:t>
            </a:r>
          </a:p>
          <a:p>
            <a:pPr algn="ctr"/>
            <a:endParaRPr lang="cs-CZ" sz="70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589005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9" t="9923" r="3369" b="10033"/>
          <a:stretch>
            <a:fillRect/>
          </a:stretch>
        </p:blipFill>
        <p:spPr bwMode="auto">
          <a:xfrm>
            <a:off x="2051720" y="5661248"/>
            <a:ext cx="4824412" cy="9302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491880" y="1412776"/>
            <a:ext cx="381642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sz="2400" b="1" dirty="0" smtClean="0">
                <a:solidFill>
                  <a:srgbClr val="1E2051"/>
                </a:solidFill>
                <a:latin typeface="Calibri" pitchFamily="34" charset="0"/>
              </a:rPr>
              <a:t>VY_22_INOVACE_AJK.24</a:t>
            </a:r>
            <a:endParaRPr lang="cs-CZ" sz="2400" b="1" dirty="0">
              <a:solidFill>
                <a:srgbClr val="1E2051"/>
              </a:solidFill>
              <a:latin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15616" y="2413338"/>
            <a:ext cx="7416824" cy="29546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dirty="0" smtClean="0"/>
              <a:t>Autor: Martina </a:t>
            </a:r>
            <a:r>
              <a:rPr lang="cs-CZ" sz="2400" dirty="0" err="1" smtClean="0"/>
              <a:t>Majtánová</a:t>
            </a:r>
            <a:r>
              <a:rPr lang="cs-CZ" sz="2400" dirty="0" smtClean="0"/>
              <a:t> </a:t>
            </a:r>
          </a:p>
          <a:p>
            <a:pPr lvl="0"/>
            <a:r>
              <a:rPr lang="cs-CZ" sz="2400" dirty="0" smtClean="0"/>
              <a:t>Datum vytvoření: březen 2012</a:t>
            </a:r>
          </a:p>
          <a:p>
            <a:pPr lvl="0"/>
            <a:r>
              <a:rPr lang="cs-CZ" sz="2400" dirty="0" smtClean="0"/>
              <a:t>Ročník: I.stupeň (4. – 5.ročník) </a:t>
            </a:r>
          </a:p>
          <a:p>
            <a:pPr lvl="0"/>
            <a:r>
              <a:rPr lang="cs-CZ" sz="2400" dirty="0" smtClean="0"/>
              <a:t>Vzdělávací oblast: Jazyk a jazyková komunikace</a:t>
            </a:r>
          </a:p>
          <a:p>
            <a:pPr lvl="0"/>
            <a:r>
              <a:rPr lang="cs-CZ" sz="2400" dirty="0" smtClean="0"/>
              <a:t>Vzdělávací obor: Anglický jazyk</a:t>
            </a:r>
          </a:p>
          <a:p>
            <a:pPr lvl="0"/>
            <a:r>
              <a:rPr lang="cs-CZ" sz="2400" dirty="0" smtClean="0"/>
              <a:t>Tematický okruh: Rozvoj komunikačních dovedností</a:t>
            </a:r>
          </a:p>
          <a:p>
            <a:pPr lvl="0"/>
            <a:r>
              <a:rPr lang="cs-CZ" sz="2400" dirty="0" smtClean="0"/>
              <a:t>Téma: Riskuj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3390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aoblený obdélník 11">
            <a:hlinkClick r:id="rId2" action="ppaction://hlinksldjump"/>
          </p:cNvPr>
          <p:cNvSpPr/>
          <p:nvPr/>
        </p:nvSpPr>
        <p:spPr>
          <a:xfrm>
            <a:off x="2915816" y="442886"/>
            <a:ext cx="1368152" cy="576064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Zaoblený obdélník 19">
            <a:hlinkClick r:id="rId3" action="ppaction://hlinksldjump"/>
          </p:cNvPr>
          <p:cNvSpPr/>
          <p:nvPr/>
        </p:nvSpPr>
        <p:spPr>
          <a:xfrm>
            <a:off x="7380312" y="431526"/>
            <a:ext cx="1368152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Zaoblený obdélník 20">
            <a:hlinkClick r:id="rId4" action="ppaction://hlinksldjump"/>
          </p:cNvPr>
          <p:cNvSpPr/>
          <p:nvPr/>
        </p:nvSpPr>
        <p:spPr>
          <a:xfrm>
            <a:off x="5868144" y="442886"/>
            <a:ext cx="136815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Zaoblený obdélník 21">
            <a:hlinkClick r:id="rId5" action="ppaction://hlinksldjump"/>
          </p:cNvPr>
          <p:cNvSpPr/>
          <p:nvPr/>
        </p:nvSpPr>
        <p:spPr>
          <a:xfrm>
            <a:off x="4390888" y="442886"/>
            <a:ext cx="1368152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Zaoblený obdélník 22">
            <a:hlinkClick r:id="rId6" action="ppaction://hlinksldjump"/>
          </p:cNvPr>
          <p:cNvSpPr/>
          <p:nvPr/>
        </p:nvSpPr>
        <p:spPr>
          <a:xfrm>
            <a:off x="4429323" y="1153551"/>
            <a:ext cx="1368152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>
            <a:hlinkClick r:id="rId7" action="ppaction://hlinksldjump"/>
          </p:cNvPr>
          <p:cNvSpPr/>
          <p:nvPr/>
        </p:nvSpPr>
        <p:spPr>
          <a:xfrm>
            <a:off x="2915816" y="2708920"/>
            <a:ext cx="1368152" cy="576064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5" name="Zaoblený obdélník 24">
            <a:hlinkClick r:id="rId8" action="ppaction://hlinksldjump"/>
          </p:cNvPr>
          <p:cNvSpPr/>
          <p:nvPr/>
        </p:nvSpPr>
        <p:spPr>
          <a:xfrm>
            <a:off x="2915816" y="1916832"/>
            <a:ext cx="1368152" cy="576064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6" name="Zaoblený obdélník 25">
            <a:hlinkClick r:id="rId9" action="ppaction://hlinksldjump"/>
          </p:cNvPr>
          <p:cNvSpPr/>
          <p:nvPr/>
        </p:nvSpPr>
        <p:spPr>
          <a:xfrm>
            <a:off x="2915816" y="1153551"/>
            <a:ext cx="1368152" cy="576064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7" name="Zaoblený obdélník 26">
            <a:hlinkClick r:id="rId10" action="ppaction://hlinksldjump"/>
          </p:cNvPr>
          <p:cNvSpPr/>
          <p:nvPr/>
        </p:nvSpPr>
        <p:spPr>
          <a:xfrm>
            <a:off x="7380312" y="1918351"/>
            <a:ext cx="1368152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8" name="Zaoblený obdélník 27">
            <a:hlinkClick r:id="rId11" action="ppaction://hlinksldjump"/>
          </p:cNvPr>
          <p:cNvSpPr/>
          <p:nvPr/>
        </p:nvSpPr>
        <p:spPr>
          <a:xfrm>
            <a:off x="5884216" y="1916832"/>
            <a:ext cx="136815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9" name="Zaoblený obdélník 28">
            <a:hlinkClick r:id="rId12" action="ppaction://hlinksldjump"/>
          </p:cNvPr>
          <p:cNvSpPr/>
          <p:nvPr/>
        </p:nvSpPr>
        <p:spPr>
          <a:xfrm>
            <a:off x="4416691" y="1916832"/>
            <a:ext cx="1368152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0" name="Zaoblený obdélník 29">
            <a:hlinkClick r:id="rId13" action="ppaction://hlinksldjump"/>
          </p:cNvPr>
          <p:cNvSpPr/>
          <p:nvPr/>
        </p:nvSpPr>
        <p:spPr>
          <a:xfrm>
            <a:off x="7380559" y="1188118"/>
            <a:ext cx="1368152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" name="Zaoblený obdélník 30">
            <a:hlinkClick r:id="rId14" action="ppaction://hlinksldjump"/>
          </p:cNvPr>
          <p:cNvSpPr/>
          <p:nvPr/>
        </p:nvSpPr>
        <p:spPr>
          <a:xfrm>
            <a:off x="5880013" y="1188118"/>
            <a:ext cx="136815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2" name="Zaoblený obdélník 31">
            <a:hlinkClick r:id="rId15" action="ppaction://hlinksldjump"/>
          </p:cNvPr>
          <p:cNvSpPr/>
          <p:nvPr/>
        </p:nvSpPr>
        <p:spPr>
          <a:xfrm>
            <a:off x="7380559" y="2708920"/>
            <a:ext cx="1368152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3" name="Zaoblený obdélník 32">
            <a:hlinkClick r:id="rId16" action="ppaction://hlinksldjump"/>
          </p:cNvPr>
          <p:cNvSpPr/>
          <p:nvPr/>
        </p:nvSpPr>
        <p:spPr>
          <a:xfrm>
            <a:off x="5884216" y="2708920"/>
            <a:ext cx="136815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4" name="Zaoblený obdélník 33">
            <a:hlinkClick r:id="rId17" action="ppaction://hlinksldjump"/>
          </p:cNvPr>
          <p:cNvSpPr/>
          <p:nvPr/>
        </p:nvSpPr>
        <p:spPr>
          <a:xfrm>
            <a:off x="4416930" y="2736118"/>
            <a:ext cx="1368152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5" name="Zaoblený obdélník 34">
            <a:hlinkClick r:id="rId18" action="ppaction://hlinksldjump"/>
          </p:cNvPr>
          <p:cNvSpPr/>
          <p:nvPr/>
        </p:nvSpPr>
        <p:spPr>
          <a:xfrm>
            <a:off x="4429323" y="5799940"/>
            <a:ext cx="1368152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6" name="Zaoblený obdélník 35">
            <a:hlinkClick r:id="rId19" action="ppaction://hlinksldjump"/>
          </p:cNvPr>
          <p:cNvSpPr/>
          <p:nvPr/>
        </p:nvSpPr>
        <p:spPr>
          <a:xfrm>
            <a:off x="4468453" y="5013176"/>
            <a:ext cx="1368152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7" name="Zaoblený obdélník 36">
            <a:hlinkClick r:id="rId20" action="ppaction://hlinksldjump"/>
          </p:cNvPr>
          <p:cNvSpPr/>
          <p:nvPr/>
        </p:nvSpPr>
        <p:spPr>
          <a:xfrm>
            <a:off x="4429323" y="4283479"/>
            <a:ext cx="1368152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8" name="Zaoblený obdélník 37">
            <a:hlinkClick r:id="rId21" action="ppaction://hlinksldjump"/>
          </p:cNvPr>
          <p:cNvSpPr/>
          <p:nvPr/>
        </p:nvSpPr>
        <p:spPr>
          <a:xfrm>
            <a:off x="4430213" y="3501008"/>
            <a:ext cx="1368152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9" name="Zaoblený obdélník 38">
            <a:hlinkClick r:id="rId22" action="ppaction://hlinksldjump"/>
          </p:cNvPr>
          <p:cNvSpPr/>
          <p:nvPr/>
        </p:nvSpPr>
        <p:spPr>
          <a:xfrm>
            <a:off x="2915816" y="3501008"/>
            <a:ext cx="1368152" cy="576064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0" name="Zaoblený obdélník 39">
            <a:hlinkClick r:id="rId23" action="ppaction://hlinksldjump"/>
          </p:cNvPr>
          <p:cNvSpPr/>
          <p:nvPr/>
        </p:nvSpPr>
        <p:spPr>
          <a:xfrm>
            <a:off x="2915816" y="4293096"/>
            <a:ext cx="1368152" cy="576064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1" name="Zaoblený obdélník 40">
            <a:hlinkClick r:id="rId24" action="ppaction://hlinksldjump"/>
          </p:cNvPr>
          <p:cNvSpPr/>
          <p:nvPr/>
        </p:nvSpPr>
        <p:spPr>
          <a:xfrm>
            <a:off x="2940931" y="5013176"/>
            <a:ext cx="1368152" cy="576064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2" name="Zaoblený obdélník 41">
            <a:hlinkClick r:id="rId25" action="ppaction://hlinksldjump"/>
          </p:cNvPr>
          <p:cNvSpPr/>
          <p:nvPr/>
        </p:nvSpPr>
        <p:spPr>
          <a:xfrm>
            <a:off x="2915218" y="5799940"/>
            <a:ext cx="1368152" cy="576064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3" name="Zaoblený obdélník 42">
            <a:hlinkClick r:id="rId26" action="ppaction://hlinksldjump"/>
          </p:cNvPr>
          <p:cNvSpPr/>
          <p:nvPr/>
        </p:nvSpPr>
        <p:spPr>
          <a:xfrm>
            <a:off x="5911305" y="4997758"/>
            <a:ext cx="136815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4" name="Zaoblený obdélník 43">
            <a:hlinkClick r:id="rId27" action="ppaction://hlinksldjump"/>
          </p:cNvPr>
          <p:cNvSpPr/>
          <p:nvPr/>
        </p:nvSpPr>
        <p:spPr>
          <a:xfrm>
            <a:off x="7421589" y="4253512"/>
            <a:ext cx="1368152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5" name="Zaoblený obdélník 44">
            <a:hlinkClick r:id="rId28" action="ppaction://hlinksldjump"/>
          </p:cNvPr>
          <p:cNvSpPr/>
          <p:nvPr/>
        </p:nvSpPr>
        <p:spPr>
          <a:xfrm>
            <a:off x="5899488" y="4260983"/>
            <a:ext cx="136815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6" name="Zaoblený obdélník 45">
            <a:hlinkClick r:id="rId29" action="ppaction://hlinksldjump"/>
          </p:cNvPr>
          <p:cNvSpPr/>
          <p:nvPr/>
        </p:nvSpPr>
        <p:spPr>
          <a:xfrm>
            <a:off x="7380312" y="3461340"/>
            <a:ext cx="1368152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7" name="Zaoblený obdélník 46">
            <a:hlinkClick r:id="rId30" action="ppaction://hlinksldjump"/>
          </p:cNvPr>
          <p:cNvSpPr/>
          <p:nvPr/>
        </p:nvSpPr>
        <p:spPr>
          <a:xfrm>
            <a:off x="5884216" y="3461340"/>
            <a:ext cx="136815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8" name="Zaoblený obdélník 47">
            <a:hlinkClick r:id="rId31" action="ppaction://hlinksldjump"/>
          </p:cNvPr>
          <p:cNvSpPr/>
          <p:nvPr/>
        </p:nvSpPr>
        <p:spPr>
          <a:xfrm>
            <a:off x="7421589" y="5799940"/>
            <a:ext cx="1368152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9" name="Zaoblený obdélník 48">
            <a:hlinkClick r:id="rId32" action="ppaction://hlinksldjump"/>
          </p:cNvPr>
          <p:cNvSpPr/>
          <p:nvPr/>
        </p:nvSpPr>
        <p:spPr>
          <a:xfrm>
            <a:off x="7421589" y="4997758"/>
            <a:ext cx="1368152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0" name="Zaoblený obdélník 49">
            <a:hlinkClick r:id="rId33" action="ppaction://hlinksldjump"/>
          </p:cNvPr>
          <p:cNvSpPr/>
          <p:nvPr/>
        </p:nvSpPr>
        <p:spPr>
          <a:xfrm>
            <a:off x="5911305" y="5799940"/>
            <a:ext cx="136815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395538" y="260648"/>
            <a:ext cx="2106832" cy="792088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Town</a:t>
            </a:r>
            <a:r>
              <a:rPr lang="cs-CZ" sz="2000" dirty="0" smtClean="0">
                <a:solidFill>
                  <a:schemeClr val="tx1"/>
                </a:solidFill>
              </a:rPr>
              <a:t> 1 - město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1" name="Ovál 50"/>
          <p:cNvSpPr/>
          <p:nvPr/>
        </p:nvSpPr>
        <p:spPr>
          <a:xfrm>
            <a:off x="395539" y="1052736"/>
            <a:ext cx="2071786" cy="763025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Town</a:t>
            </a:r>
            <a:r>
              <a:rPr lang="cs-CZ" sz="2000" dirty="0" smtClean="0">
                <a:solidFill>
                  <a:schemeClr val="tx1"/>
                </a:solidFill>
              </a:rPr>
              <a:t> 2 - město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2" name="Ovál 51"/>
          <p:cNvSpPr/>
          <p:nvPr/>
        </p:nvSpPr>
        <p:spPr>
          <a:xfrm>
            <a:off x="395537" y="1834379"/>
            <a:ext cx="2115329" cy="799962"/>
          </a:xfrm>
          <a:prstGeom prst="ellipse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Where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is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it</a:t>
            </a:r>
            <a:r>
              <a:rPr lang="cs-CZ" sz="2000" dirty="0" smtClean="0">
                <a:solidFill>
                  <a:schemeClr val="tx1"/>
                </a:solidFill>
              </a:rPr>
              <a:t>? – Kde to je?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3" name="Ovál 52"/>
          <p:cNvSpPr/>
          <p:nvPr/>
        </p:nvSpPr>
        <p:spPr>
          <a:xfrm>
            <a:off x="395537" y="2634340"/>
            <a:ext cx="2127574" cy="794659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Directions</a:t>
            </a:r>
            <a:r>
              <a:rPr lang="cs-CZ" dirty="0" smtClean="0">
                <a:solidFill>
                  <a:schemeClr val="tx1"/>
                </a:solidFill>
              </a:rPr>
              <a:t> -  směry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4" name="Ovál 53"/>
          <p:cNvSpPr/>
          <p:nvPr/>
        </p:nvSpPr>
        <p:spPr>
          <a:xfrm>
            <a:off x="611560" y="3429000"/>
            <a:ext cx="1882539" cy="75250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Holiday</a:t>
            </a:r>
            <a:r>
              <a:rPr lang="cs-CZ" sz="2000" dirty="0" smtClean="0">
                <a:solidFill>
                  <a:schemeClr val="tx1"/>
                </a:solidFill>
              </a:rPr>
              <a:t> 1 - prázdniny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5" name="Ovál 54"/>
          <p:cNvSpPr/>
          <p:nvPr/>
        </p:nvSpPr>
        <p:spPr>
          <a:xfrm>
            <a:off x="619830" y="4221088"/>
            <a:ext cx="1882539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Holiday</a:t>
            </a:r>
            <a:r>
              <a:rPr lang="cs-CZ" sz="2000" dirty="0" smtClean="0">
                <a:solidFill>
                  <a:schemeClr val="tx1"/>
                </a:solidFill>
              </a:rPr>
              <a:t> 2 - prázdniny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6" name="Ovál 55"/>
          <p:cNvSpPr/>
          <p:nvPr/>
        </p:nvSpPr>
        <p:spPr>
          <a:xfrm>
            <a:off x="395540" y="4941167"/>
            <a:ext cx="2099294" cy="797925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Weather</a:t>
            </a:r>
            <a:r>
              <a:rPr lang="cs-CZ" dirty="0" smtClean="0">
                <a:solidFill>
                  <a:schemeClr val="tx1"/>
                </a:solidFill>
              </a:rPr>
              <a:t> - počasí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107504" y="5739093"/>
            <a:ext cx="2520280" cy="85825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Great </a:t>
            </a:r>
            <a:r>
              <a:rPr lang="cs-CZ" sz="2000" dirty="0" err="1" smtClean="0">
                <a:solidFill>
                  <a:schemeClr val="tx1"/>
                </a:solidFill>
              </a:rPr>
              <a:t>Britain</a:t>
            </a:r>
            <a:r>
              <a:rPr lang="cs-CZ" sz="2000" dirty="0" smtClean="0">
                <a:solidFill>
                  <a:schemeClr val="tx1"/>
                </a:solidFill>
              </a:rPr>
              <a:t> – Velká Británie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183176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7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6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75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8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8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89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5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9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03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4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>
                      <p:stCondLst>
                        <p:cond delay="0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1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6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17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8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19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0" fill="hold">
                      <p:stCondLst>
                        <p:cond delay="0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3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24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5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3059832" y="2492896"/>
            <a:ext cx="5112568" cy="7556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/>
                </a:solidFill>
              </a:rPr>
              <a:t>it‘s</a:t>
            </a:r>
            <a:r>
              <a:rPr lang="cs-CZ" sz="3200" dirty="0" smtClean="0">
                <a:solidFill>
                  <a:schemeClr val="bg1"/>
                </a:solidFill>
              </a:rPr>
              <a:t> a</a:t>
            </a:r>
            <a:r>
              <a:rPr lang="cs-CZ" sz="3200" dirty="0" smtClean="0"/>
              <a:t> </a:t>
            </a:r>
            <a:r>
              <a:rPr lang="cs-CZ" sz="3200" dirty="0" err="1" smtClean="0"/>
              <a:t>cinema</a:t>
            </a:r>
            <a:endParaRPr lang="cs-CZ" sz="3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3059832" y="3501008"/>
            <a:ext cx="5112568" cy="7556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/>
              <a:t>it‘s</a:t>
            </a:r>
            <a:r>
              <a:rPr lang="cs-CZ" sz="3200" dirty="0" smtClean="0"/>
              <a:t> a museum</a:t>
            </a:r>
            <a:endParaRPr lang="cs-CZ" sz="32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3059832" y="4509120"/>
            <a:ext cx="5112568" cy="7556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/>
              <a:t>it‘s</a:t>
            </a:r>
            <a:r>
              <a:rPr lang="cs-CZ" sz="3200" dirty="0" smtClean="0"/>
              <a:t> a </a:t>
            </a:r>
            <a:r>
              <a:rPr lang="cs-CZ" sz="3200" dirty="0" err="1" smtClean="0"/>
              <a:t>bookshop</a:t>
            </a:r>
            <a:endParaRPr lang="cs-CZ" sz="3200" dirty="0"/>
          </a:p>
        </p:txBody>
      </p:sp>
      <p:sp>
        <p:nvSpPr>
          <p:cNvPr id="8" name="Šipka doleva 7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100392" y="54868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pic>
        <p:nvPicPr>
          <p:cNvPr id="1026" name="Picture 2" descr="C:\Users\Martina\AppData\Local\Microsoft\Windows\Temporary Internet Files\Content.IE5\NM0CHSAD\MC9002869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7165"/>
            <a:ext cx="2845921" cy="2890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3838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-107950" y="642938"/>
            <a:ext cx="925195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3011475" y="381649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b) </a:t>
            </a:r>
            <a:r>
              <a:rPr lang="cs-CZ" sz="3200" dirty="0" err="1" smtClean="0">
                <a:solidFill>
                  <a:srgbClr val="FFFFFF"/>
                </a:solidFill>
                <a:latin typeface="Arial" charset="0"/>
                <a:cs typeface="Arial" charset="0"/>
              </a:rPr>
              <a:t>it‘s</a:t>
            </a:r>
            <a:r>
              <a:rPr lang="cs-CZ" sz="3200" dirty="0" smtClean="0">
                <a:solidFill>
                  <a:srgbClr val="FFFFFF"/>
                </a:solidFill>
                <a:latin typeface="Arial" charset="0"/>
                <a:cs typeface="Arial" charset="0"/>
              </a:rPr>
              <a:t> a </a:t>
            </a:r>
            <a:r>
              <a:rPr lang="cs-CZ" sz="3200" dirty="0" err="1" smtClean="0">
                <a:solidFill>
                  <a:srgbClr val="FFFFFF"/>
                </a:solidFill>
                <a:latin typeface="Arial" charset="0"/>
                <a:cs typeface="Arial" charset="0"/>
              </a:rPr>
              <a:t>sports</a:t>
            </a:r>
            <a:r>
              <a:rPr lang="cs-CZ" sz="3200" dirty="0" smtClean="0">
                <a:solidFill>
                  <a:srgbClr val="FFFFFF"/>
                </a:solidFill>
                <a:latin typeface="Arial" charset="0"/>
                <a:cs typeface="Arial" charset="0"/>
              </a:rPr>
              <a:t> centre</a:t>
            </a:r>
            <a:endParaRPr lang="cs-CZ" sz="3200" dirty="0">
              <a:solidFill>
                <a:srgbClr val="FFFFFF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987824" y="270892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b="1" dirty="0" err="1" smtClean="0"/>
              <a:t>it‘s</a:t>
            </a:r>
            <a:r>
              <a:rPr lang="cs-CZ" sz="3200" b="1" dirty="0" smtClean="0"/>
              <a:t>  a </a:t>
            </a:r>
            <a:r>
              <a:rPr lang="cs-CZ" sz="3200" b="1" dirty="0" err="1" smtClean="0"/>
              <a:t>swimming</a:t>
            </a:r>
            <a:r>
              <a:rPr lang="cs-CZ" sz="3200" b="1" dirty="0" smtClean="0"/>
              <a:t> pool</a:t>
            </a:r>
            <a:endParaRPr lang="cs-CZ" sz="32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3059832" y="486916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b="1" dirty="0" err="1" smtClean="0">
                <a:solidFill>
                  <a:schemeClr val="bg1"/>
                </a:solidFill>
              </a:rPr>
              <a:t>it‘s</a:t>
            </a:r>
            <a:r>
              <a:rPr lang="cs-CZ" sz="3200" b="1" dirty="0" smtClean="0">
                <a:solidFill>
                  <a:schemeClr val="bg1"/>
                </a:solidFill>
              </a:rPr>
              <a:t> a market 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3" name="Šipka doleva 12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44408" y="5486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2050" name="Picture 2" descr="C:\Users\Martina\AppData\Local\Microsoft\Windows\Temporary Internet Files\Content.IE5\P3BRZT5U\MC9002957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530"/>
            <a:ext cx="3878420" cy="2753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6288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131840" y="26369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a) </a:t>
            </a:r>
            <a:r>
              <a:rPr lang="cs-CZ" sz="3200" dirty="0" err="1" smtClean="0"/>
              <a:t>it‘s</a:t>
            </a:r>
            <a:r>
              <a:rPr lang="cs-CZ" sz="3200" dirty="0" smtClean="0"/>
              <a:t> a </a:t>
            </a:r>
            <a:r>
              <a:rPr lang="cs-CZ" sz="3200" dirty="0" err="1" smtClean="0"/>
              <a:t>church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203848" y="378904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b) </a:t>
            </a:r>
            <a:r>
              <a:rPr lang="cs-CZ" sz="3200" dirty="0" err="1" smtClean="0"/>
              <a:t>it‘s</a:t>
            </a:r>
            <a:r>
              <a:rPr lang="cs-CZ" sz="3200" dirty="0" smtClean="0"/>
              <a:t> a </a:t>
            </a:r>
            <a:r>
              <a:rPr lang="cs-CZ" sz="3200" dirty="0" err="1" smtClean="0"/>
              <a:t>castle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203848" y="486916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c) </a:t>
            </a:r>
            <a:r>
              <a:rPr lang="cs-CZ" sz="3200" dirty="0" err="1" smtClean="0"/>
              <a:t>it‘s</a:t>
            </a:r>
            <a:r>
              <a:rPr lang="cs-CZ" sz="3200" dirty="0" smtClean="0"/>
              <a:t> a museum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04448" y="54868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pic>
        <p:nvPicPr>
          <p:cNvPr id="3074" name="Picture 2" descr="C:\Users\Martina\AppData\Local\Microsoft\Windows\Temporary Internet Files\Content.IE5\NM0CHSAD\MC9004105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187" y="344196"/>
            <a:ext cx="2587782" cy="3444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5930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699792" y="227687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/>
              <a:t>it‘s</a:t>
            </a:r>
            <a:r>
              <a:rPr lang="cs-CZ" sz="3200" dirty="0" smtClean="0"/>
              <a:t> a park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335699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/>
              <a:t>it‘s</a:t>
            </a:r>
            <a:r>
              <a:rPr lang="cs-CZ" sz="3200" dirty="0" smtClean="0"/>
              <a:t> a supermarket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627784" y="450912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/>
              <a:t>it‘s</a:t>
            </a:r>
            <a:r>
              <a:rPr lang="cs-CZ" sz="3200" dirty="0" smtClean="0"/>
              <a:t> a market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76456" y="26064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pic>
        <p:nvPicPr>
          <p:cNvPr id="4098" name="Picture 2" descr="C:\Users\Martina\AppData\Local\Microsoft\Windows\Temporary Internet Files\Content.IE5\P3BRZT5U\MC9001988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396" y="287068"/>
            <a:ext cx="3427630" cy="2637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7001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915816" y="2508527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/>
                </a:solidFill>
              </a:rPr>
              <a:t>it‘s</a:t>
            </a:r>
            <a:r>
              <a:rPr lang="cs-CZ" sz="3200" dirty="0" smtClean="0">
                <a:solidFill>
                  <a:schemeClr val="bg1"/>
                </a:solidFill>
              </a:rPr>
              <a:t> a café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915816" y="361808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>
                <a:solidFill>
                  <a:schemeClr val="bg1"/>
                </a:solidFill>
              </a:rPr>
              <a:t>it‘s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statue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915816" y="4659209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/>
              <a:t>it‘s</a:t>
            </a:r>
            <a:r>
              <a:rPr lang="cs-CZ" sz="3200" dirty="0" smtClean="0"/>
              <a:t> a </a:t>
            </a:r>
            <a:r>
              <a:rPr lang="cs-CZ" sz="3200" dirty="0" err="1" smtClean="0"/>
              <a:t>clothes</a:t>
            </a:r>
            <a:r>
              <a:rPr lang="cs-CZ" sz="3200" dirty="0" smtClean="0"/>
              <a:t> </a:t>
            </a:r>
            <a:r>
              <a:rPr lang="cs-CZ" sz="3200" dirty="0" err="1" smtClean="0"/>
              <a:t>shop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460432" y="4766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pic>
        <p:nvPicPr>
          <p:cNvPr id="5123" name="Picture 3" descr="C:\Users\Martina\AppData\Local\Microsoft\Windows\Temporary Internet Files\Content.IE5\LMMXJSQQ\MC9002309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826" y="205182"/>
            <a:ext cx="3508102" cy="2744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238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79266" y="213081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/>
                </a:solidFill>
              </a:rPr>
              <a:t>it‘s</a:t>
            </a:r>
            <a:r>
              <a:rPr lang="cs-CZ" sz="3200" dirty="0" smtClean="0">
                <a:solidFill>
                  <a:schemeClr val="bg1"/>
                </a:solidFill>
              </a:rPr>
              <a:t> a </a:t>
            </a:r>
            <a:r>
              <a:rPr lang="cs-CZ" sz="3200" dirty="0" err="1" smtClean="0">
                <a:solidFill>
                  <a:schemeClr val="bg1"/>
                </a:solidFill>
              </a:rPr>
              <a:t>bookshop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779266" y="328498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it‘s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a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clothes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shop</a:t>
            </a:r>
            <a:endParaRPr lang="cs-CZ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851920" y="44371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/>
                </a:solidFill>
              </a:rPr>
              <a:t>it‘s</a:t>
            </a:r>
            <a:r>
              <a:rPr lang="cs-CZ" sz="3200" dirty="0" smtClean="0">
                <a:solidFill>
                  <a:schemeClr val="bg1"/>
                </a:solidFill>
              </a:rPr>
              <a:t> a café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40" y="4766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pic>
        <p:nvPicPr>
          <p:cNvPr id="6149" name="Picture 5" descr="C:\Users\Martina\AppData\Local\Microsoft\Windows\Temporary Internet Files\Content.IE5\NM0CHSAD\MC9002869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7108"/>
            <a:ext cx="3579249" cy="3305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5586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03811" y="198789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/>
                </a:solidFill>
              </a:rPr>
              <a:t>it‘s</a:t>
            </a:r>
            <a:r>
              <a:rPr lang="cs-CZ" sz="3200" dirty="0" smtClean="0">
                <a:solidFill>
                  <a:schemeClr val="bg1"/>
                </a:solidFill>
              </a:rPr>
              <a:t> a </a:t>
            </a:r>
            <a:r>
              <a:rPr lang="cs-CZ" sz="3200" dirty="0" err="1" smtClean="0">
                <a:solidFill>
                  <a:schemeClr val="bg1"/>
                </a:solidFill>
              </a:rPr>
              <a:t>village</a:t>
            </a:r>
            <a:endParaRPr lang="cs-CZ" sz="3200" dirty="0" smtClean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703811" y="3195275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it‘s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a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little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town</a:t>
            </a:r>
            <a:endParaRPr lang="cs-CZ" sz="3200" dirty="0" smtClean="0"/>
          </a:p>
        </p:txBody>
      </p:sp>
      <p:sp>
        <p:nvSpPr>
          <p:cNvPr id="6" name="Zaoblený obdélník 5"/>
          <p:cNvSpPr/>
          <p:nvPr/>
        </p:nvSpPr>
        <p:spPr>
          <a:xfrm>
            <a:off x="3725122" y="436510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>
                <a:solidFill>
                  <a:schemeClr val="bg1"/>
                </a:solidFill>
              </a:rPr>
              <a:t>i</a:t>
            </a:r>
            <a:r>
              <a:rPr lang="cs-CZ" sz="3200" dirty="0" err="1" smtClean="0">
                <a:solidFill>
                  <a:schemeClr val="bg1"/>
                </a:solidFill>
              </a:rPr>
              <a:t>t‘s</a:t>
            </a:r>
            <a:r>
              <a:rPr lang="cs-CZ" sz="3200" dirty="0" smtClean="0">
                <a:solidFill>
                  <a:schemeClr val="bg1"/>
                </a:solidFill>
              </a:rPr>
              <a:t> a big city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04448" y="26064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54733" y="629980"/>
            <a:ext cx="184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7170" name="Picture 2" descr="C:\Users\Martina\AppData\Local\Microsoft\Windows\Temporary Internet Files\Content.IE5\JUXHLF2Y\MP9004491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895" y="399692"/>
            <a:ext cx="2882945" cy="2902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0476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50744" y="2283929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/>
                </a:solidFill>
              </a:rPr>
              <a:t>it‘s</a:t>
            </a:r>
            <a:r>
              <a:rPr lang="cs-CZ" sz="3200" dirty="0" smtClean="0">
                <a:solidFill>
                  <a:schemeClr val="bg1"/>
                </a:solidFill>
              </a:rPr>
              <a:t> a city</a:t>
            </a:r>
            <a:endParaRPr lang="cs-CZ" sz="3200" dirty="0" smtClean="0"/>
          </a:p>
        </p:txBody>
      </p:sp>
      <p:sp>
        <p:nvSpPr>
          <p:cNvPr id="5" name="Zaoblený obdélník 4"/>
          <p:cNvSpPr/>
          <p:nvPr/>
        </p:nvSpPr>
        <p:spPr>
          <a:xfrm>
            <a:off x="3779912" y="3403687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/>
              <a:t>it‘s</a:t>
            </a:r>
            <a:r>
              <a:rPr lang="cs-CZ" sz="3200" dirty="0" smtClean="0"/>
              <a:t> a </a:t>
            </a:r>
            <a:r>
              <a:rPr lang="cs-CZ" sz="3200" dirty="0" err="1" smtClean="0"/>
              <a:t>village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750744" y="4538787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it‘s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a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town</a:t>
            </a:r>
            <a:endParaRPr lang="cs-CZ" sz="3200" dirty="0" smtClean="0"/>
          </a:p>
        </p:txBody>
      </p:sp>
      <p:sp>
        <p:nvSpPr>
          <p:cNvPr id="7" name="Šipka doleva 6"/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388424" y="4046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pic>
        <p:nvPicPr>
          <p:cNvPr id="8195" name="Picture 3" descr="C:\Users\Martina\AppData\Local\Microsoft\Windows\Temporary Internet Files\Content.IE5\PZ15STIE\MC9002309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735" y="136895"/>
            <a:ext cx="4525224" cy="326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6864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851920" y="220486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The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statue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next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to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the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square. </a:t>
            </a:r>
            <a:endParaRPr lang="cs-CZ" sz="3200" dirty="0" smtClean="0"/>
          </a:p>
        </p:txBody>
      </p:sp>
      <p:sp>
        <p:nvSpPr>
          <p:cNvPr id="5" name="Zaoblený obdélník 4"/>
          <p:cNvSpPr/>
          <p:nvPr/>
        </p:nvSpPr>
        <p:spPr>
          <a:xfrm>
            <a:off x="3851920" y="3320401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 smtClean="0">
              <a:solidFill>
                <a:schemeClr val="tx1"/>
              </a:solidFill>
            </a:endParaRPr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The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square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in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the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statue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.</a:t>
            </a:r>
          </a:p>
          <a:p>
            <a:pPr algn="ctr"/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851920" y="448095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/>
                </a:solidFill>
              </a:rPr>
              <a:t>The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statue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is</a:t>
            </a:r>
            <a:r>
              <a:rPr lang="cs-CZ" sz="3200" dirty="0" smtClean="0">
                <a:solidFill>
                  <a:schemeClr val="bg1"/>
                </a:solidFill>
              </a:rPr>
              <a:t> in </a:t>
            </a:r>
            <a:r>
              <a:rPr lang="cs-CZ" sz="3200" dirty="0" err="1" smtClean="0">
                <a:solidFill>
                  <a:schemeClr val="bg1"/>
                </a:solidFill>
              </a:rPr>
              <a:t>the</a:t>
            </a:r>
            <a:r>
              <a:rPr lang="cs-CZ" sz="3200" dirty="0" smtClean="0">
                <a:solidFill>
                  <a:schemeClr val="bg1"/>
                </a:solidFill>
              </a:rPr>
              <a:t> square.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316416" y="4766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pic>
        <p:nvPicPr>
          <p:cNvPr id="9225" name="Picture 9" descr="C:\Users\Martina\AppData\Local\Microsoft\Windows\Temporary Internet Files\Content.IE5\LPPMF5YX\MC900434371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493" y="489838"/>
            <a:ext cx="3519427" cy="2796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4903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802094" y="206084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The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palm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tree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on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the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hotel.</a:t>
            </a:r>
            <a:endParaRPr lang="cs-CZ" sz="3200" dirty="0" smtClean="0"/>
          </a:p>
        </p:txBody>
      </p:sp>
      <p:sp>
        <p:nvSpPr>
          <p:cNvPr id="5" name="Zaoblený obdélník 4"/>
          <p:cNvSpPr/>
          <p:nvPr/>
        </p:nvSpPr>
        <p:spPr>
          <a:xfrm>
            <a:off x="3802094" y="3222327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The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palm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tree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opposite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the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hotel.</a:t>
            </a:r>
            <a:endParaRPr lang="cs-CZ" sz="3200" dirty="0" smtClean="0"/>
          </a:p>
        </p:txBody>
      </p:sp>
      <p:sp>
        <p:nvSpPr>
          <p:cNvPr id="6" name="Zaoblený obdélník 5"/>
          <p:cNvSpPr/>
          <p:nvPr/>
        </p:nvSpPr>
        <p:spPr>
          <a:xfrm>
            <a:off x="3802094" y="436510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palm</a:t>
            </a:r>
            <a:r>
              <a:rPr lang="cs-CZ" sz="3200" dirty="0" smtClean="0"/>
              <a:t> </a:t>
            </a:r>
            <a:r>
              <a:rPr lang="cs-CZ" sz="3200" dirty="0" err="1" smtClean="0"/>
              <a:t>tree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next</a:t>
            </a:r>
            <a:r>
              <a:rPr lang="cs-CZ" sz="3200" dirty="0" smtClean="0"/>
              <a:t> to </a:t>
            </a:r>
            <a:r>
              <a:rPr lang="cs-CZ" sz="3200" dirty="0" err="1" smtClean="0"/>
              <a:t>the</a:t>
            </a:r>
            <a:r>
              <a:rPr lang="cs-CZ" sz="3200" dirty="0" smtClean="0"/>
              <a:t> hotel.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76456" y="83671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pic>
        <p:nvPicPr>
          <p:cNvPr id="10243" name="Picture 3" descr="C:\Users\Martina\AppData\Local\Microsoft\Windows\Temporary Internet Files\Content.IE5\MTZB7WYI\MC9003520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653034"/>
            <a:ext cx="3480870" cy="2715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4078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58267" y="191683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castle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next</a:t>
            </a:r>
            <a:r>
              <a:rPr lang="cs-CZ" sz="3200" dirty="0" smtClean="0"/>
              <a:t> to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river</a:t>
            </a:r>
            <a:r>
              <a:rPr lang="cs-CZ" sz="3200" dirty="0"/>
              <a:t>.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3725538" y="308214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The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castle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on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the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river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.</a:t>
            </a:r>
            <a:endParaRPr lang="cs-CZ" sz="3200" dirty="0" smtClean="0"/>
          </a:p>
        </p:txBody>
      </p:sp>
      <p:sp>
        <p:nvSpPr>
          <p:cNvPr id="6" name="Zaoblený obdélník 5"/>
          <p:cNvSpPr/>
          <p:nvPr/>
        </p:nvSpPr>
        <p:spPr>
          <a:xfrm>
            <a:off x="3745956" y="442074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The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school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next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to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the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river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.</a:t>
            </a:r>
            <a:endParaRPr lang="cs-CZ" sz="3200" dirty="0" smtClean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04448" y="83671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pic>
        <p:nvPicPr>
          <p:cNvPr id="11269" name="Picture 5" descr="C:\Users\Martina\AppData\Local\Microsoft\Windows\Temporary Internet Files\Content.IE5\LPPMF5YX\MC9002034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89818"/>
            <a:ext cx="3903574" cy="3049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717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r>
              <a:rPr lang="cs-CZ" dirty="0" smtClean="0"/>
              <a:t>	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3789768" y="2786795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My house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next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to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the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school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.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3824276" y="378904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/>
              <a:t>My house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opposite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school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824276" y="4849355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My house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behind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the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school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.</a:t>
            </a:r>
            <a:endParaRPr lang="cs-CZ" sz="3200" dirty="0" smtClean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460432" y="620688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pic>
        <p:nvPicPr>
          <p:cNvPr id="13314" name="Picture 2" descr="C:\Users\Martina\AppData\Local\Microsoft\Windows\Temporary Internet Files\Content.IE5\8E4YTSDB\MP9004331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4276" y="430073"/>
            <a:ext cx="3488432" cy="2325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9" name="Picture 7" descr="C:\Users\Martina\AppData\Local\Microsoft\Windows\Temporary Internet Files\Content.IE5\MTZB7WYI\MP90040938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8619"/>
            <a:ext cx="3600652" cy="2402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1274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27812" y="198884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Turn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right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!</a:t>
            </a:r>
            <a:endParaRPr lang="cs-CZ" sz="3200" dirty="0" smtClean="0"/>
          </a:p>
        </p:txBody>
      </p:sp>
      <p:sp>
        <p:nvSpPr>
          <p:cNvPr id="5" name="Zaoblený obdélník 4"/>
          <p:cNvSpPr/>
          <p:nvPr/>
        </p:nvSpPr>
        <p:spPr>
          <a:xfrm>
            <a:off x="3756202" y="323528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/>
              <a:t>Turn</a:t>
            </a:r>
            <a:r>
              <a:rPr lang="cs-CZ" sz="3200" dirty="0" smtClean="0"/>
              <a:t> </a:t>
            </a:r>
            <a:r>
              <a:rPr lang="cs-CZ" sz="3200" dirty="0" err="1" smtClean="0"/>
              <a:t>left</a:t>
            </a:r>
            <a:r>
              <a:rPr lang="cs-CZ" sz="3200" dirty="0" smtClean="0"/>
              <a:t>!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727812" y="44371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Go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straight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on!</a:t>
            </a:r>
            <a:endParaRPr lang="cs-CZ" sz="3200" dirty="0" smtClean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04448" y="83671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  <p:pic>
        <p:nvPicPr>
          <p:cNvPr id="14338" name="Picture 2" descr="C:\Users\Martina\AppData\Local\Microsoft\Windows\Temporary Internet Files\Content.IE5\8E4YTSDB\MC900441894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788447"/>
            <a:ext cx="3102594" cy="2446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6977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851920" y="2157705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 smtClean="0">
              <a:solidFill>
                <a:schemeClr val="tx1"/>
              </a:solidFill>
            </a:endParaRPr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Turn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left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at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the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bookshop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!</a:t>
            </a:r>
            <a:endParaRPr lang="cs-CZ" sz="3200" dirty="0" smtClean="0"/>
          </a:p>
          <a:p>
            <a:pPr algn="ctr"/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807809" y="335699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/>
              <a:t>Turn</a:t>
            </a:r>
            <a:r>
              <a:rPr lang="cs-CZ" sz="3200" dirty="0" smtClean="0"/>
              <a:t> </a:t>
            </a:r>
            <a:r>
              <a:rPr lang="cs-CZ" sz="3200" dirty="0" err="1" smtClean="0"/>
              <a:t>right</a:t>
            </a:r>
            <a:r>
              <a:rPr lang="cs-CZ" sz="3200" dirty="0" smtClean="0"/>
              <a:t> </a:t>
            </a:r>
            <a:r>
              <a:rPr lang="cs-CZ" sz="3200" dirty="0" err="1" smtClean="0"/>
              <a:t>at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bookshop</a:t>
            </a:r>
            <a:r>
              <a:rPr lang="cs-CZ" sz="3200" dirty="0" smtClean="0"/>
              <a:t>!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752268" y="4576293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/>
                </a:solidFill>
              </a:rPr>
              <a:t>Turn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right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at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the</a:t>
            </a:r>
            <a:r>
              <a:rPr lang="cs-CZ" sz="3200" dirty="0" smtClean="0">
                <a:solidFill>
                  <a:schemeClr val="bg1"/>
                </a:solidFill>
              </a:rPr>
              <a:t> supermarket!</a:t>
            </a: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388424" y="54868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  <p:pic>
        <p:nvPicPr>
          <p:cNvPr id="12306" name="Picture 18" descr="C:\Users\Martina\AppData\Local\Microsoft\Windows\Temporary Internet Files\Content.IE5\MTZB7WYI\MC9000892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04657"/>
            <a:ext cx="1826057" cy="2110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307" name="Picture 19" descr="C:\Users\Martina\AppData\Local\Microsoft\Windows\Temporary Internet Files\Content.IE5\8E4YTSDB\MP90038604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9585" y="504657"/>
            <a:ext cx="1421904" cy="1990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2663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	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752268" y="198789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Go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straight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on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the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statue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!</a:t>
            </a:r>
            <a:endParaRPr lang="cs-CZ" sz="3200" dirty="0" smtClean="0"/>
          </a:p>
        </p:txBody>
      </p:sp>
      <p:sp>
        <p:nvSpPr>
          <p:cNvPr id="5" name="Zaoblený obdélník 4"/>
          <p:cNvSpPr/>
          <p:nvPr/>
        </p:nvSpPr>
        <p:spPr>
          <a:xfrm>
            <a:off x="3752268" y="3221801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Go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straight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past on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the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statue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!</a:t>
            </a:r>
            <a:endParaRPr lang="cs-CZ" sz="3200" dirty="0" smtClean="0"/>
          </a:p>
        </p:txBody>
      </p:sp>
      <p:sp>
        <p:nvSpPr>
          <p:cNvPr id="6" name="Zaoblený obdélník 5"/>
          <p:cNvSpPr/>
          <p:nvPr/>
        </p:nvSpPr>
        <p:spPr>
          <a:xfrm>
            <a:off x="3755129" y="436510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Go </a:t>
            </a:r>
            <a:r>
              <a:rPr lang="cs-CZ" sz="3200" dirty="0" err="1" smtClean="0"/>
              <a:t>straight</a:t>
            </a:r>
            <a:r>
              <a:rPr lang="cs-CZ" sz="3200" dirty="0" smtClean="0"/>
              <a:t> past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statue</a:t>
            </a:r>
            <a:r>
              <a:rPr lang="cs-CZ" sz="3200" dirty="0" smtClean="0"/>
              <a:t>!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388424" y="54868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15.</a:t>
            </a:r>
            <a:endParaRPr lang="cs-CZ" dirty="0"/>
          </a:p>
        </p:txBody>
      </p:sp>
      <p:pic>
        <p:nvPicPr>
          <p:cNvPr id="15362" name="Picture 2" descr="C:\Users\Martina\AppData\Local\Microsoft\Windows\Temporary Internet Files\Content.IE5\LPPMF5YX\MP90039048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361" y="478601"/>
            <a:ext cx="912304" cy="2302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5" name="Picture 5" descr="C:\Users\Martina\AppData\Local\Microsoft\Windows\Temporary Internet Files\Content.IE5\MTZB7WYI\MP90040733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5" y="265382"/>
            <a:ext cx="1758800" cy="26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071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629478" y="206084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/>
                </a:solidFill>
              </a:rPr>
              <a:t>T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he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supermarket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where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?</a:t>
            </a:r>
            <a:endParaRPr lang="cs-CZ" sz="3200" dirty="0" smtClean="0"/>
          </a:p>
        </p:txBody>
      </p:sp>
      <p:sp>
        <p:nvSpPr>
          <p:cNvPr id="5" name="Zaoblený obdélník 4"/>
          <p:cNvSpPr/>
          <p:nvPr/>
        </p:nvSpPr>
        <p:spPr>
          <a:xfrm>
            <a:off x="3629478" y="3215627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>
                <a:solidFill>
                  <a:schemeClr val="bg1"/>
                </a:solidFill>
              </a:rPr>
              <a:t>Where‘s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the</a:t>
            </a:r>
            <a:r>
              <a:rPr lang="cs-CZ" sz="3200" dirty="0" smtClean="0">
                <a:solidFill>
                  <a:schemeClr val="bg1"/>
                </a:solidFill>
              </a:rPr>
              <a:t> supermarket?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658078" y="444802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Where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the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supermarket?</a:t>
            </a:r>
            <a:endParaRPr lang="cs-CZ" sz="3200" dirty="0" smtClean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40" y="404664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16.</a:t>
            </a:r>
            <a:endParaRPr lang="cs-CZ" dirty="0"/>
          </a:p>
        </p:txBody>
      </p:sp>
      <p:pic>
        <p:nvPicPr>
          <p:cNvPr id="16387" name="Picture 3" descr="C:\Users\Martina\AppData\Local\Microsoft\Windows\Temporary Internet Files\Content.IE5\8E4YTSDB\MC9003437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90744"/>
            <a:ext cx="2370096" cy="2882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024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862419" y="198884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 smtClean="0">
              <a:solidFill>
                <a:schemeClr val="tx1"/>
              </a:solidFill>
            </a:endParaRPr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He‘s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skipping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.</a:t>
            </a:r>
            <a:endParaRPr lang="cs-CZ" sz="3200" dirty="0" smtClean="0"/>
          </a:p>
          <a:p>
            <a:pPr algn="ctr"/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862419" y="325452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She‘s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swimming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.</a:t>
            </a:r>
            <a:endParaRPr lang="cs-CZ" sz="3200" dirty="0" smtClean="0"/>
          </a:p>
        </p:txBody>
      </p:sp>
      <p:sp>
        <p:nvSpPr>
          <p:cNvPr id="6" name="Zaoblený obdélník 5"/>
          <p:cNvSpPr/>
          <p:nvPr/>
        </p:nvSpPr>
        <p:spPr>
          <a:xfrm>
            <a:off x="3896284" y="44371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/>
              <a:t>He‘s</a:t>
            </a:r>
            <a:r>
              <a:rPr lang="cs-CZ" sz="3200" dirty="0" smtClean="0"/>
              <a:t> </a:t>
            </a:r>
            <a:r>
              <a:rPr lang="cs-CZ" sz="3200" dirty="0" err="1" smtClean="0"/>
              <a:t>swimming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40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17.</a:t>
            </a:r>
            <a:endParaRPr lang="cs-CZ" dirty="0"/>
          </a:p>
        </p:txBody>
      </p:sp>
      <p:pic>
        <p:nvPicPr>
          <p:cNvPr id="17410" name="Picture 2" descr="C:\Users\Martina\AppData\Local\Microsoft\Windows\Temporary Internet Files\Content.IE5\LPPMF5YX\MP90040935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378618"/>
            <a:ext cx="4310491" cy="2875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9956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30086" y="184482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/>
              <a:t>She‘s</a:t>
            </a:r>
            <a:r>
              <a:rPr lang="cs-CZ" sz="3200" dirty="0" smtClean="0"/>
              <a:t> </a:t>
            </a:r>
            <a:r>
              <a:rPr lang="cs-CZ" sz="3200" dirty="0" err="1" smtClean="0"/>
              <a:t>diving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779912" y="314096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>
                <a:solidFill>
                  <a:schemeClr val="bg1"/>
                </a:solidFill>
              </a:rPr>
              <a:t>She‘s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diveing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3765312" y="429309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She‘s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dividing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.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7" name="Šipka doleva 6"/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04448" y="54868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18.</a:t>
            </a:r>
            <a:endParaRPr lang="cs-CZ" dirty="0"/>
          </a:p>
        </p:txBody>
      </p:sp>
      <p:pic>
        <p:nvPicPr>
          <p:cNvPr id="18434" name="Picture 2" descr="C:\Users\Martina\AppData\Local\Microsoft\Windows\Temporary Internet Files\Content.IE5\PZ15STIE\MP90043060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548680"/>
            <a:ext cx="3903680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8619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823782" y="1939959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She‘s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jumping.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823782" y="3174037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She‘s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eating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.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3824276" y="436510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/>
              <a:t>She‘s</a:t>
            </a:r>
            <a:r>
              <a:rPr lang="cs-CZ" sz="3200" dirty="0" smtClean="0"/>
              <a:t> </a:t>
            </a:r>
            <a:r>
              <a:rPr lang="cs-CZ" sz="3200" dirty="0" err="1" smtClean="0"/>
              <a:t>drinking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7" name="Šipka doleva 6"/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460432" y="54868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19.</a:t>
            </a:r>
            <a:endParaRPr lang="cs-CZ" dirty="0"/>
          </a:p>
        </p:txBody>
      </p:sp>
      <p:pic>
        <p:nvPicPr>
          <p:cNvPr id="19458" name="Picture 2" descr="C:\Users\Martina\AppData\Local\Microsoft\Windows\Temporary Internet Files\Content.IE5\MTZB7WYI\MP90041168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6"/>
            <a:ext cx="2623317" cy="3933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5786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644137" y="1985583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She‘s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jumping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633681" y="3240779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>
                <a:solidFill>
                  <a:schemeClr val="bg1"/>
                </a:solidFill>
              </a:rPr>
              <a:t>She‘s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falling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636598" y="4493829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/>
              <a:t>She‘s</a:t>
            </a:r>
            <a:r>
              <a:rPr lang="cs-CZ" sz="3200" dirty="0" smtClean="0"/>
              <a:t> </a:t>
            </a:r>
            <a:r>
              <a:rPr lang="cs-CZ" sz="3200" dirty="0" err="1" smtClean="0"/>
              <a:t>skipping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40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20.</a:t>
            </a:r>
            <a:endParaRPr lang="cs-CZ" dirty="0"/>
          </a:p>
        </p:txBody>
      </p:sp>
      <p:pic>
        <p:nvPicPr>
          <p:cNvPr id="20483" name="Picture 3" descr="C:\Users\Martina\AppData\Local\Microsoft\Windows\Temporary Internet Files\Content.IE5\LPPMF5YX\MC900440693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5842"/>
            <a:ext cx="2317425" cy="3949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2017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663418" y="180641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it‘s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a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shark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658078" y="306928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it‘s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a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ship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598230" y="44371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/>
                </a:solidFill>
              </a:rPr>
              <a:t>it‘s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an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island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40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21.</a:t>
            </a:r>
            <a:endParaRPr lang="cs-CZ" dirty="0"/>
          </a:p>
        </p:txBody>
      </p:sp>
      <p:pic>
        <p:nvPicPr>
          <p:cNvPr id="21506" name="Picture 2" descr="C:\Users\Martina\AppData\Local\Microsoft\Windows\Temporary Internet Files\Content.IE5\PZ15STIE\MC90044170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725" y="611658"/>
            <a:ext cx="2914822" cy="2914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0779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808555" y="170080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/>
              <a:t>it‘s</a:t>
            </a:r>
            <a:r>
              <a:rPr lang="cs-CZ" sz="3200" dirty="0" smtClean="0"/>
              <a:t> a </a:t>
            </a:r>
            <a:r>
              <a:rPr lang="cs-CZ" sz="3200" dirty="0" err="1" smtClean="0"/>
              <a:t>shark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808555" y="295177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it‘s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a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ship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824276" y="422108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it‘s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a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tree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34786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460432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22.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755576" y="672164"/>
            <a:ext cx="18473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7200" b="1" dirty="0"/>
          </a:p>
        </p:txBody>
      </p:sp>
      <p:pic>
        <p:nvPicPr>
          <p:cNvPr id="22530" name="Picture 2" descr="C:\Users\Martina\AppData\Local\Microsoft\Windows\Temporary Internet Files\Content.IE5\PZ15STIE\MC9004126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71508"/>
            <a:ext cx="3330211" cy="3201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3689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826715" y="179823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I‘m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standing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under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the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umbrella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.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826715" y="299695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/>
              <a:t>I‘m</a:t>
            </a:r>
            <a:r>
              <a:rPr lang="cs-CZ" sz="3200" dirty="0" smtClean="0"/>
              <a:t> </a:t>
            </a:r>
            <a:r>
              <a:rPr lang="cs-CZ" sz="3200" dirty="0" err="1" smtClean="0"/>
              <a:t>sitting</a:t>
            </a:r>
            <a:r>
              <a:rPr lang="cs-CZ" sz="3200" dirty="0" smtClean="0"/>
              <a:t> </a:t>
            </a:r>
            <a:r>
              <a:rPr lang="cs-CZ" sz="3200" dirty="0" err="1" smtClean="0"/>
              <a:t>under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umbrella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826715" y="435779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I‘m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sitting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under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the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tree</a:t>
            </a:r>
            <a:r>
              <a:rPr lang="cs-CZ" sz="3200" dirty="0">
                <a:solidFill>
                  <a:schemeClr val="bg1">
                    <a:lumMod val="95000"/>
                  </a:schemeClr>
                </a:solidFill>
              </a:rPr>
              <a:t>.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endParaRPr lang="cs-CZ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Šipka doleva 6"/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76456" y="692696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23.</a:t>
            </a:r>
            <a:endParaRPr lang="cs-CZ" dirty="0"/>
          </a:p>
        </p:txBody>
      </p:sp>
      <p:pic>
        <p:nvPicPr>
          <p:cNvPr id="23554" name="Picture 2" descr="C:\Users\Martina\AppData\Local\Microsoft\Windows\Temporary Internet Files\Content.IE5\8E4YTSDB\MC9004119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1148"/>
            <a:ext cx="2808970" cy="2945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7874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79912" y="184482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/>
                </a:solidFill>
              </a:rPr>
              <a:t>I‘m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writing</a:t>
            </a:r>
            <a:r>
              <a:rPr lang="cs-CZ" sz="3200" dirty="0" smtClean="0">
                <a:solidFill>
                  <a:schemeClr val="bg1"/>
                </a:solidFill>
              </a:rPr>
              <a:t> a </a:t>
            </a:r>
            <a:r>
              <a:rPr lang="cs-CZ" sz="3200" dirty="0" err="1" smtClean="0">
                <a:solidFill>
                  <a:schemeClr val="bg1"/>
                </a:solidFill>
              </a:rPr>
              <a:t>letter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770243" y="3051763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I‘m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reading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a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letter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.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802094" y="4322755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I‘m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reading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a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book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.</a:t>
            </a:r>
            <a:endParaRPr lang="cs-CZ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76456" y="54868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16951" y="644495"/>
            <a:ext cx="18473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7200" b="1" dirty="0"/>
          </a:p>
        </p:txBody>
      </p:sp>
      <p:pic>
        <p:nvPicPr>
          <p:cNvPr id="24578" name="Picture 2" descr="C:\Users\Martina\AppData\Local\Microsoft\Windows\Temporary Internet Files\Content.IE5\LPPMF5YX\MP90040900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31299"/>
            <a:ext cx="3343879" cy="3356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4849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79912" y="207281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a)</a:t>
            </a:r>
            <a:r>
              <a:rPr lang="cs-CZ" sz="2800" dirty="0" smtClean="0"/>
              <a:t> </a:t>
            </a:r>
            <a:r>
              <a:rPr lang="cs-CZ" sz="2800" dirty="0" err="1" smtClean="0"/>
              <a:t>it‘s</a:t>
            </a:r>
            <a:r>
              <a:rPr lang="cs-CZ" sz="2800" dirty="0" smtClean="0"/>
              <a:t> sunny</a:t>
            </a:r>
            <a:endParaRPr lang="cs-CZ" sz="2800" dirty="0"/>
          </a:p>
        </p:txBody>
      </p:sp>
      <p:sp>
        <p:nvSpPr>
          <p:cNvPr id="5" name="Zaoblený obdélník 4"/>
          <p:cNvSpPr/>
          <p:nvPr/>
        </p:nvSpPr>
        <p:spPr>
          <a:xfrm>
            <a:off x="3779912" y="3394409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b) </a:t>
            </a:r>
            <a:r>
              <a:rPr lang="cs-CZ" sz="2800" dirty="0" err="1" smtClean="0">
                <a:solidFill>
                  <a:schemeClr val="bg1">
                    <a:lumMod val="95000"/>
                  </a:schemeClr>
                </a:solidFill>
              </a:rPr>
              <a:t>it‘s</a:t>
            </a:r>
            <a:r>
              <a:rPr lang="cs-CZ" sz="28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bg1">
                    <a:lumMod val="95000"/>
                  </a:schemeClr>
                </a:solidFill>
              </a:rPr>
              <a:t>snowing</a:t>
            </a:r>
            <a:endParaRPr lang="cs-CZ" sz="2800" dirty="0"/>
          </a:p>
        </p:txBody>
      </p:sp>
      <p:sp>
        <p:nvSpPr>
          <p:cNvPr id="6" name="Zaoblený obdélník 5"/>
          <p:cNvSpPr/>
          <p:nvPr/>
        </p:nvSpPr>
        <p:spPr>
          <a:xfrm>
            <a:off x="3809873" y="465313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c) </a:t>
            </a:r>
            <a:r>
              <a:rPr lang="cs-CZ" sz="2800" dirty="0" err="1" smtClean="0">
                <a:solidFill>
                  <a:schemeClr val="bg1">
                    <a:lumMod val="95000"/>
                  </a:schemeClr>
                </a:solidFill>
              </a:rPr>
              <a:t>it‘s</a:t>
            </a:r>
            <a:r>
              <a:rPr lang="cs-CZ" sz="28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bg1">
                    <a:lumMod val="95000"/>
                  </a:schemeClr>
                </a:solidFill>
              </a:rPr>
              <a:t>windy</a:t>
            </a:r>
            <a:endParaRPr lang="cs-CZ" sz="28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40" y="620688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25.</a:t>
            </a:r>
            <a:endParaRPr lang="cs-CZ" dirty="0"/>
          </a:p>
        </p:txBody>
      </p:sp>
      <p:pic>
        <p:nvPicPr>
          <p:cNvPr id="25602" name="Picture 2" descr="C:\Users\Martina\AppData\Local\Microsoft\Windows\Temporary Internet Files\Content.IE5\8E4YTSDB\MC9002321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20688"/>
            <a:ext cx="2952328" cy="2945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8752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74062" y="184482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it‘s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raining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774062" y="299695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</a:t>
            </a:r>
            <a:r>
              <a:rPr lang="cs-CZ" sz="3200" dirty="0" smtClean="0"/>
              <a:t> </a:t>
            </a:r>
            <a:r>
              <a:rPr lang="cs-CZ" sz="3200" dirty="0" err="1" smtClean="0"/>
              <a:t>it‘s</a:t>
            </a:r>
            <a:r>
              <a:rPr lang="cs-CZ" sz="3200" dirty="0" smtClean="0"/>
              <a:t> </a:t>
            </a:r>
            <a:r>
              <a:rPr lang="cs-CZ" sz="3200" dirty="0" err="1" smtClean="0"/>
              <a:t>windy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802094" y="419100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it‘s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cloudy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76456" y="764704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26.</a:t>
            </a:r>
            <a:endParaRPr lang="cs-CZ" dirty="0"/>
          </a:p>
        </p:txBody>
      </p:sp>
      <p:pic>
        <p:nvPicPr>
          <p:cNvPr id="26626" name="Picture 2" descr="C:\Users\Martina\AppData\Local\Microsoft\Windows\Temporary Internet Files\Content.IE5\LPPMF5YX\MC9004135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63491"/>
            <a:ext cx="4102729" cy="3447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5267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21144" y="198884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/>
                </a:solidFill>
              </a:rPr>
              <a:t>it‘s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cold</a:t>
            </a:r>
            <a:r>
              <a:rPr lang="cs-CZ" sz="3200" dirty="0" smtClean="0">
                <a:solidFill>
                  <a:schemeClr val="bg1"/>
                </a:solidFill>
              </a:rPr>
              <a:t> and </a:t>
            </a:r>
            <a:r>
              <a:rPr lang="cs-CZ" sz="3200" dirty="0" err="1" smtClean="0">
                <a:solidFill>
                  <a:schemeClr val="bg1"/>
                </a:solidFill>
              </a:rPr>
              <a:t>it‘s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raining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658078" y="329047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it‘s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hot and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it‘s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raining</a:t>
            </a:r>
            <a:endParaRPr lang="cs-CZ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638037" y="454442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it‘s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windy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and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it‘s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raining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40" y="764704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27.</a:t>
            </a:r>
            <a:endParaRPr lang="cs-CZ" dirty="0"/>
          </a:p>
        </p:txBody>
      </p:sp>
      <p:pic>
        <p:nvPicPr>
          <p:cNvPr id="27650" name="Picture 2" descr="C:\Users\Martina\AppData\Local\Microsoft\Windows\Temporary Internet Files\Content.IE5\8E4YTSDB\MC9000708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548173"/>
            <a:ext cx="2185689" cy="3456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8245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24895" y="170080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Let‘s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go to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the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park.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730086" y="299695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Let‘s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take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an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umbrella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.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730086" y="421827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/>
              <a:t>Let‘s</a:t>
            </a:r>
            <a:r>
              <a:rPr lang="cs-CZ" sz="3200" dirty="0" smtClean="0"/>
              <a:t> play </a:t>
            </a:r>
            <a:r>
              <a:rPr lang="cs-CZ" sz="3200" dirty="0" err="1" smtClean="0"/>
              <a:t>with</a:t>
            </a:r>
            <a:r>
              <a:rPr lang="cs-CZ" sz="3200" dirty="0" smtClean="0"/>
              <a:t> a </a:t>
            </a:r>
            <a:r>
              <a:rPr lang="cs-CZ" sz="3200" dirty="0" err="1" smtClean="0"/>
              <a:t>kite</a:t>
            </a:r>
            <a:r>
              <a:rPr lang="cs-CZ" sz="3200" dirty="0" smtClean="0"/>
              <a:t>. 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04448" y="764704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28.</a:t>
            </a:r>
            <a:endParaRPr lang="cs-CZ" dirty="0"/>
          </a:p>
        </p:txBody>
      </p:sp>
      <p:pic>
        <p:nvPicPr>
          <p:cNvPr id="28674" name="Picture 2" descr="C:\Users\Martina\AppData\Local\Microsoft\Windows\Temporary Internet Files\Content.IE5\8E4YTSDB\MC9002510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814132"/>
            <a:ext cx="3564048" cy="3097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3548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946110" y="191683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/>
              <a:t>London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946110" y="32353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Edinburgh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946110" y="44371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Liverpool</a:t>
            </a:r>
            <a:endParaRPr lang="cs-CZ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Šipka doleva 6"/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82266" y="83671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29.</a:t>
            </a:r>
            <a:endParaRPr lang="cs-CZ" dirty="0"/>
          </a:p>
        </p:txBody>
      </p:sp>
      <p:pic>
        <p:nvPicPr>
          <p:cNvPr id="29698" name="Picture 2" descr="http://www.worldatlas.com/webimage/countrys/europe/ukbnewzz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274" y="707156"/>
            <a:ext cx="3401638" cy="4187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Pěticípá hvězda 1"/>
          <p:cNvSpPr/>
          <p:nvPr/>
        </p:nvSpPr>
        <p:spPr>
          <a:xfrm>
            <a:off x="2915816" y="3691880"/>
            <a:ext cx="648072" cy="6012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3425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79912" y="206084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Cardiff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779912" y="3232219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/>
              <a:t>Edinburgh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787032" y="450912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Belfast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44408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30.</a:t>
            </a:r>
            <a:endParaRPr lang="cs-CZ" dirty="0"/>
          </a:p>
        </p:txBody>
      </p:sp>
      <p:pic>
        <p:nvPicPr>
          <p:cNvPr id="30722" name="Picture 2" descr="http://www.worldatlas.com/webimage/countrys/europe/ukbnewzz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99" y="265722"/>
            <a:ext cx="3657967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Pěticípá hvězda 1"/>
          <p:cNvSpPr/>
          <p:nvPr/>
        </p:nvSpPr>
        <p:spPr>
          <a:xfrm>
            <a:off x="2210688" y="1171600"/>
            <a:ext cx="504056" cy="4572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5352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635896" y="191683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Oxford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607296" y="3186915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Belfast</a:t>
            </a:r>
            <a:endParaRPr lang="cs-CZ" sz="3600" dirty="0"/>
          </a:p>
        </p:txBody>
      </p:sp>
      <p:sp>
        <p:nvSpPr>
          <p:cNvPr id="6" name="Zaoblený obdélník 5"/>
          <p:cNvSpPr/>
          <p:nvPr/>
        </p:nvSpPr>
        <p:spPr>
          <a:xfrm>
            <a:off x="3588658" y="450912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Cardiff</a:t>
            </a:r>
            <a:endParaRPr lang="cs-CZ" sz="36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923928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10258" y="879296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31.</a:t>
            </a:r>
            <a:endParaRPr lang="cs-CZ" dirty="0"/>
          </a:p>
        </p:txBody>
      </p:sp>
      <p:pic>
        <p:nvPicPr>
          <p:cNvPr id="31746" name="Picture 2" descr="http://www.worldatlas.com/webimage/countrys/europe/ukbnewzz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49956"/>
            <a:ext cx="3192016" cy="4259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Pěticípá hvězda 1"/>
          <p:cNvSpPr/>
          <p:nvPr/>
        </p:nvSpPr>
        <p:spPr>
          <a:xfrm>
            <a:off x="1528428" y="3537012"/>
            <a:ext cx="638200" cy="50405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2928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30086" y="1955017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   a) </a:t>
            </a:r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708531" y="321297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5</a:t>
            </a:r>
            <a:endParaRPr lang="cs-CZ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684816" y="450912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3</a:t>
            </a:r>
            <a:endParaRPr lang="cs-CZ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19872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04448" y="980728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32.</a:t>
            </a:r>
            <a:endParaRPr lang="cs-CZ" dirty="0"/>
          </a:p>
        </p:txBody>
      </p:sp>
      <p:pic>
        <p:nvPicPr>
          <p:cNvPr id="32770" name="Picture 2" descr="http://www.worldatlas.com/webimage/countrys/europe/ukbnewzz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88142"/>
            <a:ext cx="3250114" cy="3839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070015" y="503674"/>
            <a:ext cx="378744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 kolika zemí se skládá </a:t>
            </a:r>
          </a:p>
          <a:p>
            <a:r>
              <a:rPr lang="cs-CZ" sz="2800" b="1" dirty="0" smtClean="0"/>
              <a:t>Velká Británie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6139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/>
            <a:endParaRPr lang="cs-CZ" dirty="0" smtClean="0"/>
          </a:p>
          <a:p>
            <a:pPr marL="0" indent="0"/>
            <a:r>
              <a:rPr lang="cs-CZ" dirty="0" smtClean="0"/>
              <a:t> </a:t>
            </a:r>
            <a:r>
              <a:rPr lang="cs-CZ" dirty="0" smtClean="0">
                <a:solidFill>
                  <a:srgbClr val="002060"/>
                </a:solidFill>
              </a:rPr>
              <a:t>Soutěž RISKUJ slouží k opakování slovní zásoby</a:t>
            </a:r>
          </a:p>
          <a:p>
            <a:pPr marL="0" indent="0"/>
            <a:r>
              <a:rPr lang="cs-CZ" sz="2400" dirty="0" smtClean="0">
                <a:solidFill>
                  <a:srgbClr val="002060"/>
                </a:solidFill>
              </a:rPr>
              <a:t>Cíl: žák si formou soutěže zopakuje slovní zásobu</a:t>
            </a:r>
          </a:p>
          <a:p>
            <a:pPr marL="0" indent="0"/>
            <a:r>
              <a:rPr lang="cs-CZ" dirty="0" smtClean="0">
                <a:solidFill>
                  <a:srgbClr val="002060"/>
                </a:solidFill>
              </a:rPr>
              <a:t>  </a:t>
            </a:r>
            <a:r>
              <a:rPr lang="cs-CZ" sz="2400" dirty="0" smtClean="0">
                <a:solidFill>
                  <a:srgbClr val="002060"/>
                </a:solidFill>
              </a:rPr>
              <a:t>[cit. 2012-03-08]. Obrázky dostupné pod licencí Microsoft Office 2010 na Office.</a:t>
            </a:r>
            <a:r>
              <a:rPr lang="cs-CZ" sz="2400" dirty="0" err="1" smtClean="0">
                <a:solidFill>
                  <a:srgbClr val="002060"/>
                </a:solidFill>
              </a:rPr>
              <a:t>com</a:t>
            </a:r>
            <a:endParaRPr lang="cs-CZ" sz="2400" dirty="0" smtClean="0">
              <a:solidFill>
                <a:srgbClr val="002060"/>
              </a:solidFill>
            </a:endParaRPr>
          </a:p>
          <a:p>
            <a:pPr marL="0" indent="0"/>
            <a:endParaRPr lang="cs-CZ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3755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1082</TotalTime>
  <Words>806</Words>
  <Application>Microsoft Office PowerPoint</Application>
  <PresentationFormat>Předvádění na obrazovce (4:3)</PresentationFormat>
  <Paragraphs>222</Paragraphs>
  <Slides>36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Cesta</vt:lpstr>
      <vt:lpstr>Prezentace aplikace PowerPoint</vt:lpstr>
      <vt:lpstr>Prezentace aplikace PowerPoint</vt:lpstr>
      <vt:lpstr>Prezentace aplikace PowerPoint</vt:lpstr>
      <vt:lpstr> 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  <vt:lpstr>Prezentace aplikace PowerPoint</vt:lpstr>
      <vt:lpstr>Prezentace aplikace PowerPoint</vt:lpstr>
      <vt:lpstr>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Kosterní soustava</dc:title>
  <dc:creator>Michal</dc:creator>
  <cp:lastModifiedBy>Martina</cp:lastModifiedBy>
  <cp:revision>142</cp:revision>
  <dcterms:created xsi:type="dcterms:W3CDTF">2011-11-07T20:36:47Z</dcterms:created>
  <dcterms:modified xsi:type="dcterms:W3CDTF">2012-06-21T18:10:46Z</dcterms:modified>
</cp:coreProperties>
</file>