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7FA516-FCFC-42EF-AC65-0F19F8F34D0B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2007B1-8BB4-4661-A3B9-E55619213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imgres?q=ZNAK+HABSBURK%C5%AE&amp;hl=cs&amp;biw=1366&amp;bih=609&amp;tbm=isch&amp;tbnid=jbtR913iy5BLPM:&amp;imgrefurl=http://aboutsisi.blog.cz/0811/rozcestnik-habsburkove&amp;docid=tbPBfwR1z4m-MM&amp;imgurl=http://nd01.jxs.cz/048/788/04e5fdeb28_37151930_o2.jpg&amp;w=180&amp;h=200&amp;ei=BjzKT7mGD9GXhQe6_P3JDw&amp;zoom=1&amp;iact=hc&amp;vpx=1000&amp;vpy=2&amp;dur=1818&amp;hovh=160&amp;hovw=144&amp;tx=57&amp;ty=75&amp;sig=117166842333452367794&amp;page=1&amp;tbnh=130&amp;tbnw=117&amp;start=0&amp;ndsp=23&amp;ved=1t:429,r:6,s:0,i:8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kunstkomorarudolfa.estranky.cz/fotoalbum/rodina-rudolfa-ii/bratr-matyas-habsbursky.-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simonak.eu/index.php?stranka=pages/h_k/8_20.htm" TargetMode="External"/><Relationship Id="rId3" Type="http://schemas.openxmlformats.org/officeDocument/2006/relationships/hyperlink" Target="http://historia.blog.cz/0804/ranny-novovek-v-ceskych-zemich" TargetMode="External"/><Relationship Id="rId7" Type="http://schemas.openxmlformats.org/officeDocument/2006/relationships/hyperlink" Target="http://dosmundos.cz/?p=334" TargetMode="External"/><Relationship Id="rId2" Type="http://schemas.openxmlformats.org/officeDocument/2006/relationships/hyperlink" Target="http://aboutsisi.blog.cz/0811/rozcestnik-habsburkov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rojekt-schenk.ic.cz/11.html" TargetMode="External"/><Relationship Id="rId11" Type="http://schemas.openxmlformats.org/officeDocument/2006/relationships/hyperlink" Target="http://cs.wikipedia.org/wiki/Maty&#225;&#353;_Habsbursk&#253;" TargetMode="External"/><Relationship Id="rId5" Type="http://schemas.openxmlformats.org/officeDocument/2006/relationships/hyperlink" Target="http://franzferdinand.cz/cz/Rakousko-Uhersko/" TargetMode="External"/><Relationship Id="rId10" Type="http://schemas.openxmlformats.org/officeDocument/2006/relationships/hyperlink" Target="http://www.novinky.cz/kultura/263132-neznamy-portret-cisare-rudolfa-ii-okouzlil-prahu.html" TargetMode="External"/><Relationship Id="rId4" Type="http://schemas.openxmlformats.org/officeDocument/2006/relationships/hyperlink" Target="http://www.cojeco.cz/index.php?s_lang=2" TargetMode="External"/><Relationship Id="rId9" Type="http://schemas.openxmlformats.org/officeDocument/2006/relationships/hyperlink" Target="http://www.digital-guide.cz/cs/realie/panovnici-a-politici/rudolf-i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992888" cy="4680520"/>
          </a:xfrm>
        </p:spPr>
        <p:txBody>
          <a:bodyPr>
            <a:normAutofit fontScale="25000" lnSpcReduction="20000"/>
          </a:bodyPr>
          <a:lstStyle/>
          <a:p>
            <a:r>
              <a:rPr lang="cs-CZ" sz="8600" dirty="0" smtClean="0"/>
              <a:t>Název materiálu: VY_32_vlastivěda , sada  č. 1,  17</a:t>
            </a:r>
          </a:p>
          <a:p>
            <a:r>
              <a:rPr lang="cs-CZ" sz="8600" dirty="0" smtClean="0"/>
              <a:t>                            Hlavní události nejstarších Českých dějin - HABSBURKOVÉ</a:t>
            </a:r>
          </a:p>
          <a:p>
            <a:r>
              <a:rPr lang="cs-CZ" sz="8600" dirty="0" smtClean="0"/>
              <a:t>Zařazení:             III/2   INOVACE  A  ZKVALITNĚNÍ VÝUKY      </a:t>
            </a:r>
            <a:r>
              <a:rPr lang="cs-CZ" sz="8600" smtClean="0"/>
              <a:t>PROSTŘEDNICTVÍM  ICT</a:t>
            </a:r>
            <a:endParaRPr lang="cs-CZ" sz="8600" dirty="0" smtClean="0"/>
          </a:p>
          <a:p>
            <a:r>
              <a:rPr lang="cs-CZ" sz="8600" dirty="0" smtClean="0"/>
              <a:t> Autor, škola:        Mgr. Zapletalová Renata,  ZŠ </a:t>
            </a:r>
            <a:r>
              <a:rPr lang="cs-CZ" sz="8600" dirty="0" err="1" smtClean="0"/>
              <a:t>Hrubčice</a:t>
            </a:r>
            <a:r>
              <a:rPr lang="cs-CZ" sz="8600" dirty="0" smtClean="0"/>
              <a:t>, příspěvková organizace</a:t>
            </a:r>
          </a:p>
          <a:p>
            <a:r>
              <a:rPr lang="cs-CZ" sz="8600" dirty="0" smtClean="0"/>
              <a:t>Cílová skupina:    8 -10 let</a:t>
            </a:r>
          </a:p>
          <a:p>
            <a:r>
              <a:rPr lang="cs-CZ" sz="8600" dirty="0" smtClean="0"/>
              <a:t>Druh učebního materiálu: Prezentace </a:t>
            </a:r>
          </a:p>
          <a:p>
            <a:r>
              <a:rPr lang="cs-CZ" sz="8600" dirty="0" smtClean="0"/>
              <a:t>Časová náročnost: 20 minut</a:t>
            </a:r>
          </a:p>
          <a:p>
            <a:r>
              <a:rPr lang="cs-CZ" sz="8600" dirty="0" smtClean="0"/>
              <a:t> Metodický návod: Výukový materiál slouží k prezentaci probíraného učiva, ujasnění pojmů pomocí obrázků- rod Habsburků, Ferdinand I. Habsburský, Rudolf II., Matyáš Habsburský.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88640"/>
            <a:ext cx="7344816" cy="1334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107560" cy="16288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  <a:ea typeface="Tahoma" pitchFamily="34" charset="0"/>
                <a:cs typeface="Tahoma" pitchFamily="34" charset="0"/>
              </a:rPr>
              <a:t>HABSBURKOVÉ NA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  <a:ea typeface="Tahoma" pitchFamily="34" charset="0"/>
                <a:cs typeface="Tahoma" pitchFamily="34" charset="0"/>
              </a:rPr>
              <a:t>ČESKÉM TRŮNĚ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rg_hi" descr="http://t1.gstatic.com/images?q=tbn:ANd9GcQX-a5Oa2yf87W9EKjJTilGXxZ38NgF3S0fiA9o5tZrp-7iXwUE8A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60648"/>
            <a:ext cx="13716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76633" y="1775427"/>
            <a:ext cx="705678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 SMRTI LUDVÍKA JAGELLONSKÉHO NA ČESKÝ TRŮN USEDL FERDINAND I. HABSBURSKÝ.</a:t>
            </a:r>
          </a:p>
          <a:p>
            <a:r>
              <a:rPr lang="cs-CZ" sz="2400" b="1" dirty="0"/>
              <a:t>OD ROKU 1526 ZAČÍNÁ VLÁDA HABSBURKŮ, KTERÁ TRVALA TÉMĚŘ 400 LET.</a:t>
            </a:r>
          </a:p>
          <a:p>
            <a:r>
              <a:rPr lang="cs-CZ" sz="2400" dirty="0"/>
              <a:t>ROD HABSBURKŮ BYL MOCNÝM EVROPSKÝM RODEM, KTERÝ POCHÁZEL Z RAKOUSKA.</a:t>
            </a:r>
          </a:p>
          <a:p>
            <a:r>
              <a:rPr lang="cs-CZ" sz="2400" dirty="0"/>
              <a:t>ZA JEJICH VLÁDY DOŠLO K SJEDNOCENÍ ZEMÍ: KORUNY ČESKÉ, UHERSKEM A RAKOUSKÝMI ZEMĚMI – TATO ZEMĚ JE NAZÝVÁNA </a:t>
            </a:r>
            <a:r>
              <a:rPr lang="cs-CZ" sz="2400" b="1" dirty="0"/>
              <a:t>HABSBURSKÁ </a:t>
            </a:r>
            <a:r>
              <a:rPr lang="cs-CZ" sz="2400" b="1" dirty="0" smtClean="0"/>
              <a:t>ŘÍŠE.</a:t>
            </a:r>
            <a:endParaRPr lang="cs-CZ" b="1" dirty="0"/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548680"/>
            <a:ext cx="5544616" cy="5688632"/>
          </a:xfrm>
        </p:spPr>
        <p:txBody>
          <a:bodyPr>
            <a:normAutofit fontScale="32500" lnSpcReduction="20000"/>
          </a:bodyPr>
          <a:lstStyle/>
          <a:p>
            <a:endParaRPr lang="cs-CZ" sz="7000" dirty="0" smtClean="0"/>
          </a:p>
          <a:p>
            <a:r>
              <a:rPr lang="cs-CZ" sz="7000" dirty="0" smtClean="0"/>
              <a:t>NÁSTUP HABSBURKŮ NA ČESKÝ TRŮN</a:t>
            </a:r>
          </a:p>
          <a:p>
            <a:r>
              <a:rPr lang="cs-CZ" sz="7000" dirty="0" smtClean="0"/>
              <a:t>23.10.1526 se voličský sněm usnesl (voličský sněm vybraný zemským sněmem) ve Svatováclavské kapli, že po náhlé Ludvíkově smrti se stane českým králem třiadvacetiletý Habsburk, rakouský vévoda:</a:t>
            </a:r>
          </a:p>
          <a:p>
            <a:r>
              <a:rPr lang="cs-CZ" sz="7000" i="1" dirty="0" smtClean="0"/>
              <a:t>FERDINAND I. HABSBURSKÝ</a:t>
            </a:r>
            <a:endParaRPr lang="cs-CZ" sz="7000" dirty="0" smtClean="0"/>
          </a:p>
          <a:p>
            <a:r>
              <a:rPr lang="cs-CZ" sz="7000" dirty="0" smtClean="0"/>
              <a:t>český a uherský král od roku 1526; římskoněmecký král do roku 1531; římskoněmecký císař od roku 1556</a:t>
            </a:r>
          </a:p>
          <a:p>
            <a:endParaRPr lang="cs-CZ" sz="3000" dirty="0"/>
          </a:p>
        </p:txBody>
      </p:sp>
      <p:pic>
        <p:nvPicPr>
          <p:cNvPr id="2050" name="Picture 2" descr="http://nd01.jxs.cz/568/475/ee610436e8_2567941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908720"/>
            <a:ext cx="2664296" cy="42832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Ferdinand i. habsburský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Mladý FERDINAND I. HABSBURSKÝ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Dospělý FERDINAND I. HABSBURSKÝ</a:t>
            </a:r>
            <a:endParaRPr lang="cs-CZ" dirty="0"/>
          </a:p>
        </p:txBody>
      </p:sp>
      <p:pic>
        <p:nvPicPr>
          <p:cNvPr id="7" name="il_fi" descr="http://www.cojeco.cz/attach/ilustrations/3b5c9d3152085.jpg"/>
          <p:cNvPicPr>
            <a:picLocks noGrp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443" y="2362200"/>
            <a:ext cx="3205113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l_fi" descr="http://www.franzferdinand.cz/images/ferdinand.jpg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348880"/>
            <a:ext cx="3312367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850106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FERDINAND I.HABSBURSKÝ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il_fi" descr="http://projekt-schenk.ic.cz/images/ferdinandi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390525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l_fi" descr="http://www.google.cz/url?source=imglanding&amp;ct=img&amp;q=http://dosmundos.cz/wp-content/uploads/2010/04/fernando_m.jpg&amp;sa=X&amp;ei=0ELkT879KoHetAayiNHsCA&amp;ved=0CAsQ8wc&amp;usg=AFQjCNELQlETFoQepVc3-s2jMZdZIgWn-g"/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04864"/>
            <a:ext cx="3888432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http://simonak.eu/images/obrazky_ostatni_strany/h_k/8_20_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196752"/>
            <a:ext cx="3305175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539552" y="544619"/>
            <a:ext cx="468052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Rudolf II.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z dynastie Habsburků,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1552 - 1612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1576 - 1611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český 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1576 - 1608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uherský král, od 1576 císař Svaté říše římské národa německého;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syn Maxmiliána II. a Marie Španělské. 1583 učinil Prahu svým sídelním městem;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mecenáš vědců a umělců, shromáždil rozsáhlé sbírky výtvarného umění</a:t>
            </a: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          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RUDOLF II.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Mladý RUDOLF II.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Dospělý RUDOLF II.</a:t>
            </a:r>
            <a:endParaRPr lang="cs-CZ" dirty="0"/>
          </a:p>
        </p:txBody>
      </p:sp>
      <p:pic>
        <p:nvPicPr>
          <p:cNvPr id="7" name="il_fi" descr="http://www.digital-guide.cz/media/thumbs/digital_guide/selekce_realie/vyznamne_osobnosti/panovnici-a-politici/rudolf_II/rudolf-ii-2_jpg_800x800_q85.jpg"/>
          <p:cNvPicPr>
            <a:picLocks noGrp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76872"/>
            <a:ext cx="374441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l_fi" descr="http://www.google.cz/url?source=imglanding&amp;ct=img&amp;q=http://media.novinky.cz/524/315246-top_foto1-xy7gb.jpg&amp;sa=X&amp;ei=BUTkT62FCsHotQan5JXBCQ&amp;ved=0CAwQ8wc&amp;usg=AFQjCNHqY3R5bwFvmY5cJnI7wXzhtrqgAg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564904"/>
            <a:ext cx="331236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Matyáš habsburský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hoto_curr_img" descr="http://www.kunstkomorarudolfa.estranky.cz/img/mid/16/bratr-matyas-habsbursky.jpg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772816"/>
            <a:ext cx="3086100" cy="438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5" name="Rectangle 1"/>
          <p:cNvSpPr>
            <a:spLocks noChangeArrowheads="1"/>
          </p:cNvSpPr>
          <p:nvPr/>
        </p:nvSpPr>
        <p:spPr bwMode="auto">
          <a:xfrm>
            <a:off x="179512" y="1682856"/>
            <a:ext cx="3816424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 RUDOLFOVĚ SMRTI SE STAL ČESKÝM KR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LEM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JEHO BRATR MATY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ÁŠ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. TEN OPĚT ZVOLIL ZA SV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S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DLO 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DEŇ. NA PRAŽSKÝ HRAD DOSADIL KR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LOVSK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Ú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ŘEDN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KY, KTEŘ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SPRAVOVALI ČESK</a:t>
            </a:r>
            <a:r>
              <a:rPr lang="cs-CZ" sz="2400" b="1" dirty="0" smtClean="0">
                <a:solidFill>
                  <a:srgbClr val="63533D"/>
                </a:solidFill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63533D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ZEMĚ.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1259632" y="476672"/>
            <a:ext cx="561662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Použit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zdroje: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032992"/>
            <a:ext cx="5796136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http://aboutsisi.blog.cz/0811/rozcestnik-habsburkove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http://historia.blog.cz/0804/ranny-novovek-v-ceskych-zemich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http://www.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cojeco.cz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/index.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php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?s_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lang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=2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http://franzferdinand.cz/cz/Rakousko-Uhersko/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http://projekt-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schenk.ic.cz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/11.html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http://dosmundos.cz/?p=334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http://simonak.eu/index.php?stranka=pages/h_k/8_20.htm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http://www.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digital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guide.cz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/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cs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/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realie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/panovnici-a-politici/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rudolf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ii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/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http://www.novinky.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cz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/kultura/263132-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neznamy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portret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cisare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rudolfa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-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ii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-okouzlil-prahu.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html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http://cs.wikipedia.org/wiki/Matyáš_Habsburský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</TotalTime>
  <Words>283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HABSBURKOVÉ NA ČESKÉM TRŮNĚ</vt:lpstr>
      <vt:lpstr>Snímek 3</vt:lpstr>
      <vt:lpstr>Ferdinand i. habsburský</vt:lpstr>
      <vt:lpstr>FERDINAND I.HABSBURSKÝ</vt:lpstr>
      <vt:lpstr>Snímek 6</vt:lpstr>
      <vt:lpstr>            RUDOLF II.</vt:lpstr>
      <vt:lpstr>Matyáš habsburský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Leos</dc:creator>
  <cp:lastModifiedBy>Martin a Lída</cp:lastModifiedBy>
  <cp:revision>14</cp:revision>
  <dcterms:created xsi:type="dcterms:W3CDTF">2012-06-02T16:05:59Z</dcterms:created>
  <dcterms:modified xsi:type="dcterms:W3CDTF">2012-07-04T16:51:01Z</dcterms:modified>
</cp:coreProperties>
</file>