
<file path=[Content_Types].xml><?xml version="1.0" encoding="utf-8"?>
<Types xmlns="http://schemas.openxmlformats.org/package/2006/content-types">
  <Default Extension="png" ContentType="image/png"/>
  <Default Extension="bin" ContentType="application/vnd.openxmlformats-officedocument.oleObject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72" r:id="rId2"/>
    <p:sldId id="273" r:id="rId3"/>
    <p:sldId id="256" r:id="rId4"/>
    <p:sldId id="257" r:id="rId5"/>
    <p:sldId id="265" r:id="rId6"/>
    <p:sldId id="266" r:id="rId7"/>
    <p:sldId id="267" r:id="rId8"/>
    <p:sldId id="268" r:id="rId9"/>
    <p:sldId id="269" r:id="rId10"/>
    <p:sldId id="270" r:id="rId11"/>
    <p:sldId id="271" r:id="rId12"/>
    <p:sldId id="274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66FF"/>
    <a:srgbClr val="D6009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6" d="100"/>
          <a:sy n="76" d="100"/>
        </p:scale>
        <p:origin x="-1206" y="20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png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EF7ABCEA-4372-4168-9023-812026E66081}" type="datetimeFigureOut">
              <a:rPr lang="cs-CZ" smtClean="0"/>
              <a:pPr/>
              <a:t>6.7.2012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851F1993-86AC-4949-BF75-B46446B7C502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image" Target="../media/image3.png"/><Relationship Id="rId5" Type="http://schemas.openxmlformats.org/officeDocument/2006/relationships/hyperlink" Target="http://dumy.cz/" TargetMode="Externa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539553" y="773705"/>
            <a:ext cx="8064895" cy="2232248"/>
          </a:xfrm>
          <a:prstGeom prst="rect">
            <a:avLst/>
          </a:prstGeom>
        </p:spPr>
        <p:txBody>
          <a:bodyPr>
            <a:noAutofit/>
          </a:bodyPr>
          <a:lstStyle/>
          <a:p>
            <a:pPr lvl="0">
              <a:lnSpc>
                <a:spcPct val="150000"/>
              </a:lnSpc>
              <a:spcBef>
                <a:spcPct val="0"/>
              </a:spcBef>
              <a:defRPr/>
            </a:pP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školy: Svobodná základní škola,o.p.s.</a:t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Autor: Ivana</a:t>
            </a:r>
            <a:r>
              <a:rPr kumimoji="0" lang="cs-CZ" sz="2000" b="0" i="0" u="none" strike="noStrike" kern="1200" cap="none" spc="0" normalizeH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 </a:t>
            </a:r>
            <a:r>
              <a:rPr kumimoji="0" lang="cs-CZ" sz="2000" b="0" i="0" u="none" strike="noStrike" kern="1200" cap="none" spc="0" normalizeH="0" noProof="0" dirty="0" err="1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Makovičková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 materiálu: </a:t>
            </a:r>
            <a:r>
              <a:rPr lang="cs-CZ" sz="2000" smtClean="0">
                <a:latin typeface="Arial" pitchFamily="34" charset="0"/>
                <a:cs typeface="Arial" pitchFamily="34" charset="0"/>
              </a:rPr>
              <a:t>VY_12_INOVACE_11_ČTENÁŘSKÁ 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GRAMOTNOST_O KRÁLI JEČMÍNKOVI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Název: </a:t>
            </a:r>
            <a:r>
              <a:rPr lang="cs-CZ" sz="2000" dirty="0" smtClean="0">
                <a:latin typeface="Arial" pitchFamily="34" charset="0"/>
                <a:ea typeface="+mj-ea"/>
                <a:cs typeface="Arial" pitchFamily="34" charset="0"/>
              </a:rPr>
              <a:t>O KRÁLI JEČMÍNKOVI</a:t>
            </a: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/>
            </a:r>
            <a:b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</a:br>
            <a:r>
              <a:rPr kumimoji="0" lang="cs-CZ" sz="2000" b="0" i="0" u="none" strike="noStrike" kern="1200" cap="none" spc="0" normalizeH="0" baseline="0" noProof="0" dirty="0" smtClean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Arial" pitchFamily="34" charset="0"/>
                <a:ea typeface="+mj-ea"/>
                <a:cs typeface="Arial" pitchFamily="34" charset="0"/>
              </a:rPr>
              <a:t>Číslo projektu: CZ.1.07/1.4.00/21.0929</a:t>
            </a:r>
            <a:endParaRPr kumimoji="0" lang="cs-CZ" sz="2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Arial" pitchFamily="34" charset="0"/>
              <a:ea typeface="+mj-ea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843808" y="3501008"/>
            <a:ext cx="5796644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000" b="1" dirty="0" smtClean="0">
                <a:latin typeface="Arial" pitchFamily="34" charset="0"/>
                <a:cs typeface="Arial" pitchFamily="34" charset="0"/>
              </a:rPr>
              <a:t>O KRÁLI JEČMÍNKOVI</a:t>
            </a:r>
          </a:p>
          <a:p>
            <a:pPr algn="ctr"/>
            <a:endParaRPr lang="cs-CZ" dirty="0"/>
          </a:p>
        </p:txBody>
      </p:sp>
      <p:sp>
        <p:nvSpPr>
          <p:cNvPr id="5" name="Rectangle 2"/>
          <p:cNvSpPr>
            <a:spLocks noChangeArrowheads="1"/>
          </p:cNvSpPr>
          <p:nvPr/>
        </p:nvSpPr>
        <p:spPr bwMode="auto">
          <a:xfrm>
            <a:off x="0" y="0"/>
            <a:ext cx="9144000" cy="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6" name="Object 1"/>
          <p:cNvGraphicFramePr>
            <a:graphicFrameLocks noChangeAspect="1"/>
          </p:cNvGraphicFramePr>
          <p:nvPr/>
        </p:nvGraphicFramePr>
        <p:xfrm>
          <a:off x="7667971" y="548680"/>
          <a:ext cx="900473" cy="72008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Acrobat Document" r:id="rId3" imgW="9523810" imgH="7621064" progId="">
                  <p:embed/>
                </p:oleObj>
              </mc:Choice>
              <mc:Fallback>
                <p:oleObj name="Acrobat Document" r:id="rId3" imgW="9523810" imgH="7621064" progId="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>
                        <a:extLst>
                          <a:ext uri="{28A0092B-C50C-407E-A947-70E740481C1C}">
                            <a14:useLocalDpi xmlns:a14="http://schemas.microsoft.com/office/drawing/2010/main" val="0"/>
                          </a:ext>
                        </a:extLst>
                      </a:blip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7667971" y="548680"/>
                        <a:ext cx="900473" cy="72008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  <p:sp>
        <p:nvSpPr>
          <p:cNvPr id="7" name="TextovéPole 6"/>
          <p:cNvSpPr txBox="1"/>
          <p:nvPr/>
        </p:nvSpPr>
        <p:spPr>
          <a:xfrm>
            <a:off x="5131641" y="6092636"/>
            <a:ext cx="3519391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sz="1200" dirty="0" smtClean="0">
                <a:latin typeface="Arial" pitchFamily="34" charset="0"/>
                <a:cs typeface="Arial" pitchFamily="34" charset="0"/>
              </a:rPr>
              <a:t>Dostupné na portálu </a:t>
            </a:r>
            <a:r>
              <a:rPr lang="cs-CZ" sz="1200" dirty="0" smtClean="0">
                <a:latin typeface="Arial" pitchFamily="34" charset="0"/>
                <a:cs typeface="Arial" pitchFamily="34" charset="0"/>
                <a:hlinkClick r:id="rId5"/>
              </a:rPr>
              <a:t>http://dumy.cz/</a:t>
            </a:r>
            <a:endParaRPr lang="cs-CZ" sz="1200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8" name="Picture 28" descr="http://www.zssvat.cz/wp-content/uploads/2010/10/logo-eu-2.pn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475656" y="4581128"/>
            <a:ext cx="6191250" cy="13525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21550" y="728700"/>
            <a:ext cx="7830870" cy="609397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Anotace: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Materiál je určen pro žáky 3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třídy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. Propojuje znalosti z oblasti Člověk a jeho svět se čtenářskými dovednostmi.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Práce s materiálem je závislá na předchozím čtení příslušného článku z knihy Staré pověsti české Jany </a:t>
            </a:r>
            <a:r>
              <a:rPr lang="cs-CZ" sz="2000" dirty="0" err="1" smtClean="0">
                <a:latin typeface="Arial" pitchFamily="34" charset="0"/>
                <a:cs typeface="Arial" pitchFamily="34" charset="0"/>
              </a:rPr>
              <a:t>Eislerové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(vhodné zvolit jako společnou četbu).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Pomocí materiálu lze zmapovat míru porozumění čteného textu.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Děti si ověří znalosti o české historii, které získávají čtením příběhu.</a:t>
            </a:r>
          </a:p>
          <a:p>
            <a:pPr>
              <a:lnSpc>
                <a:spcPct val="150000"/>
              </a:lnSpc>
            </a:pPr>
            <a:r>
              <a:rPr lang="cs-CZ" sz="2000" dirty="0" smtClean="0">
                <a:latin typeface="Arial" pitchFamily="34" charset="0"/>
                <a:cs typeface="Arial" pitchFamily="34" charset="0"/>
              </a:rPr>
              <a:t>Součástí materiálu je závěrečné zhodnocení úspěšnosti dětí (počet získaných klásků obilí). Při prvotní práci lze zobrazování správných odpovědí přeskočit pomocí tlačítek akcí.</a:t>
            </a: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Pomůcky:</a:t>
            </a:r>
            <a:r>
              <a:rPr lang="cs-CZ" sz="2000" dirty="0" smtClean="0">
                <a:latin typeface="Arial" pitchFamily="34" charset="0"/>
                <a:cs typeface="Arial" pitchFamily="34" charset="0"/>
              </a:rPr>
              <a:t> Papír a tužka (zapisování odpovědí)</a:t>
            </a:r>
          </a:p>
          <a:p>
            <a:pPr>
              <a:lnSpc>
                <a:spcPct val="150000"/>
              </a:lnSpc>
            </a:pP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O králi </a:t>
            </a:r>
            <a:r>
              <a:rPr lang="cs-CZ" dirty="0" err="1" smtClean="0"/>
              <a:t>Ječmínkovi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KVÍZ S KLÁSKY OBILÍ</a:t>
            </a:r>
            <a:endParaRPr lang="cs-CZ" sz="2000" dirty="0"/>
          </a:p>
        </p:txBody>
      </p:sp>
      <p:sp>
        <p:nvSpPr>
          <p:cNvPr id="4" name="Nadpis 1"/>
          <p:cNvSpPr>
            <a:spLocks noGrp="1"/>
          </p:cNvSpPr>
          <p:nvPr/>
        </p:nvSpPr>
        <p:spPr>
          <a:xfrm>
            <a:off x="685800" y="2693987"/>
            <a:ext cx="7772400" cy="14700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cs-CZ" dirty="0"/>
          </a:p>
        </p:txBody>
      </p:sp>
      <p:pic>
        <p:nvPicPr>
          <p:cNvPr id="5" name="Obrázek 4" descr="C:\Documents and Settings\Administrator\Local Settings\Temporary Internet Files\Content.IE5\0SJLFEDL\MC90019925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16575254">
            <a:off x="4031840" y="3015304"/>
            <a:ext cx="1965694" cy="328305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724128" y="5733256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7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714202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1. Když byl novým panovníkem zvolen chropyňský pán, byli poddaní:</a:t>
            </a:r>
            <a:endParaRPr lang="cs-CZ" sz="3600" dirty="0">
              <a:solidFill>
                <a:schemeClr val="accent1">
                  <a:lumMod val="50000"/>
                </a:schemeClr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2420888"/>
            <a:ext cx="8229600" cy="3384376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Velmi smutní, jelikož chropyňský pán byl velký tyran.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Šťastni, protože byl spravedlivý a netrápil je velkými daněmi.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Rozzlobeni, jelikož chtěli, aby byl jejich panovníkem jiný muž.</a:t>
            </a:r>
            <a:endParaRPr lang="cs-CZ" dirty="0"/>
          </a:p>
        </p:txBody>
      </p:sp>
      <p:pic>
        <p:nvPicPr>
          <p:cNvPr id="6" name="Obrázek 5" descr="C:\Documents and Settings\Administrator\Local Settings\Temporary Internet Files\Content.IE5\0SJLFEDL\MC90019925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452148">
            <a:off x="8612207" y="3337278"/>
            <a:ext cx="433011" cy="675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7740352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467544" y="6165304"/>
            <a:ext cx="288032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24744"/>
            <a:ext cx="8229600" cy="1714202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2. Chropyňskému pánovi se velmi zalíbily mnohé slavnosti a hostiny. To se mu však vymstilo. Jak?</a:t>
            </a:r>
            <a:endParaRPr lang="cs-CZ" sz="3600" dirty="0">
              <a:solidFill>
                <a:schemeClr val="accent1">
                  <a:lumMod val="50000"/>
                </a:schemeClr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3140968"/>
            <a:ext cx="8229600" cy="3384376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Závistivci nechali podpálit jeho hrad i s překrásnou kuchyní.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Přejídal se tolik, až se pod jeho vahou rozpadl trůn.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Propadl přílišnému pití, nestaral se o svou ženu, ani o svou zem.</a:t>
            </a:r>
          </a:p>
        </p:txBody>
      </p:sp>
      <p:pic>
        <p:nvPicPr>
          <p:cNvPr id="6" name="Obrázek 5" descr="C:\Documents and Settings\Administrator\Local Settings\Temporary Internet Files\Content.IE5\0SJLFEDL\MC90019925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452148">
            <a:off x="8415199" y="5569525"/>
            <a:ext cx="433011" cy="675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467544" y="6165304"/>
            <a:ext cx="288032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740352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908720"/>
            <a:ext cx="8229600" cy="2016224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3. Vládce ukládal stále vyšší daně. Sedláci už neměli co jíst. Rozhodli se požádat pána o pomoc. Přiklonila se k nim i kněžna.Jak to s nimi dopadlo?</a:t>
            </a:r>
            <a:endParaRPr lang="cs-CZ" sz="3600" dirty="0">
              <a:solidFill>
                <a:schemeClr val="accent1">
                  <a:lumMod val="50000"/>
                </a:schemeClr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3140968"/>
            <a:ext cx="8229600" cy="2592288"/>
          </a:xfrm>
        </p:spPr>
        <p:txBody>
          <a:bodyPr>
            <a:normAutofit fontScale="92500" lnSpcReduction="20000"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Vládce si uvědomil své chyby a snažil se je napravit.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Vládce se rozzuřil a vyhnal všechny včetně královny z hradu.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Vládce z hradu vyhnal poddané, své manželce se však omluvil.</a:t>
            </a:r>
          </a:p>
        </p:txBody>
      </p:sp>
      <p:pic>
        <p:nvPicPr>
          <p:cNvPr id="6" name="Obrázek 5" descr="C:\Documents and Settings\Administrator\Local Settings\Temporary Internet Files\Content.IE5\0SJLFEDL\MC90019925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452148">
            <a:off x="8612207" y="4129365"/>
            <a:ext cx="433011" cy="675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467544" y="6165304"/>
            <a:ext cx="288032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740352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714202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4. Nešťastná kněžna utekla z hradu. Druhý den ji lidé našli. Kde a s kým?</a:t>
            </a:r>
            <a:endParaRPr lang="cs-CZ" sz="3600" dirty="0">
              <a:solidFill>
                <a:schemeClr val="accent1">
                  <a:lumMod val="50000"/>
                </a:schemeClr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2564904"/>
            <a:ext cx="8229600" cy="3384376"/>
          </a:xfrm>
        </p:spPr>
        <p:txBody>
          <a:bodyPr/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Kněžna byla nalezena v poli s ječmenem s dítětem v náruči.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Lidé nalezli kněžnu ve stodole na seně společně s domácími zvířaty.</a:t>
            </a:r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Kněžna se objevila ve vesnické hospodě společně s dalšími vyhnanými z hradu.</a:t>
            </a:r>
          </a:p>
        </p:txBody>
      </p:sp>
      <p:pic>
        <p:nvPicPr>
          <p:cNvPr id="6" name="Obrázek 5" descr="C:\Documents and Settings\Administrator\Local Settings\Temporary Internet Files\Content.IE5\0SJLFEDL\MC90019925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452148">
            <a:off x="8612208" y="2545189"/>
            <a:ext cx="433011" cy="675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467544" y="6165304"/>
            <a:ext cx="288032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740352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8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714202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5. Jak kněžna pojmenovala svého narozeného chlapečka?</a:t>
            </a:r>
            <a:endParaRPr lang="cs-CZ" sz="3600" dirty="0">
              <a:solidFill>
                <a:schemeClr val="accent1">
                  <a:lumMod val="50000"/>
                </a:schemeClr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4"/>
            <a:ext cx="8229600" cy="3384376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dirty="0" err="1" smtClean="0"/>
              <a:t>Žitníček</a:t>
            </a: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err="1" smtClean="0"/>
              <a:t>Pšeničáček</a:t>
            </a: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Ječmínek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</p:txBody>
      </p:sp>
      <p:pic>
        <p:nvPicPr>
          <p:cNvPr id="6" name="Obrázek 5" descr="C:\Documents and Settings\Administrator\Local Settings\Temporary Internet Files\Content.IE5\0SJLFEDL\MC90019925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452148">
            <a:off x="2726566" y="4417398"/>
            <a:ext cx="433011" cy="675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467544" y="6165304"/>
            <a:ext cx="288032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740352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8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476672"/>
            <a:ext cx="8229600" cy="1714202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6. Zůstala kněžna s Ječmínkem s poddanými, kteří ji v poli ječmene našli?</a:t>
            </a:r>
            <a:endParaRPr lang="cs-CZ" sz="3600" dirty="0">
              <a:solidFill>
                <a:schemeClr val="accent1">
                  <a:lumMod val="50000"/>
                </a:schemeClr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564904"/>
            <a:ext cx="8229600" cy="3384376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Ne. Později si je totiž našel sám vládce a šťastně se vrátili na hrad. 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Ne. Královna utekla a ji ani </a:t>
            </a:r>
            <a:r>
              <a:rPr lang="cs-CZ" dirty="0" err="1" smtClean="0"/>
              <a:t>Ječmínka</a:t>
            </a:r>
            <a:r>
              <a:rPr lang="cs-CZ" dirty="0" smtClean="0"/>
              <a:t> už nikdy nikdo neviděl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Ano. Ječmínek zde vyrostl a stal se z něj výborný sedlák.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</p:txBody>
      </p:sp>
      <p:pic>
        <p:nvPicPr>
          <p:cNvPr id="6" name="Obrázek 5" descr="C:\Documents and Settings\Administrator\Local Settings\Temporary Internet Files\Content.IE5\0SJLFEDL\MC90019925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452148">
            <a:off x="8612207" y="3769326"/>
            <a:ext cx="433011" cy="675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467544" y="6165304"/>
            <a:ext cx="288032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740352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8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980728"/>
            <a:ext cx="8229600" cy="1944216"/>
          </a:xfrm>
        </p:spPr>
        <p:txBody>
          <a:bodyPr>
            <a:noAutofit/>
          </a:bodyPr>
          <a:lstStyle/>
          <a:p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7. Poddaní věřili, že z </a:t>
            </a:r>
            <a:r>
              <a:rPr lang="cs-CZ" sz="3600" dirty="0" err="1" smtClean="0">
                <a:solidFill>
                  <a:schemeClr val="accent1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Ječmínka</a:t>
            </a:r>
            <a:r>
              <a:rPr lang="cs-CZ" sz="3600" dirty="0" smtClean="0">
                <a:solidFill>
                  <a:schemeClr val="accent1">
                    <a:lumMod val="50000"/>
                  </a:schemeClr>
                </a:solidFill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 vyroste spravedlivý král, který přijde, až bude na Moravě úplně nejhůř. Naplnilo se jejich očekávání?</a:t>
            </a:r>
            <a:endParaRPr lang="cs-CZ" sz="3600" dirty="0">
              <a:solidFill>
                <a:schemeClr val="accent1">
                  <a:lumMod val="50000"/>
                </a:schemeClr>
              </a:solidFill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3068960"/>
            <a:ext cx="8229600" cy="3384376"/>
          </a:xfrm>
        </p:spPr>
        <p:txBody>
          <a:bodyPr>
            <a:normAutofit lnSpcReduction="10000"/>
          </a:bodyPr>
          <a:lstStyle/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Zatím ne. Moravané si o něm ale vyprávějí a čekají na něj dodnes.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Ano. Ječmínek vyrostl a nahradil v panování svého otce.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Font typeface="+mj-lt"/>
              <a:buAutoNum type="alphaUcPeriod"/>
            </a:pPr>
            <a:r>
              <a:rPr lang="cs-CZ" dirty="0" smtClean="0"/>
              <a:t>Ano. Ječmínek se objevil asi 500 let po smrti svého otce.</a:t>
            </a:r>
          </a:p>
          <a:p>
            <a:pPr marL="514350" indent="-514350">
              <a:buFont typeface="+mj-lt"/>
              <a:buAutoNum type="alphaUcPeriod"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  <a:p>
            <a:pPr marL="514350" indent="-514350">
              <a:buNone/>
            </a:pPr>
            <a:endParaRPr lang="cs-CZ" dirty="0" smtClean="0"/>
          </a:p>
        </p:txBody>
      </p:sp>
      <p:pic>
        <p:nvPicPr>
          <p:cNvPr id="6" name="Obrázek 5" descr="C:\Documents and Settings\Administrator\Local Settings\Temporary Internet Files\Content.IE5\0SJLFEDL\MC900199252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20452148">
            <a:off x="8612206" y="2977238"/>
            <a:ext cx="433011" cy="675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lačítko akce: Dopředu nebo Další 6">
            <a:hlinkClick r:id="" action="ppaction://hlinkshowjump?jump=nextslide" highlightClick="1"/>
          </p:cNvPr>
          <p:cNvSpPr/>
          <p:nvPr/>
        </p:nvSpPr>
        <p:spPr>
          <a:xfrm>
            <a:off x="467544" y="6165304"/>
            <a:ext cx="288032" cy="360040"/>
          </a:xfrm>
          <a:prstGeom prst="actionButtonForwardNex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TextovéPole 7"/>
          <p:cNvSpPr txBox="1"/>
          <p:nvPr/>
        </p:nvSpPr>
        <p:spPr>
          <a:xfrm>
            <a:off x="7740352" y="623731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9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277634" y="6616730"/>
            <a:ext cx="6516724" cy="368660"/>
          </a:xfrm>
        </p:spPr>
        <p:txBody>
          <a:bodyPr/>
          <a:lstStyle/>
          <a:p>
            <a:pPr algn="ctr">
              <a:defRPr/>
            </a:pPr>
            <a:r>
              <a:rPr lang="cs-CZ" sz="1100" dirty="0">
                <a:latin typeface="Arial" pitchFamily="34" charset="0"/>
                <a:cs typeface="Arial" pitchFamily="34" charset="0"/>
              </a:rPr>
              <a:t>Autorem materiálu a všech jeho částí, není-li uvedeno jinak, je Mgr. </a:t>
            </a:r>
            <a:r>
              <a:rPr lang="cs-CZ" sz="1100" dirty="0" smtClean="0">
                <a:latin typeface="Arial" pitchFamily="34" charset="0"/>
                <a:cs typeface="Arial" pitchFamily="34" charset="0"/>
              </a:rPr>
              <a:t>Ivana </a:t>
            </a:r>
            <a:r>
              <a:rPr lang="cs-CZ" sz="1100" dirty="0" err="1" smtClean="0">
                <a:latin typeface="Arial" pitchFamily="34" charset="0"/>
                <a:cs typeface="Arial" pitchFamily="34" charset="0"/>
              </a:rPr>
              <a:t>Makovičková</a:t>
            </a:r>
            <a:endParaRPr lang="cs-CZ" sz="1100" dirty="0" smtClean="0">
              <a:latin typeface="Arial" pitchFamily="34" charset="0"/>
              <a:cs typeface="Arial" pitchFamily="34" charset="0"/>
            </a:endParaRPr>
          </a:p>
          <a:p>
            <a:pPr algn="ctr">
              <a:defRPr/>
            </a:pPr>
            <a:endParaRPr lang="cs-CZ" sz="1100" dirty="0" smtClean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0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908720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Jak jsi dopadl?</a:t>
            </a:r>
            <a:br>
              <a:rPr lang="cs-CZ" dirty="0" smtClean="0"/>
            </a:br>
            <a:r>
              <a:rPr lang="cs-CZ" dirty="0" smtClean="0"/>
              <a:t>Kolik klasů obilí jsi nasbíral?</a:t>
            </a:r>
            <a:endParaRPr lang="cs-CZ" dirty="0"/>
          </a:p>
        </p:txBody>
      </p:sp>
      <p:pic>
        <p:nvPicPr>
          <p:cNvPr id="4" name="Obrázek 3" descr="C:\Documents and Settings\Administrator\Local Settings\Temporary Internet Files\Content.IE5\8UIKCQAD\MC900411904[1].wmf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2966418"/>
            <a:ext cx="4104456" cy="389158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5" name="Obrázek 4" descr="C:\Documents and Settings\Administrator\Local Settings\Temporary Internet Files\Content.IE5\0SJLFEDL\MC9001992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452148">
            <a:off x="3158613" y="5137477"/>
            <a:ext cx="433011" cy="675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Obrázek 5" descr="C:\Documents and Settings\Administrator\Local Settings\Temporary Internet Files\Content.IE5\0SJLFEDL\MC9001992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452148">
            <a:off x="1646446" y="5137478"/>
            <a:ext cx="433011" cy="675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6" descr="C:\Documents and Settings\Administrator\Local Settings\Temporary Internet Files\Content.IE5\0SJLFEDL\MC9001992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452148">
            <a:off x="2078495" y="5065469"/>
            <a:ext cx="433011" cy="675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7" descr="C:\Documents and Settings\Administrator\Local Settings\Temporary Internet Files\Content.IE5\0SJLFEDL\MC9001992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452148">
            <a:off x="1790461" y="4345390"/>
            <a:ext cx="433011" cy="675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9" name="Obrázek 8" descr="C:\Documents and Settings\Administrator\Local Settings\Temporary Internet Files\Content.IE5\0SJLFEDL\MC9001992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452148">
            <a:off x="2438533" y="4489405"/>
            <a:ext cx="433011" cy="675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Obrázek 9" descr="C:\Documents and Settings\Administrator\Local Settings\Temporary Internet Files\Content.IE5\0SJLFEDL\MC9001992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452148">
            <a:off x="2582549" y="5497516"/>
            <a:ext cx="433011" cy="675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" name="Obrázek 10" descr="C:\Documents and Settings\Administrator\Local Settings\Temporary Internet Files\Content.IE5\0SJLFEDL\MC900199252[1].wmf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20452148">
            <a:off x="3014598" y="4489406"/>
            <a:ext cx="433011" cy="675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" name="TextovéPole 11"/>
          <p:cNvSpPr txBox="1"/>
          <p:nvPr/>
        </p:nvSpPr>
        <p:spPr>
          <a:xfrm>
            <a:off x="4139952" y="2204864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accent2">
                    <a:lumMod val="75000"/>
                  </a:schemeClr>
                </a:solidFill>
              </a:rPr>
              <a:t>Příště musíš číst pozorněji. Tohle se nepovedlo!</a:t>
            </a:r>
            <a:endParaRPr lang="cs-CZ" dirty="0">
              <a:solidFill>
                <a:schemeClr val="accent2">
                  <a:lumMod val="75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6372200" y="2204864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B050"/>
                </a:solidFill>
              </a:rPr>
              <a:t>Zatím jsi pověst o </a:t>
            </a:r>
            <a:r>
              <a:rPr lang="cs-CZ" dirty="0" err="1" smtClean="0">
                <a:solidFill>
                  <a:srgbClr val="00B050"/>
                </a:solidFill>
              </a:rPr>
              <a:t>Ječmínkovi</a:t>
            </a:r>
            <a:r>
              <a:rPr lang="cs-CZ" dirty="0" smtClean="0">
                <a:solidFill>
                  <a:srgbClr val="00B050"/>
                </a:solidFill>
              </a:rPr>
              <a:t> moc nezvládl! </a:t>
            </a:r>
            <a:endParaRPr lang="cs-CZ" dirty="0">
              <a:solidFill>
                <a:srgbClr val="00B050"/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3284984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70C0"/>
                </a:solidFill>
              </a:rPr>
              <a:t>Něco už víš, ale příště je potřeba pracovat pozorněji!</a:t>
            </a:r>
            <a:endParaRPr lang="cs-CZ" dirty="0">
              <a:solidFill>
                <a:srgbClr val="0070C0"/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6767736" y="3429000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Věděl si více než polovinu, ale stále můžeš být lepší!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211960" y="4365104"/>
            <a:ext cx="216024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7030A0"/>
                </a:solidFill>
              </a:rPr>
              <a:t>Hezká práce! </a:t>
            </a:r>
            <a:r>
              <a:rPr lang="cs-CZ" dirty="0" err="1" smtClean="0">
                <a:solidFill>
                  <a:srgbClr val="7030A0"/>
                </a:solidFill>
              </a:rPr>
              <a:t>Ječmínka</a:t>
            </a:r>
            <a:r>
              <a:rPr lang="cs-CZ" dirty="0" smtClean="0">
                <a:solidFill>
                  <a:srgbClr val="7030A0"/>
                </a:solidFill>
              </a:rPr>
              <a:t> už skoro úplně znáš!</a:t>
            </a:r>
            <a:endParaRPr lang="cs-CZ" dirty="0">
              <a:solidFill>
                <a:srgbClr val="7030A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6516216" y="4581128"/>
            <a:ext cx="2376264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D60093"/>
                </a:solidFill>
              </a:rPr>
              <a:t>Výborně! Zasloužíš si pochvalu! Je vidět, že čteš pozorně!</a:t>
            </a:r>
            <a:endParaRPr lang="cs-CZ" dirty="0">
              <a:solidFill>
                <a:srgbClr val="D60093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5148064" y="5589240"/>
            <a:ext cx="288032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rgbClr val="0066FF"/>
                </a:solidFill>
              </a:rPr>
              <a:t>Lepší už to být nemohlo! Jsi přímo odborník na </a:t>
            </a:r>
            <a:r>
              <a:rPr lang="cs-CZ" dirty="0" err="1" smtClean="0">
                <a:solidFill>
                  <a:srgbClr val="0066FF"/>
                </a:solidFill>
              </a:rPr>
              <a:t>Ječmínka</a:t>
            </a:r>
            <a:r>
              <a:rPr lang="cs-CZ" dirty="0" smtClean="0">
                <a:solidFill>
                  <a:srgbClr val="0066FF"/>
                </a:solidFill>
              </a:rPr>
              <a:t> a zasloužíš si odměnu!</a:t>
            </a:r>
            <a:endParaRPr lang="cs-CZ" dirty="0">
              <a:solidFill>
                <a:srgbClr val="0066FF"/>
              </a:solidFill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683568" y="2060848"/>
            <a:ext cx="2880320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Nezískal si ani klásek? Měl by sis </a:t>
            </a:r>
            <a:r>
              <a:rPr lang="cs-CZ" dirty="0" err="1" smtClean="0"/>
              <a:t>Ječmínka</a:t>
            </a:r>
            <a:r>
              <a:rPr lang="cs-CZ" dirty="0" smtClean="0"/>
              <a:t> přečíst znovu </a:t>
            </a:r>
            <a:r>
              <a:rPr lang="cs-CZ" dirty="0" smtClean="0">
                <a:sym typeface="Wingdings" pitchFamily="2" charset="2"/>
              </a:rPr>
              <a:t>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75656" y="587727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Obr.01</a:t>
            </a:r>
            <a:endParaRPr lang="cs-CZ" i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3347864" y="6309320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Obr.02</a:t>
            </a:r>
            <a:endParaRPr lang="cs-CZ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5" fill="hold">
                      <p:stCondLst>
                        <p:cond delay="indefinite"/>
                      </p:stCondLst>
                      <p:childTnLst>
                        <p:par>
                          <p:cTn id="86" fill="hold">
                            <p:stCondLst>
                              <p:cond delay="0"/>
                            </p:stCondLst>
                            <p:childTnLst>
                              <p:par>
                                <p:cTn id="8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2" fill="hold">
                      <p:stCondLst>
                        <p:cond delay="indefinite"/>
                      </p:stCondLst>
                      <p:childTnLst>
                        <p:par>
                          <p:cTn id="93" fill="hold">
                            <p:stCondLst>
                              <p:cond delay="0"/>
                            </p:stCondLst>
                            <p:childTnLst>
                              <p:par>
                                <p:cTn id="94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3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7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19" grpId="0"/>
      <p:bldP spid="20" grpId="0"/>
      <p:bldP spid="2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980728"/>
            <a:ext cx="388843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Arial" pitchFamily="34" charset="0"/>
                <a:cs typeface="Arial" pitchFamily="34" charset="0"/>
              </a:rPr>
              <a:t>ZDROJE:</a:t>
            </a:r>
            <a:endParaRPr lang="cs-CZ" sz="28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395536" y="1628800"/>
            <a:ext cx="8496944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1600" dirty="0" smtClean="0"/>
              <a:t> EISLEROVÁ, Jana. </a:t>
            </a:r>
            <a:r>
              <a:rPr lang="cs-CZ" sz="1600" i="1" dirty="0" smtClean="0"/>
              <a:t>Staré pověsti české </a:t>
            </a:r>
            <a:r>
              <a:rPr lang="cs-CZ" sz="1600" dirty="0" smtClean="0"/>
              <a:t>. 1. </a:t>
            </a:r>
            <a:r>
              <a:rPr lang="cs-CZ" sz="1600" dirty="0" err="1" smtClean="0"/>
              <a:t>vyd</a:t>
            </a:r>
            <a:r>
              <a:rPr lang="cs-CZ" sz="1600" dirty="0" smtClean="0"/>
              <a:t>. Praha : Fragment, 2009. </a:t>
            </a:r>
          </a:p>
          <a:p>
            <a:r>
              <a:rPr lang="cs-CZ" sz="1600" dirty="0" smtClean="0"/>
              <a:t>45 s. ISBN 978-80-253-0861-5.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Obr.01: </a:t>
            </a:r>
            <a:r>
              <a:rPr lang="cs-CZ" sz="1600" dirty="0" smtClean="0"/>
              <a:t>Galerie Office [cit. 2012-03-20]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pPr>
              <a:buFont typeface="Arial" pitchFamily="34" charset="0"/>
              <a:buChar char="•"/>
            </a:pPr>
            <a:r>
              <a:rPr lang="cs-CZ" sz="1600" dirty="0" smtClean="0"/>
              <a:t> </a:t>
            </a:r>
            <a:r>
              <a:rPr lang="cs-CZ" sz="1600" b="1" dirty="0" smtClean="0"/>
              <a:t>Obr. 02: </a:t>
            </a:r>
            <a:r>
              <a:rPr lang="cs-CZ" sz="1600" dirty="0" smtClean="0"/>
              <a:t>Galerie Office [cit. 2012-03-20]</a:t>
            </a:r>
          </a:p>
          <a:p>
            <a:pPr>
              <a:buFont typeface="Arial" pitchFamily="34" charset="0"/>
              <a:buChar char="•"/>
            </a:pP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061610" y="6033595"/>
            <a:ext cx="6651739" cy="365125"/>
          </a:xfrm>
        </p:spPr>
        <p:txBody>
          <a:bodyPr/>
          <a:lstStyle/>
          <a:p>
            <a:pPr algn="ctr">
              <a:defRPr/>
            </a:pPr>
            <a:r>
              <a:rPr lang="cs-CZ" sz="1000" dirty="0"/>
              <a:t>Autorem materiálu a všech jeho částí, není-li uvedeno jinak, je Mgr. </a:t>
            </a:r>
            <a:r>
              <a:rPr lang="cs-CZ" sz="1000" dirty="0" smtClean="0"/>
              <a:t>Ivana </a:t>
            </a:r>
            <a:r>
              <a:rPr lang="cs-CZ" sz="1000" dirty="0" err="1" smtClean="0"/>
              <a:t>Makovičková</a:t>
            </a:r>
            <a:endParaRPr lang="cs-CZ" sz="1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Papír">
      <a:dk1>
        <a:sysClr val="windowText" lastClr="000000"/>
      </a:dk1>
      <a:lt1>
        <a:sysClr val="window" lastClr="FFFFFF"/>
      </a:lt1>
      <a:dk2>
        <a:srgbClr val="444D26"/>
      </a:dk2>
      <a:lt2>
        <a:srgbClr val="FEFAC9"/>
      </a:lt2>
      <a:accent1>
        <a:srgbClr val="A5B592"/>
      </a:accent1>
      <a:accent2>
        <a:srgbClr val="F3A447"/>
      </a:accent2>
      <a:accent3>
        <a:srgbClr val="E7BC29"/>
      </a:accent3>
      <a:accent4>
        <a:srgbClr val="D092A7"/>
      </a:accent4>
      <a:accent5>
        <a:srgbClr val="9C85C0"/>
      </a:accent5>
      <a:accent6>
        <a:srgbClr val="809EC2"/>
      </a:accent6>
      <a:hlink>
        <a:srgbClr val="8E58B6"/>
      </a:hlink>
      <a:folHlink>
        <a:srgbClr val="7F6F6F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149</TotalTime>
  <Words>816</Words>
  <Application>Microsoft Office PowerPoint</Application>
  <PresentationFormat>Předvádění na obrazovce (4:3)</PresentationFormat>
  <Paragraphs>92</Paragraphs>
  <Slides>12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4" baseType="lpstr">
      <vt:lpstr>Tok</vt:lpstr>
      <vt:lpstr>Acrobat Document</vt:lpstr>
      <vt:lpstr>Prezentace aplikace PowerPoint</vt:lpstr>
      <vt:lpstr>Prezentace aplikace PowerPoint</vt:lpstr>
      <vt:lpstr>O králi Ječmínkovi</vt:lpstr>
      <vt:lpstr>1. Když byl novým panovníkem zvolen chropyňský pán, byli poddaní:</vt:lpstr>
      <vt:lpstr>2. Chropyňskému pánovi se velmi zalíbily mnohé slavnosti a hostiny. To se mu však vymstilo. Jak?</vt:lpstr>
      <vt:lpstr>3. Vládce ukládal stále vyšší daně. Sedláci už neměli co jíst. Rozhodli se požádat pána o pomoc. Přiklonila se k nim i kněžna.Jak to s nimi dopadlo?</vt:lpstr>
      <vt:lpstr>4. Nešťastná kněžna utekla z hradu. Druhý den ji lidé našli. Kde a s kým?</vt:lpstr>
      <vt:lpstr>5. Jak kněžna pojmenovala svého narozeného chlapečka?</vt:lpstr>
      <vt:lpstr>6. Zůstala kněžna s Ječmínkem s poddanými, kteří ji v poli ječmene našli?</vt:lpstr>
      <vt:lpstr>7. Poddaní věřili, že z Ječmínka vyroste spravedlivý král, který přijde, až bude na Moravě úplně nejhůř. Naplnilo se jejich očekávání?</vt:lpstr>
      <vt:lpstr>Jak jsi dopadl? Kolik klasů obilí jsi nasbíral?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Libuše a Přemysl</dc:title>
  <dc:creator>DELL</dc:creator>
  <cp:lastModifiedBy>Učitel</cp:lastModifiedBy>
  <cp:revision>21</cp:revision>
  <dcterms:created xsi:type="dcterms:W3CDTF">2012-03-19T12:58:47Z</dcterms:created>
  <dcterms:modified xsi:type="dcterms:W3CDTF">2012-07-06T19:45:36Z</dcterms:modified>
</cp:coreProperties>
</file>