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76" r:id="rId2"/>
    <p:sldId id="277" r:id="rId3"/>
    <p:sldId id="256" r:id="rId4"/>
    <p:sldId id="257" r:id="rId5"/>
    <p:sldId id="263" r:id="rId6"/>
    <p:sldId id="264" r:id="rId7"/>
    <p:sldId id="265" r:id="rId8"/>
    <p:sldId id="267" r:id="rId9"/>
    <p:sldId id="268" r:id="rId10"/>
    <p:sldId id="269" r:id="rId11"/>
    <p:sldId id="270" r:id="rId12"/>
    <p:sldId id="272" r:id="rId13"/>
    <p:sldId id="273" r:id="rId14"/>
    <p:sldId id="274" r:id="rId15"/>
    <p:sldId id="275" r:id="rId16"/>
    <p:sldId id="27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03C033-3FFC-420D-B351-78E56A9BA527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CD075B-D57F-46C6-A55D-6C0CDE612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F4A87-0A57-4566-82DA-F22306C9A894}" type="datetimeFigureOut">
              <a:rPr lang="cs-CZ" smtClean="0"/>
              <a:pPr/>
              <a:t>6.7.2012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F4A87-0A57-4566-82DA-F22306C9A894}" type="datetimeFigureOut">
              <a:rPr lang="cs-CZ" smtClean="0"/>
              <a:pPr/>
              <a:t>6.7.2012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F4A87-0A57-4566-82DA-F22306C9A894}" type="datetimeFigureOut">
              <a:rPr lang="cs-CZ" smtClean="0"/>
              <a:pPr/>
              <a:t>6.7.2012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F4A87-0A57-4566-82DA-F22306C9A894}" type="datetimeFigureOut">
              <a:rPr lang="cs-CZ" smtClean="0"/>
              <a:pPr/>
              <a:t>6.7.2012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F4A87-0A57-4566-82DA-F22306C9A894}" type="datetimeFigureOut">
              <a:rPr lang="cs-CZ" smtClean="0"/>
              <a:pPr/>
              <a:t>6.7.2012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F4A87-0A57-4566-82DA-F22306C9A894}" type="datetimeFigureOut">
              <a:rPr lang="cs-CZ" smtClean="0"/>
              <a:pPr/>
              <a:t>6.7.2012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F4A87-0A57-4566-82DA-F22306C9A894}" type="datetimeFigureOut">
              <a:rPr lang="cs-CZ" smtClean="0"/>
              <a:pPr/>
              <a:t>6.7.2012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F4A87-0A57-4566-82DA-F22306C9A894}" type="datetimeFigureOut">
              <a:rPr lang="cs-CZ" smtClean="0"/>
              <a:pPr/>
              <a:t>6.7.2012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F4A87-0A57-4566-82DA-F22306C9A894}" type="datetimeFigureOut">
              <a:rPr lang="cs-CZ" smtClean="0"/>
              <a:pPr/>
              <a:t>6.7.2012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F4A87-0A57-4566-82DA-F22306C9A894}" type="datetimeFigureOut">
              <a:rPr lang="cs-CZ" smtClean="0"/>
              <a:pPr/>
              <a:t>6.7.2012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F4A87-0A57-4566-82DA-F22306C9A894}" type="datetimeFigureOut">
              <a:rPr lang="cs-CZ" smtClean="0"/>
              <a:pPr/>
              <a:t>6.7.2012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5EF4A87-0A57-4566-82DA-F22306C9A894}" type="datetimeFigureOut">
              <a:rPr lang="cs-CZ" smtClean="0"/>
              <a:pPr/>
              <a:t>6.7.2012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3" Type="http://schemas.openxmlformats.org/officeDocument/2006/relationships/slide" Target="slide5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0" Type="http://schemas.openxmlformats.org/officeDocument/2006/relationships/slide" Target="slide12.xml"/><Relationship Id="rId4" Type="http://schemas.openxmlformats.org/officeDocument/2006/relationships/slide" Target="slide6.xml"/><Relationship Id="rId9" Type="http://schemas.openxmlformats.org/officeDocument/2006/relationships/slide" Target="slide1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VY_12_INOVACE_13_ČTENÁŘSKÁ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GRAMOTNOST_KAREL IV.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000" dirty="0" smtClean="0">
                <a:latin typeface="Arial" pitchFamily="34" charset="0"/>
                <a:ea typeface="+mj-ea"/>
                <a:cs typeface="Arial" pitchFamily="34" charset="0"/>
              </a:rPr>
              <a:t>KAREL IV.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03848" y="3429000"/>
            <a:ext cx="5436604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KAREL IV.</a:t>
            </a:r>
          </a:p>
          <a:p>
            <a:pPr algn="ctr"/>
            <a:endParaRPr lang="cs-CZ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1026" name="Acrobat Document" r:id="rId3" imgW="9523810" imgH="7621064" progId="AcroExch.Document.7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4509120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476672"/>
            <a:ext cx="7830870" cy="59554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3.třídy. Propojuje znalosti z oblasti Člověk a jeho svět se čtenářskými dovednostmi.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Práce s materiálem je závislá na předchozím čtení příslušného článku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 z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knihy Staré pověsti české Jany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Eislerové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(vhodné zvolit jako společnou četbu).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Pomocí materiálu lze zmapovat míru porozumění čteného textu.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jsou rozděleny do skupin. Každá skupina si volí otázku (rozdělení podle obtížnosti a bodování). Body zapisujeme na tabuli. Vyhrává skupina s největším počtem získaných bodů. 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každém snímku se zobrazím kliknutím i správná odpověď, poté se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na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úvodní tabulku vracíte pomocí tlačítka akcí (domeček)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Papír a barevné pastelky (zapisování odpovědí)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75656" y="1556792"/>
          <a:ext cx="6048672" cy="37804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85917"/>
                <a:gridCol w="2046531"/>
                <a:gridCol w="2016224"/>
              </a:tblGrid>
              <a:tr h="756084">
                <a:tc gridSpan="3">
                  <a:txBody>
                    <a:bodyPr/>
                    <a:lstStyle/>
                    <a:p>
                      <a:pPr algn="ctr"/>
                      <a:r>
                        <a:rPr lang="cs-CZ" sz="3600" b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Karel</a:t>
                      </a:r>
                      <a:r>
                        <a:rPr lang="cs-CZ" sz="3600" b="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3600" b="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IV. </a:t>
                      </a:r>
                      <a:r>
                        <a:rPr lang="cs-CZ" sz="36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- Riskuj</a:t>
                      </a:r>
                      <a:endParaRPr lang="cs-CZ" sz="36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  <a:endParaRPr lang="cs-CZ" sz="32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  <a:endParaRPr lang="cs-CZ" sz="32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  <a:endParaRPr lang="cs-CZ" sz="32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endParaRPr lang="cs-CZ" sz="32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endParaRPr lang="cs-CZ" sz="32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endParaRPr lang="cs-CZ" sz="32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30</a:t>
                      </a:r>
                      <a:endParaRPr lang="cs-CZ" sz="32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30</a:t>
                      </a:r>
                      <a:endParaRPr lang="cs-CZ" sz="32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30</a:t>
                      </a:r>
                      <a:endParaRPr lang="cs-CZ" sz="32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40</a:t>
                      </a:r>
                      <a:endParaRPr lang="cs-CZ" sz="32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40</a:t>
                      </a:r>
                      <a:endParaRPr lang="cs-CZ" sz="32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40</a:t>
                      </a:r>
                      <a:endParaRPr lang="cs-CZ" sz="32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2771800" y="2780928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lačítko akce: Dopředu nebo Další 5">
            <a:hlinkClick r:id="rId3" action="ppaction://hlinksldjump" highlightClick="1"/>
          </p:cNvPr>
          <p:cNvSpPr/>
          <p:nvPr/>
        </p:nvSpPr>
        <p:spPr>
          <a:xfrm>
            <a:off x="2771800" y="3573016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lačítko akce: Dopředu nebo Další 6">
            <a:hlinkClick r:id="rId4" action="ppaction://hlinksldjump" highlightClick="1"/>
          </p:cNvPr>
          <p:cNvSpPr/>
          <p:nvPr/>
        </p:nvSpPr>
        <p:spPr>
          <a:xfrm>
            <a:off x="2771800" y="4293096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lačítko akce: Dopředu nebo Další 7">
            <a:hlinkClick r:id="rId5" action="ppaction://hlinksldjump" highlightClick="1"/>
          </p:cNvPr>
          <p:cNvSpPr/>
          <p:nvPr/>
        </p:nvSpPr>
        <p:spPr>
          <a:xfrm>
            <a:off x="2771800" y="5013176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lačítko akce: Dopředu nebo Další 9">
            <a:hlinkClick r:id="rId6" action="ppaction://hlinksldjump" highlightClick="1"/>
          </p:cNvPr>
          <p:cNvSpPr/>
          <p:nvPr/>
        </p:nvSpPr>
        <p:spPr>
          <a:xfrm>
            <a:off x="5148064" y="2780928"/>
            <a:ext cx="288032" cy="216024"/>
          </a:xfrm>
          <a:prstGeom prst="actionButtonForwardNex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Tlačítko akce: Dopředu nebo Další 10">
            <a:hlinkClick r:id="rId7" action="ppaction://hlinksldjump" highlightClick="1"/>
          </p:cNvPr>
          <p:cNvSpPr/>
          <p:nvPr/>
        </p:nvSpPr>
        <p:spPr>
          <a:xfrm>
            <a:off x="5148064" y="3501008"/>
            <a:ext cx="288032" cy="216024"/>
          </a:xfrm>
          <a:prstGeom prst="actionButtonForwardNex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lačítko akce: Dopředu nebo Další 11">
            <a:hlinkClick r:id="rId8" action="ppaction://hlinksldjump" highlightClick="1"/>
          </p:cNvPr>
          <p:cNvSpPr/>
          <p:nvPr/>
        </p:nvSpPr>
        <p:spPr>
          <a:xfrm>
            <a:off x="5148064" y="4221088"/>
            <a:ext cx="288032" cy="216024"/>
          </a:xfrm>
          <a:prstGeom prst="actionButtonForwardNex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Tlačítko akce: Dopředu nebo Další 12">
            <a:hlinkClick r:id="rId9" action="ppaction://hlinksldjump" highlightClick="1"/>
          </p:cNvPr>
          <p:cNvSpPr/>
          <p:nvPr/>
        </p:nvSpPr>
        <p:spPr>
          <a:xfrm>
            <a:off x="5148064" y="5013176"/>
            <a:ext cx="288032" cy="216024"/>
          </a:xfrm>
          <a:prstGeom prst="actionButtonForwardNex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Tlačítko akce: Dopředu nebo Další 14">
            <a:hlinkClick r:id="rId10" action="ppaction://hlinksldjump" highlightClick="1"/>
          </p:cNvPr>
          <p:cNvSpPr/>
          <p:nvPr/>
        </p:nvSpPr>
        <p:spPr>
          <a:xfrm>
            <a:off x="7092280" y="2780928"/>
            <a:ext cx="288032" cy="216024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lačítko akce: Dopředu nebo Další 15">
            <a:hlinkClick r:id="rId11" action="ppaction://hlinksldjump" highlightClick="1"/>
          </p:cNvPr>
          <p:cNvSpPr/>
          <p:nvPr/>
        </p:nvSpPr>
        <p:spPr>
          <a:xfrm>
            <a:off x="7164288" y="3501008"/>
            <a:ext cx="288032" cy="216024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Tlačítko akce: Dopředu nebo Další 16">
            <a:hlinkClick r:id="rId12" action="ppaction://hlinksldjump" highlightClick="1"/>
          </p:cNvPr>
          <p:cNvSpPr/>
          <p:nvPr/>
        </p:nvSpPr>
        <p:spPr>
          <a:xfrm>
            <a:off x="7164288" y="4221088"/>
            <a:ext cx="288032" cy="216024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Tlačítko akce: Dopředu nebo Další 17">
            <a:hlinkClick r:id="rId13" action="ppaction://hlinksldjump" highlightClick="1"/>
          </p:cNvPr>
          <p:cNvSpPr/>
          <p:nvPr/>
        </p:nvSpPr>
        <p:spPr>
          <a:xfrm>
            <a:off x="7164288" y="5013176"/>
            <a:ext cx="288032" cy="216024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1916832"/>
            <a:ext cx="748883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Jaké město si zvolil Karel IV. za své sídlo?</a:t>
            </a:r>
            <a:endParaRPr lang="cs-CZ" sz="4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31640" y="3933056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Karel IV. si za své sídlo zvolil Prahu.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268760"/>
            <a:ext cx="828092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Co dal Karel IV.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Praze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zřídit, protože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z ní chtěl udělat centrum vzdělanosti?</a:t>
            </a:r>
            <a:endParaRPr lang="cs-CZ" sz="4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4077072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Karel IV</a:t>
            </a:r>
            <a:r>
              <a:rPr lang="cs-CZ" sz="3200" smtClean="0">
                <a:latin typeface="Arial" pitchFamily="34" charset="0"/>
                <a:cs typeface="Arial" pitchFamily="34" charset="0"/>
              </a:rPr>
              <a:t>. nechal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v Praze postavit univerzitu.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060848"/>
            <a:ext cx="8208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Arial" pitchFamily="34" charset="0"/>
                <a:cs typeface="Arial" pitchFamily="34" charset="0"/>
              </a:rPr>
              <a:t>Co ukládal Karel IV. na Karlštejně?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3573016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Byly zde uloženy vzácné klenoty.</a:t>
            </a:r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484784"/>
            <a:ext cx="792088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Jak se jmenoval pražský arcibiskup, se kterým se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             Karel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IV. přátelil?</a:t>
            </a:r>
            <a:endParaRPr lang="cs-CZ" sz="4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4077072"/>
            <a:ext cx="7200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Arnošt z Pardubic</a:t>
            </a:r>
            <a:endParaRPr lang="cs-CZ" sz="4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484784"/>
            <a:ext cx="83529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Arial" pitchFamily="34" charset="0"/>
                <a:cs typeface="Arial" pitchFamily="34" charset="0"/>
              </a:rPr>
              <a:t>Co nechal Karel IV. v Praze postavit kvůli blížícím se povodním?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3501008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Karel IV. nechal v Praze postavit nový most.</a:t>
            </a:r>
            <a:endParaRPr lang="cs-CZ" sz="28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268761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Karel IV. na jednom ze svým lovů narazil na podivný pramen. Co nechal vybudovat v jeho blízkosti?</a:t>
            </a:r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3861048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Karel IV. zde nechal vybudovat lázně.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268760"/>
            <a:ext cx="820891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Jak lidé říkali obrovské zdi, kterou nechal Karel IV. postavit, aby zajistil práci pro více lidí?</a:t>
            </a:r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3645024"/>
            <a:ext cx="7200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Arial" pitchFamily="34" charset="0"/>
                <a:cs typeface="Arial" pitchFamily="34" charset="0"/>
              </a:rPr>
              <a:t>Tato zeď se nazývala hladová.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484784"/>
            <a:ext cx="82809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000" dirty="0" smtClean="0">
                <a:latin typeface="Arial" pitchFamily="34" charset="0"/>
                <a:cs typeface="Arial" pitchFamily="34" charset="0"/>
              </a:rPr>
              <a:t>Karel IV. byl nejen českým králem, ale měl i jiný panovnický titul. Jaký?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789040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Karel IV. byl také císařem Svaté říše římské.</a:t>
            </a:r>
            <a:endParaRPr lang="cs-CZ" sz="28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1124744"/>
            <a:ext cx="792088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Proč nechal Karel IV.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                         v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Čechách vybudovat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rozsáhlé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vinice?</a:t>
            </a:r>
            <a:endParaRPr lang="cs-CZ" sz="4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03648" y="3645024"/>
            <a:ext cx="72008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Protože se svými přáteli velmi rád popíjel právě víno.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340768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Čím byly zajímavé prameny, které objevil Karel IV. během lovu?</a:t>
            </a:r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5048" y="3789040"/>
            <a:ext cx="85689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Tyto prameny dokázaly léčit různé nemoci.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1268760"/>
            <a:ext cx="77048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Jak se jmenuje hrad, který nechal Karel IV. vybudovat nad hladinou řeky Berounky?</a:t>
            </a:r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3789040"/>
            <a:ext cx="86764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Arial" pitchFamily="34" charset="0"/>
                <a:cs typeface="Arial" pitchFamily="34" charset="0"/>
              </a:rPr>
              <a:t>Tento hrad se jmenuje Karlštejn.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196752"/>
            <a:ext cx="820891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Karel IV. Je významnou osobností českých dějin. Lidé mu dali přízvisko, které to dokazuje. Jaké?</a:t>
            </a:r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3789040"/>
            <a:ext cx="86764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Arial" pitchFamily="34" charset="0"/>
                <a:cs typeface="Arial" pitchFamily="34" charset="0"/>
              </a:rPr>
              <a:t>Karlu IV. se přezdívá Otec vlasti.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052736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700808"/>
            <a:ext cx="84969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600" dirty="0" smtClean="0"/>
              <a:t> EISLEROVÁ, Jana. </a:t>
            </a:r>
            <a:r>
              <a:rPr lang="cs-CZ" sz="1600" i="1" dirty="0" smtClean="0"/>
              <a:t>Staré pověsti české 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Fragment, 2009. </a:t>
            </a:r>
          </a:p>
          <a:p>
            <a:r>
              <a:rPr lang="cs-CZ" sz="1600" dirty="0" smtClean="0"/>
              <a:t>45 s. ISBN 978-80-253-0861-5.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061610" y="603359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160</TotalTime>
  <Words>707</Words>
  <Application>Microsoft Office PowerPoint</Application>
  <PresentationFormat>Předvádění na obrazovce (4:3)</PresentationFormat>
  <Paragraphs>68</Paragraphs>
  <Slides>16</Slides>
  <Notes>0</Notes>
  <HiddenSlides>1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Tok</vt:lpstr>
      <vt:lpstr>Acrobat Document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</dc:creator>
  <cp:lastModifiedBy>Dum</cp:lastModifiedBy>
  <cp:revision>22</cp:revision>
  <dcterms:created xsi:type="dcterms:W3CDTF">2012-04-14T10:06:26Z</dcterms:created>
  <dcterms:modified xsi:type="dcterms:W3CDTF">2012-07-06T19:50:23Z</dcterms:modified>
</cp:coreProperties>
</file>